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4"/>
  </p:notesMasterIdLst>
  <p:sldIdLst>
    <p:sldId id="431" r:id="rId2"/>
    <p:sldId id="441" r:id="rId3"/>
    <p:sldId id="560" r:id="rId4"/>
    <p:sldId id="561" r:id="rId5"/>
    <p:sldId id="562" r:id="rId6"/>
    <p:sldId id="444" r:id="rId7"/>
    <p:sldId id="563" r:id="rId8"/>
    <p:sldId id="564" r:id="rId9"/>
    <p:sldId id="565" r:id="rId10"/>
    <p:sldId id="445" r:id="rId11"/>
    <p:sldId id="447" r:id="rId12"/>
    <p:sldId id="554" r:id="rId13"/>
    <p:sldId id="555" r:id="rId14"/>
    <p:sldId id="556" r:id="rId15"/>
    <p:sldId id="557" r:id="rId16"/>
    <p:sldId id="558" r:id="rId17"/>
    <p:sldId id="449" r:id="rId18"/>
    <p:sldId id="448" r:id="rId19"/>
    <p:sldId id="551" r:id="rId20"/>
    <p:sldId id="566" r:id="rId21"/>
    <p:sldId id="567" r:id="rId22"/>
    <p:sldId id="568" r:id="rId23"/>
    <p:sldId id="569" r:id="rId24"/>
    <p:sldId id="570" r:id="rId25"/>
    <p:sldId id="571" r:id="rId26"/>
    <p:sldId id="577" r:id="rId27"/>
    <p:sldId id="540" r:id="rId28"/>
    <p:sldId id="572" r:id="rId29"/>
    <p:sldId id="573" r:id="rId30"/>
    <p:sldId id="541" r:id="rId31"/>
    <p:sldId id="574" r:id="rId32"/>
    <p:sldId id="575" r:id="rId33"/>
    <p:sldId id="576" r:id="rId34"/>
    <p:sldId id="542" r:id="rId35"/>
    <p:sldId id="578" r:id="rId36"/>
    <p:sldId id="579" r:id="rId37"/>
    <p:sldId id="581" r:id="rId38"/>
    <p:sldId id="582" r:id="rId39"/>
    <p:sldId id="580" r:id="rId40"/>
    <p:sldId id="583" r:id="rId41"/>
    <p:sldId id="584" r:id="rId42"/>
    <p:sldId id="585" r:id="rId43"/>
    <p:sldId id="587" r:id="rId44"/>
    <p:sldId id="586" r:id="rId45"/>
    <p:sldId id="544" r:id="rId46"/>
    <p:sldId id="588" r:id="rId47"/>
    <p:sldId id="589" r:id="rId48"/>
    <p:sldId id="590" r:id="rId49"/>
    <p:sldId id="545" r:id="rId50"/>
    <p:sldId id="591" r:id="rId51"/>
    <p:sldId id="592" r:id="rId52"/>
    <p:sldId id="457" r:id="rId53"/>
    <p:sldId id="598" r:id="rId54"/>
    <p:sldId id="593" r:id="rId55"/>
    <p:sldId id="594" r:id="rId56"/>
    <p:sldId id="595" r:id="rId57"/>
    <p:sldId id="596" r:id="rId58"/>
    <p:sldId id="601" r:id="rId59"/>
    <p:sldId id="546" r:id="rId60"/>
    <p:sldId id="597" r:id="rId61"/>
    <p:sldId id="599" r:id="rId62"/>
    <p:sldId id="600" r:id="rId63"/>
    <p:sldId id="539" r:id="rId64"/>
    <p:sldId id="602" r:id="rId65"/>
    <p:sldId id="603" r:id="rId66"/>
    <p:sldId id="604" r:id="rId67"/>
    <p:sldId id="605" r:id="rId68"/>
    <p:sldId id="465" r:id="rId69"/>
    <p:sldId id="610" r:id="rId70"/>
    <p:sldId id="606" r:id="rId71"/>
    <p:sldId id="607" r:id="rId72"/>
    <p:sldId id="608" r:id="rId73"/>
    <p:sldId id="609" r:id="rId74"/>
    <p:sldId id="458" r:id="rId75"/>
    <p:sldId id="611" r:id="rId76"/>
    <p:sldId id="464" r:id="rId77"/>
    <p:sldId id="612" r:id="rId78"/>
    <p:sldId id="614" r:id="rId79"/>
    <p:sldId id="615" r:id="rId80"/>
    <p:sldId id="616" r:id="rId81"/>
    <p:sldId id="617" r:id="rId82"/>
    <p:sldId id="547" r:id="rId83"/>
    <p:sldId id="613" r:id="rId84"/>
    <p:sldId id="619" r:id="rId85"/>
    <p:sldId id="618" r:id="rId86"/>
    <p:sldId id="620" r:id="rId87"/>
    <p:sldId id="467" r:id="rId88"/>
    <p:sldId id="548" r:id="rId89"/>
    <p:sldId id="621" r:id="rId90"/>
    <p:sldId id="622" r:id="rId91"/>
    <p:sldId id="623" r:id="rId92"/>
    <p:sldId id="624" r:id="rId93"/>
    <p:sldId id="626" r:id="rId94"/>
    <p:sldId id="625" r:id="rId95"/>
    <p:sldId id="627" r:id="rId96"/>
    <p:sldId id="628" r:id="rId97"/>
    <p:sldId id="629" r:id="rId98"/>
    <p:sldId id="442" r:id="rId99"/>
    <p:sldId id="630" r:id="rId100"/>
    <p:sldId id="631" r:id="rId101"/>
    <p:sldId id="633" r:id="rId102"/>
    <p:sldId id="636" r:id="rId103"/>
    <p:sldId id="443" r:id="rId104"/>
    <p:sldId id="632" r:id="rId105"/>
    <p:sldId id="637" r:id="rId106"/>
    <p:sldId id="638" r:id="rId107"/>
    <p:sldId id="549" r:id="rId108"/>
    <p:sldId id="639" r:id="rId109"/>
    <p:sldId id="640" r:id="rId110"/>
    <p:sldId id="641" r:id="rId111"/>
    <p:sldId id="643" r:id="rId112"/>
    <p:sldId id="642" r:id="rId113"/>
    <p:sldId id="644" r:id="rId114"/>
    <p:sldId id="645" r:id="rId115"/>
    <p:sldId id="646" r:id="rId116"/>
    <p:sldId id="647" r:id="rId117"/>
    <p:sldId id="473" r:id="rId118"/>
    <p:sldId id="474" r:id="rId119"/>
    <p:sldId id="475" r:id="rId120"/>
    <p:sldId id="479" r:id="rId121"/>
    <p:sldId id="648" r:id="rId122"/>
    <p:sldId id="649" r:id="rId123"/>
    <p:sldId id="650" r:id="rId124"/>
    <p:sldId id="651" r:id="rId125"/>
    <p:sldId id="480" r:id="rId126"/>
    <p:sldId id="476" r:id="rId127"/>
    <p:sldId id="477" r:id="rId128"/>
    <p:sldId id="481" r:id="rId129"/>
    <p:sldId id="482" r:id="rId130"/>
    <p:sldId id="483" r:id="rId131"/>
    <p:sldId id="484" r:id="rId132"/>
    <p:sldId id="485" r:id="rId13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891" autoAdjust="0"/>
  </p:normalViewPr>
  <p:slideViewPr>
    <p:cSldViewPr>
      <p:cViewPr varScale="1">
        <p:scale>
          <a:sx n="68" d="100"/>
          <a:sy n="68" d="100"/>
        </p:scale>
        <p:origin x="-10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10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66F69-221C-4AA3-9EB4-08C37E45082C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1B1E0-FC21-408C-9CFD-9C320B93DD2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667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>
            <a:lvl1pPr>
              <a:buFont typeface="Wingdings" pitchFamily="2" charset="2"/>
              <a:buChar char="q"/>
              <a:defRPr sz="2400"/>
            </a:lvl1pPr>
            <a:lvl2pPr>
              <a:buFont typeface="Arial" pitchFamily="34" charset="0"/>
              <a:buChar char="•"/>
              <a:defRPr sz="2400"/>
            </a:lvl2pPr>
            <a:lvl3pPr>
              <a:buFont typeface="Wingdings" pitchFamily="2" charset="2"/>
              <a:buChar char="ü"/>
              <a:defRPr sz="2400"/>
            </a:lvl3pPr>
            <a:lvl4pPr>
              <a:buFont typeface="Wingdings" pitchFamily="2" charset="2"/>
              <a:buChar char="§"/>
              <a:defRPr sz="2400"/>
            </a:lvl4pPr>
            <a:lvl5pPr>
              <a:buFont typeface="Courier New" pitchFamily="49" charset="0"/>
              <a:buChar char="o"/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518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E16B6-AAAF-41E0-9DBA-6145F0712D82}" type="datetimeFigureOut">
              <a:rPr lang="el-GR" smtClean="0"/>
              <a:pPr/>
              <a:t>25/6/2017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D2391-B316-406F-8D2A-43515F5070A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 txBox="1">
            <a:spLocks noChangeArrowheads="1"/>
          </p:cNvSpPr>
          <p:nvPr/>
        </p:nvSpPr>
        <p:spPr bwMode="auto">
          <a:xfrm>
            <a:off x="611560" y="836712"/>
            <a:ext cx="7772400" cy="2016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l-GR" sz="4400" b="1" u="sng" dirty="0" smtClean="0">
                <a:solidFill>
                  <a:srgbClr val="9900CC"/>
                </a:solidFill>
              </a:rPr>
              <a:t>ΚΕΦΑΛΑΙΟ 2β</a:t>
            </a:r>
            <a:r>
              <a:rPr lang="el-GR" sz="4400" b="1" u="sng" dirty="0">
                <a:solidFill>
                  <a:schemeClr val="tx2"/>
                </a:solidFill>
              </a:rPr>
              <a:t/>
            </a:r>
            <a:br>
              <a:rPr lang="el-GR" sz="4400" b="1" u="sng" dirty="0">
                <a:solidFill>
                  <a:schemeClr val="tx2"/>
                </a:solidFill>
              </a:rPr>
            </a:br>
            <a:r>
              <a:rPr lang="el-GR" sz="4400" b="1" u="sng" dirty="0">
                <a:solidFill>
                  <a:schemeClr val="tx2"/>
                </a:solidFill>
              </a:rPr>
              <a:t/>
            </a:r>
            <a:br>
              <a:rPr lang="el-GR" sz="4400" b="1" u="sng" dirty="0">
                <a:solidFill>
                  <a:schemeClr val="tx2"/>
                </a:solidFill>
              </a:rPr>
            </a:br>
            <a:r>
              <a:rPr lang="el-GR" sz="4000" b="1" dirty="0" smtClean="0">
                <a:solidFill>
                  <a:srgbClr val="009900"/>
                </a:solidFill>
              </a:rPr>
              <a:t>ΟΡΜΟΝΙΚΟΣ ΣΥΝΤΟΝΙΣΜΟΣ</a:t>
            </a:r>
            <a:r>
              <a:rPr lang="el-GR" sz="4400" b="1" dirty="0">
                <a:solidFill>
                  <a:schemeClr val="tx2"/>
                </a:solidFill>
              </a:rPr>
              <a:t/>
            </a:r>
            <a:br>
              <a:rPr lang="el-GR" sz="4400" b="1" dirty="0">
                <a:solidFill>
                  <a:schemeClr val="tx2"/>
                </a:solidFill>
              </a:rPr>
            </a:br>
            <a:endParaRPr lang="el-GR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 txBox="1">
            <a:spLocks/>
          </p:cNvSpPr>
          <p:nvPr/>
        </p:nvSpPr>
        <p:spPr bwMode="auto">
          <a:xfrm>
            <a:off x="1115616" y="198438"/>
            <a:ext cx="201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l-GR" altLang="el-GR" sz="2800" dirty="0" smtClean="0">
                <a:solidFill>
                  <a:schemeClr val="tx2"/>
                </a:solidFill>
              </a:rPr>
              <a:t>Τμήμα </a:t>
            </a:r>
            <a:r>
              <a:rPr lang="en-US" altLang="el-GR" sz="2800" dirty="0" smtClean="0">
                <a:solidFill>
                  <a:schemeClr val="tx2"/>
                </a:solidFill>
              </a:rPr>
              <a:t>   </a:t>
            </a:r>
            <a:r>
              <a:rPr lang="en-US" altLang="el-GR" sz="2800" dirty="0">
                <a:solidFill>
                  <a:schemeClr val="tx2"/>
                </a:solidFill>
              </a:rPr>
              <a:t>	 		   </a:t>
            </a:r>
            <a:r>
              <a:rPr lang="el-GR" altLang="el-GR" sz="2800" dirty="0">
                <a:solidFill>
                  <a:schemeClr val="tx2"/>
                </a:solidFill>
              </a:rPr>
              <a:t>	</a:t>
            </a:r>
          </a:p>
        </p:txBody>
      </p:sp>
      <p:sp>
        <p:nvSpPr>
          <p:cNvPr id="4099" name="Subtitle 2"/>
          <p:cNvSpPr txBox="1">
            <a:spLocks/>
          </p:cNvSpPr>
          <p:nvPr/>
        </p:nvSpPr>
        <p:spPr bwMode="auto">
          <a:xfrm>
            <a:off x="611188" y="981075"/>
            <a:ext cx="2722562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l-GR" sz="1200" dirty="0" smtClean="0"/>
              <a:t>25</a:t>
            </a:r>
            <a:r>
              <a:rPr lang="el-GR" altLang="el-GR" sz="1200" dirty="0" smtClean="0"/>
              <a:t>/</a:t>
            </a:r>
            <a:r>
              <a:rPr lang="en-US" altLang="el-GR" sz="1200" dirty="0" smtClean="0"/>
              <a:t>4</a:t>
            </a:r>
            <a:r>
              <a:rPr lang="el-GR" altLang="el-GR" sz="1200" dirty="0" smtClean="0"/>
              <a:t>/201</a:t>
            </a:r>
            <a:r>
              <a:rPr lang="en-US" altLang="el-GR" sz="1200" dirty="0" smtClean="0"/>
              <a:t>7</a:t>
            </a:r>
            <a:endParaRPr lang="el-GR" altLang="el-GR" sz="1200" dirty="0"/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l-GR" altLang="el-GR" sz="1200" dirty="0"/>
              <a:t>ΥΛΗ</a:t>
            </a:r>
            <a:r>
              <a:rPr lang="en-US" altLang="el-GR" sz="1200" dirty="0"/>
              <a:t>:</a:t>
            </a:r>
            <a:r>
              <a:rPr lang="el-GR" altLang="el-GR" sz="1200" dirty="0">
                <a:solidFill>
                  <a:srgbClr val="C00000"/>
                </a:solidFill>
              </a:rPr>
              <a:t> </a:t>
            </a:r>
            <a:r>
              <a:rPr lang="en-US" altLang="el-GR" sz="1200" dirty="0" smtClean="0">
                <a:solidFill>
                  <a:srgbClr val="C00000"/>
                </a:solidFill>
              </a:rPr>
              <a:t>67</a:t>
            </a:r>
            <a:endParaRPr lang="el-GR" altLang="el-GR" sz="1200" dirty="0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endParaRPr lang="el-GR" altLang="el-GR" sz="1200" dirty="0"/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l-GR" sz="1200" dirty="0"/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l-GR" sz="12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940152" y="198438"/>
            <a:ext cx="201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l-GR" altLang="el-GR" sz="2800" dirty="0" smtClean="0">
                <a:solidFill>
                  <a:schemeClr val="tx2"/>
                </a:solidFill>
              </a:rPr>
              <a:t>Τμήμα </a:t>
            </a:r>
            <a:r>
              <a:rPr lang="en-US" altLang="el-GR" sz="2800" dirty="0" smtClean="0">
                <a:solidFill>
                  <a:schemeClr val="tx2"/>
                </a:solidFill>
              </a:rPr>
              <a:t>   </a:t>
            </a:r>
            <a:r>
              <a:rPr lang="en-US" altLang="el-GR" sz="2800" dirty="0">
                <a:solidFill>
                  <a:schemeClr val="tx2"/>
                </a:solidFill>
              </a:rPr>
              <a:t>	 		   </a:t>
            </a:r>
            <a:r>
              <a:rPr lang="el-GR" altLang="el-GR" sz="2800" dirty="0">
                <a:solidFill>
                  <a:schemeClr val="tx2"/>
                </a:solidFill>
              </a:rPr>
              <a:t>	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5951983" y="981075"/>
            <a:ext cx="2722562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l-GR" sz="1200" dirty="0" smtClean="0"/>
              <a:t>25</a:t>
            </a:r>
            <a:r>
              <a:rPr lang="el-GR" altLang="el-GR" sz="1200" dirty="0" smtClean="0"/>
              <a:t>/</a:t>
            </a:r>
            <a:r>
              <a:rPr lang="en-US" altLang="el-GR" sz="1200" dirty="0" smtClean="0"/>
              <a:t>4</a:t>
            </a:r>
            <a:r>
              <a:rPr lang="el-GR" altLang="el-GR" sz="1200" dirty="0" smtClean="0"/>
              <a:t>/201</a:t>
            </a:r>
            <a:r>
              <a:rPr lang="en-US" altLang="el-GR" sz="1200" dirty="0" smtClean="0"/>
              <a:t>7</a:t>
            </a:r>
            <a:endParaRPr lang="el-GR" altLang="el-GR" sz="1200" dirty="0"/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l-GR" altLang="el-GR" sz="1200" dirty="0"/>
              <a:t>ΥΛΗ</a:t>
            </a:r>
            <a:r>
              <a:rPr lang="en-US" altLang="el-GR" sz="1200" dirty="0"/>
              <a:t>:</a:t>
            </a:r>
            <a:r>
              <a:rPr lang="el-GR" altLang="el-GR" sz="1200" dirty="0">
                <a:solidFill>
                  <a:srgbClr val="C00000"/>
                </a:solidFill>
              </a:rPr>
              <a:t> </a:t>
            </a:r>
            <a:r>
              <a:rPr lang="en-US" altLang="el-GR" sz="1200" dirty="0" smtClean="0">
                <a:solidFill>
                  <a:srgbClr val="C00000"/>
                </a:solidFill>
              </a:rPr>
              <a:t>67</a:t>
            </a:r>
            <a:endParaRPr lang="el-GR" altLang="el-GR" sz="1200" dirty="0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endParaRPr lang="el-GR" altLang="el-GR" sz="1200" dirty="0"/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l-GR" sz="1200" dirty="0"/>
          </a:p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US" altLang="el-GR" sz="1200" dirty="0"/>
          </a:p>
        </p:txBody>
      </p:sp>
    </p:spTree>
    <p:extLst>
      <p:ext uri="{BB962C8B-B14F-4D97-AF65-F5344CB8AC3E}">
        <p14:creationId xmlns:p14="http://schemas.microsoft.com/office/powerpoint/2010/main" val="124387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8712968" cy="6633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περισσότερα από τα κύτταρα των πολυκύτταρων ζωικών οργανισμών είναι εξειδικευμένα στην επιτέλεση μιας συγκεκριμένης λειτουργίας.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Ολόκληρες ομάδες από εξειδικευμένα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κύτταρα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συνεργάζονται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μεταξύ τους, για την επιτέλεση των διαφόρων λειτουργιών.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αρμονική συνεργασία και λειτουργία των κυττάρων αυτών, προϋποθέτει συντονισμό και έλεγχο της δράσης τους.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ζωικοί οργανισμοί διαθέτουν δύο συστήματα συντονισμού και ελέγχου, που είναι: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"/>
              <a:tabLst>
                <a:tab pos="4314825" algn="l"/>
              </a:tabLst>
            </a:pPr>
            <a:r>
              <a:rPr lang="el-GR" sz="2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το νευρικό σύστημα</a:t>
            </a:r>
            <a:endParaRPr lang="el-GR" sz="22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"/>
              <a:tabLst>
                <a:tab pos="4314825" algn="l"/>
              </a:tabLst>
            </a:pPr>
            <a:r>
              <a:rPr lang="el-GR" sz="2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το ενδοκρινικό </a:t>
            </a:r>
            <a:r>
              <a:rPr lang="el-GR" sz="2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σύστημα</a:t>
            </a:r>
            <a:endPara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"/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27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04664"/>
            <a:ext cx="8136904" cy="5109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δύο αυτά συστήματα: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314825" algn="l"/>
              </a:tabLst>
            </a:pP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αλληλεπιδρούν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μεταξύ τους, κάθε στιγμή, συντονίζοντας και ρυθμίζοντας τις διάφορες λειτουργίες του οργανισμού.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ασκούν τον έλεγχο και το συντονιστικό τους ρόλο,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μέσω ειδικών μηνυμάτων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ρυθμίζοντας τις μεταβολικές και άλλες δραστηριότητες ενός ζωικού οργανισμού</a:t>
            </a:r>
          </a:p>
          <a:p>
            <a:pPr marL="1600200" lvl="3" indent="-2286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διαφορετικό τρόπο το καθένα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αλλά με τελικό σκοπό τη διατήρηση σταθερών συνθηκών και ισορροπίας, μέσα στον οργανισμό (ομοιόσταση).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55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404664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12.1 ΜΗΝΥΜΑΤΑ ΡΥΘΜΙΣΗΣ</a:t>
            </a:r>
            <a:endParaRPr lang="el-G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14825" algn="l"/>
              </a:tabLst>
            </a:pPr>
            <a:r>
              <a:rPr lang="el-G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είδη των μηνυμάτων ρύθμισης, συντονισμού και ελέγχου, διακρίνονται σε </a:t>
            </a:r>
          </a:p>
          <a:p>
            <a:pPr marL="742950" lvl="1" indent="-28575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ηλεκτρικά</a:t>
            </a:r>
            <a:r>
              <a:rPr lang="el-G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(νευρικές ώσεις) </a:t>
            </a:r>
          </a:p>
          <a:p>
            <a:pPr marL="742950" lvl="1" indent="-28575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χημικά </a:t>
            </a: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μηνύματα</a:t>
            </a:r>
            <a:r>
              <a:rPr lang="el-G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Χημικά </a:t>
            </a:r>
            <a:r>
              <a:rPr lang="el-G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μηνύματα</a:t>
            </a:r>
            <a:endParaRPr lang="el-GR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14825" algn="l"/>
              </a:tabLst>
            </a:pPr>
            <a:r>
              <a:rPr lang="el-G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 είδος αυτό των μηνυμάτων περιλαμβάνει διάφορες χημικές ουσίες (π.χ. ορμόνες), που έχουν ρυθμιστικό ρόλο στη λειτουργία του οργανισμού. 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14825" algn="l"/>
              </a:tabLst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14825" algn="l"/>
              </a:tabLst>
            </a:pP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Ενδοκρινικό σύστημα </a:t>
            </a:r>
            <a:endParaRPr lang="en-US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  <a:tabLst>
                <a:tab pos="4314825" algn="l"/>
              </a:tabLst>
            </a:pPr>
            <a:r>
              <a:rPr lang="el-G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το σύνολο των εκκριτικών κυττάρων ενός οργανισμού, που παράγουν και εκκρίνουν σε υγρά του σώματός του, ορισμένες χημικές ουσίες-αγγελιαφόρους, τις </a:t>
            </a:r>
            <a:r>
              <a:rPr lang="el-G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ορμόνες</a:t>
            </a:r>
            <a:r>
              <a:rPr lang="el-G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14825" algn="l"/>
              </a:tabLst>
            </a:pP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37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336" r="1530" b="23065"/>
          <a:stretch/>
        </p:blipFill>
        <p:spPr>
          <a:xfrm>
            <a:off x="542648" y="404663"/>
            <a:ext cx="7989791" cy="52269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27583" y="5631631"/>
            <a:ext cx="7704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/>
              <a:t>Δημιουργία και πορεία ηλεκτρικού μηνύματος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387856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16632"/>
            <a:ext cx="82809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Ορμόνες </a:t>
            </a:r>
            <a:endParaRPr lang="en-US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endParaRPr lang="en-US" sz="11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endParaRPr lang="el-G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χημικά μηνύματα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παράγονται σε μικρές ποσότητες στα εκκριτικά κύτταρα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Διοχετεύονται με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εξωκυττάρωση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στο αίμα και μέσω της κυκλοφορίας του, φθάνουν σ’ όλα τα κύτταρα του σώματος.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δράση τους περιορίζεται μόνο σ’ εκείνα τα κύτταρα, που είναι εφοδιασμένα με μηχανισμούς αναγνώρισής τους (υποδοχείς)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αποτελούν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κύτταρα-στόχους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64571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16632"/>
            <a:ext cx="828092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Ορμόνες </a:t>
            </a:r>
            <a:endParaRPr lang="en-US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endParaRPr lang="el-G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δράση τους έχει ως αποτέλεσμα αλλαγές στις μεταβολικές δραστηριότητες των κυττάρων-στόχων, που μπορούν να οδηγήσουν σε:</a:t>
            </a:r>
          </a:p>
          <a:p>
            <a:pPr marL="800100" lvl="1" indent="-342900" algn="just">
              <a:buFont typeface="Wingdings" panose="05000000000000000000" pitchFamily="2" charset="2"/>
              <a:buChar char=""/>
              <a:tabLst>
                <a:tab pos="914400" algn="l"/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έλεγχο της ταχύτητας των χημικών αντιδράσεων στο κύτταρο</a:t>
            </a:r>
          </a:p>
          <a:p>
            <a:pPr marL="800100" lvl="1" indent="-342900" algn="just">
              <a:buFont typeface="Wingdings" panose="05000000000000000000" pitchFamily="2" charset="2"/>
              <a:buChar char=""/>
              <a:tabLst>
                <a:tab pos="914400" algn="l"/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έλεγχο της διακίνησης ουσιών διαμέσου της κυτταρικής μεμβράνης</a:t>
            </a:r>
          </a:p>
          <a:p>
            <a:pPr marL="800100" lvl="1" indent="-342900" algn="just">
              <a:buFont typeface="Wingdings" panose="05000000000000000000" pitchFamily="2" charset="2"/>
              <a:buChar char=""/>
              <a:tabLst>
                <a:tab pos="914400" algn="l"/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διέγερση της σύνθεσης και έκκρισης από τα κύτταρα-στόχους άλλων ουσιών, που είναι χρήσιμες στον οργανισμό</a:t>
            </a:r>
          </a:p>
          <a:p>
            <a:pPr marL="800100" lvl="1" indent="-342900" algn="just">
              <a:buFont typeface="Wingdings" panose="05000000000000000000" pitchFamily="2" charset="2"/>
              <a:buChar char=""/>
              <a:tabLst>
                <a:tab pos="914400" algn="l"/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διέγερση του πολλαπλασιασμού του κυττάρου-στόχου, και </a:t>
            </a:r>
          </a:p>
          <a:p>
            <a:pPr marL="800100" lvl="1" indent="-342900" algn="just">
              <a:buFont typeface="Wingdings" panose="05000000000000000000" pitchFamily="2" charset="2"/>
              <a:buChar char=""/>
              <a:tabLst>
                <a:tab pos="914400" algn="l"/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διέγερση της διαφοροποίησης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κυττάρου-στόχου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661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6632"/>
            <a:ext cx="864096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Ουσίες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μεταφέρουν μηνύματα μπορούν επίσης να παραχθούν και να εκκριθούν από ορισμένα κύτταρα, μέσα σε συγκεκριμένα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όργανα </a:t>
            </a:r>
            <a:r>
              <a:rPr lang="el-GR" sz="2200" dirty="0"/>
              <a:t>(</a:t>
            </a:r>
            <a:r>
              <a:rPr lang="el-GR" sz="2200" b="1" dirty="0"/>
              <a:t>όχι στο αίμα</a:t>
            </a:r>
            <a:r>
              <a:rPr lang="el-GR" sz="2200" dirty="0"/>
              <a:t>)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σκοπό το συντονισμό και τη ρύθμιση της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λειτουργίας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Wingdings" panose="05000000000000000000" pitchFamily="2" charset="2"/>
              <a:buChar char="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ομοειδών κυττάρων μεταξύ τους (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αυτοκρινή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κύτταρα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ή </a:t>
            </a:r>
          </a:p>
          <a:p>
            <a:pPr marL="1200150" lvl="2" indent="-285750" algn="just">
              <a:buFont typeface="Wingdings" panose="05000000000000000000" pitchFamily="2" charset="2"/>
              <a:buChar char="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κυττάρων άλλου ιστού, μέσα στο όργανο (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παρακρινή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κύτταρα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 τύπος αυτός της ρυθμιστικής λειτουργίας δεν θεωρείται απαραίτητα ενδοκρινής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διότι τα χημικά μηνύματα δε μεταφέρονται μέσω των υγρών του σώματος για δράση.  </a:t>
            </a: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Χημικά μηνύματα, μη ενδοκρινούς φύσης, θεωρούνται επίσης και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νευροδιαβιβαστές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686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063135" cy="590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5829"/>
          <a:stretch/>
        </p:blipFill>
        <p:spPr>
          <a:xfrm>
            <a:off x="1115616" y="188640"/>
            <a:ext cx="7348309" cy="48965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2550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60648"/>
            <a:ext cx="819065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12.2 ΟΙ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ΑΔΕΝΕΣ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Όταν η έκκριση χημικών ουσιών γίνεται αποκλειστικά από έναν εξειδικευμένο επιθηλιακό ιστό, τότε ο ιστός αυτός ονομάζεται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αδένας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Ακόμα και στην περίπτωση, που οι αδένες αποτελούν ξεχωριστά όργανα (π.χ. θυρεοειδής ή πάγκρεας), έχουν σχηματισθεί, κατά τη διάρκεια της εμβρυϊκής ανάπτυξης, από εγκόλπωση ξεχωριστών επιθηλιακών ιστών.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αδένες διακρίνονται σε διάφορες κατηγορίες ανάλογα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τον αριθμό των κυττάρων που τους αποτελούν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σύσταση του εκκρίματός τους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τον τρόπο που γίνεται η έκκριση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απ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΄ αυτούς.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21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620688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To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σημαντικότερο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όμως κριτήριο διάκρισης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των αδένων,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έχει σχέση με την εκκριτική τους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οδό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τους κατατάσσει σε τρεις κατηγορίες, ως ακολούθως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Εξωκρινείς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αδένες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4314825" algn="l"/>
              </a:tabLst>
            </a:pPr>
            <a:endParaRPr lang="en-US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4314825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Ενδοκρινείς αδένες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4314825" algn="l"/>
              </a:tabLst>
            </a:pPr>
            <a:endParaRPr lang="en-US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4314825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Μεικτοί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αδένες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232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626469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Εξωκρινείς αδένες (</a:t>
            </a:r>
            <a:r>
              <a:rPr lang="el-GR" sz="2200" b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εικ</a:t>
            </a: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12.3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Διαθέτουν δικούς τους εκφορητικούς πόρους, μέσω των οποίων διοχετεύουν τα εκκρίματά τους: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κοιλότητες του σώματος των οργανισμών 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90043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π.χ. οι σιελογόνοι αδένες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 στοματική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κοιλότητα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90043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ή στην επιφάνεια του σώματος 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π.χ. οι ιδρωτοποιοί αδένες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εξωτερική επιφάνεια του δέρματος.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εκκρίματα των εξωκρινών αδένων δρουν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μόνο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περιοχή της έκκρισής τους.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 descr="Exocrinis%20aden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48880"/>
            <a:ext cx="3203848" cy="4104456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3592809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32656"/>
            <a:ext cx="74888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Ενδοκρινείς αδένες (</a:t>
            </a:r>
            <a:r>
              <a:rPr lang="el-GR" sz="2200" b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εικ</a:t>
            </a: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12.4, 12.5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Δεν έχουν εκφορητικούς πόρους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Εκκρίνουν ορμόνες απ’ ευθείας στο αίμα ή στη λέμφο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κυκλοφορούν μέσω του αίματος ή της λέμφου σ΄ όλο το σώμα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αποτέλεσμα να έχουν μεγάλη εμβέλεια δράσης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Π.χ. η υπόφυση, που παράγει τη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φλοιοτρόπο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tabLst>
                <a:tab pos="4314825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ορμόνη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τη διοχετεύει στην κυκλοφορία του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αίματος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για να φθάσει έτσι στα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όργανα-στόχους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τα επινεφρίδια.</a:t>
            </a: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491882" y="2529399"/>
            <a:ext cx="5616622" cy="3955882"/>
            <a:chOff x="731578" y="373727"/>
            <a:chExt cx="3688987" cy="2499829"/>
          </a:xfrm>
        </p:grpSpPr>
        <p:pic>
          <p:nvPicPr>
            <p:cNvPr id="6" name="Picture 5" descr="Endokriniw%20adenas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56" r="31669" b="12006"/>
            <a:stretch/>
          </p:blipFill>
          <p:spPr bwMode="auto">
            <a:xfrm>
              <a:off x="2687197" y="373727"/>
              <a:ext cx="1733368" cy="2499829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731578" y="1764950"/>
              <a:ext cx="2222852" cy="1108606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Οι ορμόνες παράγονται στα εκκριτικά κύτταρα του ενδοκρινούς αδένα και διαχέονται στο αίμα των τριχοειδών αγγείων απ’  όπου μεταφέρονται σ’ όλο το σώμα του οργανισμού</a:t>
              </a:r>
              <a:endPara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067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836712"/>
            <a:ext cx="684076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Μεικτοί 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αδένες</a:t>
            </a:r>
            <a:endParaRPr lang="en-US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Αυτοί διαθέτουν ενδοκρινή και εξωκρινή μοίρα και επομένως, συμπεριφέρονται και ως εξωκρινείς και ως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ενδοκρινείς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228600" algn="l"/>
                <a:tab pos="4314825" algn="l"/>
              </a:tabLs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314825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π.χ. πάγκρεας,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όρχεις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ωοθήκες.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46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5829"/>
          <a:stretch/>
        </p:blipFill>
        <p:spPr>
          <a:xfrm>
            <a:off x="1043608" y="836712"/>
            <a:ext cx="7339784" cy="402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9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794304" cy="619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7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620688"/>
            <a:ext cx="770485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12.3 ΧΗΜΙΚΗ ΣΥΣΤΑΣΗ ΤΩΝ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ΟΡΜΟΝΩΝ</a:t>
            </a:r>
            <a:endParaRPr lang="en-US" sz="2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Οι ορμόνες, ανάλογα με τη δομή τους, ανήκουν σε 4 κατηγορίες χημικών ενώσεων.</a:t>
            </a:r>
          </a:p>
          <a:p>
            <a:pPr algn="just">
              <a:spcAft>
                <a:spcPts val="0"/>
              </a:spcAft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  <a:tabLst>
                <a:tab pos="228600" algn="l"/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Πεπτίδια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  <a:tabLst>
                <a:tab pos="228600" algn="l"/>
                <a:tab pos="1771650" algn="l"/>
              </a:tabLst>
            </a:pP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Γλυκοπρωτεΐνες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  <a:tabLst>
                <a:tab pos="228600" algn="l"/>
                <a:tab pos="1771650" algn="l"/>
              </a:tabLst>
            </a:pPr>
            <a:r>
              <a:rPr lang="el-G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Αμίνες</a:t>
            </a:r>
            <a:r>
              <a:rPr lang="el-G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  <a:tabLst>
                <a:tab pos="228600" algn="l"/>
                <a:tab pos="1771650" algn="l"/>
              </a:tabLst>
            </a:pPr>
            <a:r>
              <a:rPr lang="el-G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Στεροειδή</a:t>
            </a:r>
            <a:r>
              <a:rPr lang="el-G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147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620688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12.3 ΧΗΜΙΚΗ ΣΥΣΤΑΣΗ ΤΩΝ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ΟΡΜΟΝΩΝ</a:t>
            </a:r>
            <a:endParaRPr lang="en-US" sz="2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  <a:tab pos="1771650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Πεπτίδια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Αποτελούνται από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πεπτιδικές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αλυσίδες, με μέχρι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αμινοξέα, ενωμένα με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πεπτιδικούς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δεσμούς.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Π.χ. ινσουλίνη,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αντιδιουρητική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ορμόνη.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tabLst>
                <a:tab pos="1771650" algn="l"/>
              </a:tabLst>
            </a:pP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  <a:tabLst>
                <a:tab pos="1771650" algn="l"/>
              </a:tabLst>
            </a:pP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Γλυκοπρωτεΐνες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Μακρομόρια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που αποτελούνται από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πολυπεπτιδικές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αλυσίδες, με πέραν των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αμινοξέων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ενωμένες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 μόρια υδατανθράκων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Π.χ. </a:t>
            </a:r>
            <a:r>
              <a:rPr lang="el-G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ωοθυλακιοτρόπος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ωχρινοτρόπος</a:t>
            </a:r>
            <a:r>
              <a:rPr lang="el-G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9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620688"/>
            <a:ext cx="727280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12.3 ΧΗΜΙΚΗ ΣΥΣΤΑΣΗ ΤΩΝ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ΟΡΜΟΝΩΝ</a:t>
            </a:r>
            <a:endParaRPr lang="en-US" sz="2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el-G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Αμίνες</a:t>
            </a:r>
            <a:r>
              <a:rPr lang="el-G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Παράγωγα 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των αμινοξέων </a:t>
            </a:r>
            <a:r>
              <a:rPr lang="el-G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τυροσίνη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τρυπτοφάνη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Π.χ. θυροξίνη, αδρεναλίνη, </a:t>
            </a:r>
            <a:r>
              <a:rPr lang="el-G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νορ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-αδρεναλίνη, </a:t>
            </a:r>
            <a:r>
              <a:rPr lang="el-G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μελατονίνη</a:t>
            </a:r>
            <a:r>
              <a:rPr lang="el-G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7" y="2609552"/>
            <a:ext cx="4793828" cy="426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63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620688"/>
            <a:ext cx="835292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12.3 ΧΗΜΙΚΗ ΣΥΣΤΑΣΗ ΤΩΝ </a:t>
            </a: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ΟΡΜΟΝΩΝ</a:t>
            </a:r>
            <a:endParaRPr lang="en-US" sz="22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l-GR" sz="2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Στεροειδή</a:t>
            </a: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Λιπιδικής</a:t>
            </a:r>
            <a:r>
              <a:rPr lang="el-GR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φύσεως, παράγωγα της χοληστερόλης.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Π.χ. τεστο</a:t>
            </a:r>
            <a:r>
              <a:rPr lang="el-GR" sz="2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στερόνη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οιστραδιόλη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προγε</a:t>
            </a:r>
            <a:r>
              <a:rPr lang="el-GR" sz="2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στερόνη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αλδοστερόνη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l-GR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2837721"/>
            <a:ext cx="5736717" cy="402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24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88640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57200" algn="l"/>
                <a:tab pos="1771650" algn="l"/>
              </a:tabLst>
            </a:pPr>
            <a:r>
              <a:rPr lang="en-GB" sz="22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Δι</a:t>
            </a:r>
            <a:r>
              <a:rPr lang="en-GB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αλυτότητα των ορμονών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771650" algn="l"/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διαλυτότητα των ορμονών στο νερό ή στις λιπαρές ουσίες είναι μια πολύ σημαντική χημική ιδιότητα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ρυθμίζει τον τρόπο δράσης τους, στα κύτταρα-στόχους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57200" algn="l"/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57200" algn="l"/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Λιποδιαλυτές ορμόνες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Όπως είναι όλες οι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στεροειδούς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σύστασης ορμόνες και η θυροξίνη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Μπορούν εύκολα να διαπεράσουν τη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διπλοστιβάδα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των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φωσφορολιπιδίων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της κυτταρικής μεμβράνης των κυττάρων-στόχων και να εισέλθουν σ’ αυτά.</a:t>
            </a:r>
          </a:p>
          <a:p>
            <a:pPr algn="just">
              <a:spcAft>
                <a:spcPts val="0"/>
              </a:spcAft>
              <a:tabLst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  <a:tabLst>
                <a:tab pos="457200" algn="l"/>
                <a:tab pos="1771650" algn="l"/>
              </a:tabLst>
            </a:pP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Υδατοδιαλυτές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ορμόνες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Δεν μπορούν να εισέλθουν στα κύτταρα-στόχους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πολικά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μεγαλομόρια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4572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δεν μπορούν να διαπεράσουν τη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διπλοστιβάδα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φωσφορολιπιδίων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της κυτταρικής μεμβράνης.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34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60648"/>
            <a:ext cx="8136904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300"/>
              </a:spcAft>
            </a:pPr>
            <a:r>
              <a:rPr lang="el-GR" sz="2200" b="1" dirty="0">
                <a:latin typeface="Times New Roman" panose="02020603050405020304" pitchFamily="18" charset="0"/>
              </a:rPr>
              <a:t>12.4 ΤΡΟΠΟΣ ΔΡΑΣΗΣ ΤΩΝ ΟΡΜΟΝΩΝ ΣΤΕΡΟΕΙΔΟΥΣ ΣΥΣΤΑΣΗΣ </a:t>
            </a:r>
            <a:endParaRPr lang="en-US" sz="2200" b="1" dirty="0" smtClean="0">
              <a:latin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30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ορμόνες αυτές, λόγω της λιποδιαλυτής σύστασής τους, έχουν τη δυνατότητα εισόδου σ’ όλα τα κύτταρα του οργανισμού.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δράση τους όμως περιορίζεται σ’ εκείνα μόνο τα κύτταρα, που είναι ικανά να τις αναγνωρίσουν.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αναγνώριση πραγματοποιείται μέσω των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πρωτεϊνικών υποδοχέων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που βρίσκονται: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είτε μέσα στο  κυτταρόπλασμα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είτε μέσα στο πυρήνα.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04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92696"/>
            <a:ext cx="849694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</a:rPr>
              <a:t>12.4 ΤΡΟΠΟΣ ΔΡΑΣΗΣ ΤΩΝ ΟΡΜΟΝΩΝ ΣΤΕΡΟΕΙΔΟΥΣ ΣΥΣΤΑΣΗΣ </a:t>
            </a:r>
            <a:endParaRPr lang="en-US" sz="2200" b="1" dirty="0">
              <a:latin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αποτέλεσμα της αναγνώρισης είναι η ένωση της ορμόνης με τον υποδοχέα και το σχηματισμό ενός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συμπλόκου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ορμόνης – υποδοχέα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σύμπλοκο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επιδρά πάνω σε συγκεκριμένη περιοχή του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DNA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 πυρήνα.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  <a:tabLst>
                <a:tab pos="1771650" algn="l"/>
              </a:tabLs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αποτέλεσμα είναι, στις περισσότερες περιπτώσεις, η ενεργοποίηση της μεταγραφής συγκεκριμένων γονιδίων του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DNA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σε μόρια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mRNA</a:t>
            </a:r>
          </a:p>
          <a:p>
            <a:pPr lvl="1" algn="just">
              <a:spcAft>
                <a:spcPts val="0"/>
              </a:spcAft>
              <a:tabLst>
                <a:tab pos="177165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αυτά θα οδηγήσουν στην παραγωγή συγκεκριμένων ενζύμων ή άλλων πρωτεϊνών στα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ριβοσώματα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05637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620688"/>
            <a:ext cx="8496944" cy="3978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</a:rPr>
              <a:t>12.4 ΤΡΟΠΟΣ ΔΡΑΣΗΣ ΤΩΝ ΟΡΜΟΝΩΝ ΣΤΕΡΟΕΙΔΟΥΣ ΣΥΣΤΑΣΗΣ </a:t>
            </a:r>
            <a:endParaRPr lang="en-US" sz="2200" b="1" dirty="0">
              <a:latin typeface="Times New Roman" panose="02020603050405020304" pitchFamily="18" charset="0"/>
            </a:endParaRPr>
          </a:p>
          <a:p>
            <a:pPr algn="just">
              <a:tabLst>
                <a:tab pos="1771650" algn="l"/>
              </a:tabLst>
            </a:pPr>
            <a:endParaRPr lang="en-US" sz="22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1771650" algn="l"/>
              </a:tabLst>
            </a:pP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Σε 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ορισμένες περιπτώσεις το </a:t>
            </a:r>
            <a:r>
              <a:rPr lang="el-GR" sz="2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σύμπλοκο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ορμόνης-υποδοχέα δρα κατ’ αντίθετο τρόπο </a:t>
            </a:r>
            <a:endParaRPr lang="en-US" sz="22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1771650" algn="l"/>
              </a:tabLst>
            </a:pPr>
            <a:endParaRPr lang="el-GR" sz="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αναστολή της δράσης ορισμένων γονιδίων του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DNA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που είναι υπεύθυνα για την παραγωγή άλλων πρωτεϊνών ή ενζύμων. </a:t>
            </a:r>
            <a:endParaRPr lang="en-US" sz="22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tabLst>
                <a:tab pos="1771650" algn="l"/>
              </a:tabLst>
            </a:pPr>
            <a:endParaRPr lang="el-GR" sz="2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ταχύτητα δράσης των </a:t>
            </a:r>
            <a:r>
              <a:rPr lang="el-GR" sz="2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στεροειδών</a:t>
            </a: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ορμονών είναι σχετικά αργή και διαρκεί από 1-4 ώρες.</a:t>
            </a:r>
          </a:p>
        </p:txBody>
      </p:sp>
    </p:spTree>
    <p:extLst>
      <p:ext uri="{BB962C8B-B14F-4D97-AF65-F5344CB8AC3E}">
        <p14:creationId xmlns:p14="http://schemas.microsoft.com/office/powerpoint/2010/main" val="458869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52" y="188640"/>
            <a:ext cx="9161725" cy="54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5878433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200"/>
              </a:spcBef>
              <a:spcAft>
                <a:spcPts val="300"/>
              </a:spcAft>
            </a:pP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ΤΡΟΠΟΣ </a:t>
            </a:r>
            <a:r>
              <a:rPr lang="el-GR" sz="2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ΔΡΑΣΗΣ ΤΩΝ ΟΡΜΟΝΩΝ ΣΤΕΡΟΕΙΔΟΥΣ ΣΥΣΤΑΣΗΣ 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3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620688"/>
            <a:ext cx="80648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θυροξίνη </a:t>
            </a:r>
            <a:endParaRPr lang="en-US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δράση της θυροξίνης αποτελεί  παράδειγμα, που μαρτυρεί ότι μόνον ορμόνες που αναγνωρίζονται από τους πρωτεϊνικούς υποδοχείς μπορούν να έχουν αποτέλεσμα στο κύτταρο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14300" algn="l"/>
                <a:tab pos="17716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θυροξίνη έχει στο μόριό της 4 άτομα ιωδίου και συμβολίζεται ως θυροξίνηΤ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θυρεοειδής όμως αδένας, εκτός από τη θυροξίνη 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παράγει και τη θυροξίνη 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με 3 άτομα ιωδίου στο μόριό της, αλλά σε μικρότερες ποσότητες απ’ ότι την 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οι δύο ορμόνες διοχετεύονται στην κυκλοφορία του αίματος. </a:t>
            </a:r>
          </a:p>
          <a:p>
            <a:endParaRPr lang="en-US" sz="2200" b="1" u="sng" dirty="0">
              <a:latin typeface="Times New Roman" panose="02020603050405020304" pitchFamily="18" charset="0"/>
            </a:endParaRPr>
          </a:p>
          <a:p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3237180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764704"/>
            <a:ext cx="813690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2200" b="1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θυροξίνη </a:t>
            </a:r>
            <a:endParaRPr lang="en-US" sz="2200" b="1" u="sng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Όταν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δύο μορφές της θυροξίνης εισέλθουν στο κυτταρόπλασμα ενός κυττάρου-στόχου, τότε όλη η ποσότητα της θυροξίνης 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μετατρέπεται σε θυροξίνη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el-GR" sz="22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US" sz="2200" baseline="-25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μόνο η μορφή 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μπορεί να αναγνωρισθεί από πρωτεϊνικό υποδοχέα και να δημιουργηθεί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σύμπλοκο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ορμόνης-υποδοχέα.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Έτσι μόνο η μορφή Τ</a:t>
            </a:r>
            <a:r>
              <a:rPr lang="el-GR" sz="22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εισέρχεται μέσα στον πυρήνα και προκαλεί ενεργοποίηση της μεταγραφής συγκεκριμένων δομικών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γονιδίων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</a:tabLst>
            </a:pPr>
            <a:endParaRPr lang="en-US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για 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πρωτεϊνοσύνθεση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στα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ριβοσώματα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63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365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6336553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200"/>
              </a:spcBef>
              <a:spcAft>
                <a:spcPts val="300"/>
              </a:spcAft>
            </a:pP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Ο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ΤΡΟΠΟΣ </a:t>
            </a:r>
            <a:r>
              <a:rPr lang="el-GR" sz="2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ΔΡΑΣΗΣ </a:t>
            </a: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ΤΗΣ ΘΥΡΟΞΙΝΗΣ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81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864096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12.5 ΤΡΟΠΟΣ ΔΡΑΣΗΣ ΤΩΝ ΟΡΜΟΝΩΝ ΠΕΠΤΙΔΙΚΗΣ ΣΥΣΤΑΣΗΣ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35147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Στις ορμόνες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πεπτιδικής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σύστασης ανήκουν ορισμένες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αμίνες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πολυπεπτίδια, πρωτεΐνες και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γλυκοπρωτεΐνες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υδατοδιαλυτές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δεν μπορούν να διαπεράσουν την κυτταρική μεμβράνη των κυττάρων.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Επομένως, δρουν σε εκείνα τα κύτταρα που έχουν στην κυτταρική τους μεμβράνη πρωτεϊνικούς υποδοχείς αναγνώρισής τους.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κύτταρα αυτά αποτελούν και τα κύτταρα-στόχους των ορμονών αυτών.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αναγνώριση μιας ορμόνης από έναν πρωτεϊνικό υποδοχέα γίνεται με τη συνένωση των δύο μορίων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αποτέλεσμα το σχηματισμό του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συμπλόκου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ορμόνης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υποδοχέα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759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476672"/>
            <a:ext cx="878497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σύμπλοκο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ορμόνης-υποδοχέα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μπορεί να δράσει στο κύτταρο-στόχο με δύο τρόπους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AutoNum type="arabicPeriod"/>
            </a:pPr>
            <a:r>
              <a:rPr lang="el-GR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2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σύμπλοκο</a:t>
            </a:r>
            <a:r>
              <a:rPr lang="el-GR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ορμόνης-υποδοχέα </a:t>
            </a:r>
            <a:endParaRPr lang="el-GR" sz="2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Ενεργοποιεί ορισμένους πρωτεϊνικούς μεταφορείς, ή προκαλεί το άνοιγμα συγκεκριμένων πρωτεϊνικών καναλιών της κυτταρικής μεμβράνης. </a:t>
            </a:r>
            <a:endParaRPr lang="el-G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l-G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Συγκεκριμένα 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ιόντα και ουσίες διακινούνται μέσω της κυτταρικής μεμβράνης, με αποτέλεσμα να αλλάξει η συγκέντρωσή τους στο κυτταρόπλασμα, γεγονός που επηρεάζει τις δραστηριότητες του μεταβολισμού του κυττάρου-στόχου.  </a:t>
            </a:r>
            <a:endParaRPr lang="el-G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Π.χ. η ινσουλίνη αυξάνει τη δραστηριότητα εκείνων των πρωτεϊνικών μεταφορέων της κυτταρικής μεμβράνης, που μεταφέρουν τη γλυκόζη εντός του κυττάρου-στόχου.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856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04664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Το </a:t>
            </a:r>
            <a:r>
              <a:rPr lang="el-GR" sz="22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σύμπλοκο</a:t>
            </a: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ορμόνης-υποδοχέα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το σχηματισμό μιας χημικής ουσίας στο κυτταρόπλασμα, που δρα ως δεύτερο χημικό μήνυμα στο εσωτερικό του κυττάρου.</a:t>
            </a:r>
          </a:p>
          <a:p>
            <a:pPr lvl="0" algn="just">
              <a:spcAft>
                <a:spcPts val="0"/>
              </a:spcAft>
            </a:pPr>
            <a:endParaRPr lang="el-GR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Ενεργοποιείται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ένα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ενζυμικό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σύστημα εντός του κυττάρου και καθορίζεται μια συγκεκριμένη μεταβολική οδός.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Π.χ. 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σύμπλοκο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αδρεναλίνης-υποδοχέα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δραστηριοποίηση του ενζύμου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αδενυλική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κυκλάση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που στη συνέχεια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καταλύει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μετατροπή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τριφωσφορικής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αδενοσίνης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ATP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σε κυκλική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μονοφωσφορική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αδενοσίνη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cAMP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cAMP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ως το δεύτερο χημικό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μήνυμα,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ενεργοποιεί τα ειδικά ένζυμα, που είναι αναγκαία για τη μετατροπή του γλυκογόνου σε γλυκόζη.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180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4883"/>
            <a:ext cx="6209456" cy="63743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6115943"/>
            <a:ext cx="8784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200"/>
              </a:spcBef>
              <a:spcAft>
                <a:spcPts val="300"/>
              </a:spcAft>
            </a:pP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Ο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ΤΡΟΠΟΣ </a:t>
            </a:r>
            <a:r>
              <a:rPr lang="el-GR" sz="2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ΔΡΑΣΗΣ </a:t>
            </a:r>
            <a:r>
              <a:rPr lang="el-GR" sz="2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ΜΙΑΣ ΠΕΠΤΙΔΙΚΗΣ ΣΥΣΤΑΣΗΣ ΟΡΜΟΝΗΣ (ΑΔΡΕΝΑΛΙΝΗ)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079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71296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12.6 ΑΡΝΗΤΙΚΗ ΑΝΑΔΡΑΣΗ: Ο ΡΥΘΜΙΣΤΙΚΟΣ ΜΗΧΑΝΙΣΜΟΣ ΤΗΣ ΕΚΚΡΙΤΙΚΗΣ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ΛΕΙΤΟΥΡΓΙΑΣ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ΑΔΕΝΩΝ  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περισσότεροι ενδοκρινείς αδένες εκκρίνουν διαρκώς μικρές ποσότητες ορμονών εντός των υγρών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σώματος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κύτταρα-στόχοι τις αναγνωρίζουν και τις δεσμεύουν συνέχεια. 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Αρκετές ποσότητες ορμονών δεσμεύονται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το συκώτι το οποίο τις αδρανοποιεί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από τους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νεφρούς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οι οποίοι τις απεκκρίνουν. </a:t>
            </a:r>
          </a:p>
        </p:txBody>
      </p:sp>
    </p:spTree>
    <p:extLst>
      <p:ext uri="{BB962C8B-B14F-4D97-AF65-F5344CB8AC3E}">
        <p14:creationId xmlns:p14="http://schemas.microsoft.com/office/powerpoint/2010/main" val="35328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712968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12.6 ΑΡΝΗΤΙΚΗ ΑΝΑΔΡΑΣΗ: Ο ΡΥΘΜΙΣΤΙΚΟΣ ΜΗΧΑΝΙΣΜΟΣ ΤΗΣ ΕΚΚΡΙΤΙΚΗΣ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ΛΕΙΤΟΥΡΓΙΑΣ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ΑΔΕΝΩΝ 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Πώς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ένας ενδοκρινής αδένας “γνωρίζει” την ποσότητα της ορμόνης, που πρέπει να εκκρίνει κάθε δεδομένη στιγμή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lvl="0" algn="just">
              <a:spcAft>
                <a:spcPts val="0"/>
              </a:spcAft>
            </a:pPr>
            <a:endParaRPr lang="el-GR" sz="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απάντηση βασίζεται στον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ομοιοστατικό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μηχανισμό της αρνητικής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ανάδρασης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αδένας παίρνει συνεχώς πληροφορίες σχετικές με τα επίπεδα της ορμόνης που εκκρίνει και με πληροφορίες σχετικές με το αποτέλεσμα, που προκάλεσε η ορμόνη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αντιδρά με τέτοιο τρόπο, ώστε οι φυσιολογικές καταστάσεις (ομοιόσταση) να διατηρούνται σταθερές στον οργανισμό.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αδένας επομένως, αντιδρά είτε με αύξηση είτε με αναστολή της εκκριτικής του λειτουργίας. 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l-GR" sz="2400" b="1" dirty="0"/>
              <a:t>Η αρνητική ανάδραση αποτελεί τη βάση της ρυθμιστικής λειτουργίας των αδένων</a:t>
            </a:r>
            <a:r>
              <a:rPr lang="el-GR" sz="2400" b="1" dirty="0" smtClean="0"/>
              <a:t>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674005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87849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Παράδειγμα-</a:t>
            </a: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Οι παραθυρεοειδείς αδένες </a:t>
            </a:r>
            <a:endParaRPr lang="el-GR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Εκκρίνουν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την ορμόνη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παραθορμόνη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ρυθμίζει τα επίπεδα του ασβεστίου στο αίμα.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Ακόμη και μια μικρή ελάττωση της συγκέντρωσης του ασβεστίου στο αίμα, γίνεται αντιληπτή από τους παραθυρεοειδείς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αδένες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αυξάνουν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ρυθμό έκκρισης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παραθορμόνης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παραθορμόνη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αυξάνει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την απορρόφηση ασβεστίου από το λεπτό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έντερο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αυξάνει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επαναρρόφησή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του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πρόουρο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στους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νεφρούς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απομάκρυνση ασβεστίου από τα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οστά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αποτέλεσμα η συγκέντρωση του ασβεστίου στο αίμα να αυξάνεται συνεχώς και να φθάνει τα φυσιολογικά επίπεδα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8972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87849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Παράδειγμα- Οι παραθυρεοειδείς αδένες 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Όταν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αντιθέτως, όταν 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συγκέντρωση του ασβεστίου στο αίμα ξεπεράσει τα φυσιολογικά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επίπεδα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παραθυρεοειδείς αδένες αντιδρούν ελαττώνοντας την ποσότητα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παραθορμόνης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που εκκρίνουν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el-GR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οι δύο αντιδράσεις του αδένα θεωρούνται μηχανισμοί αρνητικής ανάδρασης, γιατί το αποτέλεσμα και στις δύο περιπτώσεις είναι αντίθετο </a:t>
            </a:r>
            <a:r>
              <a:rPr lang="el-GR" sz="2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προς </a:t>
            </a:r>
            <a:r>
              <a:rPr lang="el-GR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αρχικό ερέθισμα.</a:t>
            </a:r>
            <a:endParaRPr lang="el-GR" sz="22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256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88640"/>
            <a:ext cx="7915041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515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6409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Πώς ένας αδένας ανατροφοδοτείται με πληροφορίες σχετικές με τα αποτελέσματα της δράσης του;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Στο σώμα κάθε οργανισμού υπάρχουν υποδοχείς, σε ορισμένα σημεία ελέγχου, που αντιλαμβάνονται τις αλλαγές που γίνονται στο εσωτερικό του.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υποδοχείς αυτοί, που μπορεί να είναι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χημειοϋποδοχείς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τασεοϋποδοχείς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ωσμωϋποδοχείς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κ.α. δημιουργούν νευρικές ώσεις στα νευρικά κύτταρα, που καταλήγουν στον εγκέφαλο ή στο αυτόνομο νευρικό σύστημα.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μέσω του εγκεφάλου ή του αυτόνομου νευρικού συστήματος, ο κάθε αδένας λαμβάνει τις σχετικές με την εκκριτική του δράση πληροφορίες.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68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Πώς ένας αδένας ανατροφοδοτείται με πληροφορίες σχετικές με τα αποτελέσματα της δράσης του;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Αυτό αποτελεί ένα ακόμη παράδειγμα της στενής λειτουργικής σχέσης, που υπάρχει μεταξύ του εκκριτικού και του νευρικού συστήματος.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πολλές περιπτώσεις ο ρυθμιστικός μηχανισμός της αρνητικής ανάδρασης περιλαμβάνει αλληλεπιδράσεις δύο ορμονών.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570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404664"/>
            <a:ext cx="885698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kern="0" dirty="0">
                <a:latin typeface="Times New Roman" panose="02020603050405020304" pitchFamily="18" charset="0"/>
              </a:rPr>
              <a:t>12.7 Η ΥΠΟΦΥΣΗ ΚΑΙ Ο ΥΠΟΘΑΛΑΜΟΣ </a:t>
            </a:r>
            <a:endParaRPr lang="el-GR" sz="2200" b="1" kern="0" dirty="0" smtClean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υπόφυση</a:t>
            </a:r>
          </a:p>
          <a:p>
            <a:pPr algn="just">
              <a:spcAft>
                <a:spcPts val="0"/>
              </a:spcAft>
            </a:pPr>
            <a:r>
              <a:rPr lang="el-GR" sz="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Ένας μικρού μεγέθους ενδοκρινής αδένας  στη βάση του υποθάλαμου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Αποτελείται από δύο ξεχωριστά μέρη, με διαφορετική εμβρυϊκή προέλευση το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καθένα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τον πρόσθιο λοβό ή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τον οπίσθιο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λοβό ή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νευροϋπόφυση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14400" algn="just">
              <a:spcAft>
                <a:spcPts val="0"/>
              </a:spcAf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8856984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kern="0" dirty="0">
                <a:latin typeface="Times New Roman" panose="02020603050405020304" pitchFamily="18" charset="0"/>
              </a:rPr>
              <a:t>12.7 Η ΥΠΟΦΥΣΗ ΚΑΙ Ο ΥΠΟΘΑΛΑΜΟΣ </a:t>
            </a:r>
            <a:endParaRPr lang="el-GR" sz="2200" b="1" kern="0" dirty="0" smtClean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Βρίσκεται στο πρόσθιο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μέρος</a:t>
            </a:r>
          </a:p>
          <a:p>
            <a:pPr lvl="0" algn="just">
              <a:spcAft>
                <a:spcPts val="0"/>
              </a:spcAft>
            </a:pPr>
            <a:r>
              <a:rPr lang="el-GR" sz="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Προήλθε από την ανάπτυξη ενός εμβρυϊκού επιθηλιακού ιστού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Πολλά από τα επιθηλιακά κύτταρα του ιστού αυτού διαφοροποιήθηκαν σε εκκριτικά κύτταρα.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εκκριτικών κυττάρων που διαθέτει, παράγει και εκκρίνει στο αίμα αρκετές ορμόνες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Ρυθμίζουν την εκκριτική λειτουργία αρκετών αδένων-στόχων του οργανισμού.</a:t>
            </a:r>
          </a:p>
          <a:p>
            <a:pPr marL="914400"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algn="just">
              <a:spcAft>
                <a:spcPts val="0"/>
              </a:spcAft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0021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88569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kern="0" dirty="0">
                <a:latin typeface="Times New Roman" panose="02020603050405020304" pitchFamily="18" charset="0"/>
              </a:rPr>
              <a:t>12.7 Η ΥΠΟΦΥΣΗ ΚΑΙ Ο ΥΠΟΘΑΛΑΜΟΣ </a:t>
            </a:r>
            <a:endParaRPr lang="el-GR" sz="2200" b="1" kern="0" dirty="0" smtClean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314825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2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νευροϋπόφυση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Βρίσκεται στο οπίσθιο μέρος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της υπόφυσης</a:t>
            </a: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Αποτελεί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προέκτασή του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υποθάλαμου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πάρα πολλούς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νευράξονες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νευροεκκριτικών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κυττάρων να καταλήγουν σ’ αυτή.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 παράγει ορμόνες, αλλά μέσω αυτής, διοχετεύονται στο αίμα, ορμόνες, που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παράγονται από 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νευροεκκριτικά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κύτταρα του υποθάλαμου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207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45" y="116632"/>
            <a:ext cx="8263219" cy="5904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6021288"/>
            <a:ext cx="7704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 smtClean="0"/>
              <a:t>Οι ορμόνες της υπόφυσης</a:t>
            </a:r>
            <a:endParaRPr lang="el-GR" sz="2200" b="1" dirty="0"/>
          </a:p>
        </p:txBody>
      </p:sp>
    </p:spTree>
    <p:extLst>
      <p:ext uri="{BB962C8B-B14F-4D97-AF65-F5344CB8AC3E}">
        <p14:creationId xmlns:p14="http://schemas.microsoft.com/office/powerpoint/2010/main" val="20161569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28092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υποθάλαμος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Αποτελεί τμήμα του εγκεφάλου και έχει πολύ σημαντική ενδοκρινή λειτουργία.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Ρυθμίζει έμμεσα την εκκριτική λειτουργία των αδένων, βάσει πληροφοριών (ερεθισμάτων), που δέχεται από πολλούς αισθητικούς υποδοχείς του σώματος και από άλλα μέρη του εγκεφάλου.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ρύθμιση αυτή εξασκείται μέσω των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εκλυτικών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παραγόντων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ορμονών)</a:t>
            </a:r>
          </a:p>
          <a:p>
            <a:pPr marL="1257300" lvl="2" indent="-342900" algn="just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παράγονται από 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νευροεκκριτικά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κύτταρά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εκκρίνονται στην πυλαία κυκλοφορία του αίματος.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0902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υποθάλαμος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πυλαία κυκλοφορία, στην περίπτωση αυτή αποτελείται από ένα σύμπλεγμα τριχοειδών αιμοφόρων αγγείων του υποθάλαμου, που συνδέεται με άλλο παρόμοιο σύμπλεγμα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εκλυτικοί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παράγοντες καταλήγουν στο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όργανο-στόχο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Διακρίνονται μάλιστα σ’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εκείνους: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διεγείρουν την εκκριτική λειτουργία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σ’ εκείνους, που αναστέλλουν τη δραστηριότητά της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996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υποθάλαμος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Όταν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διεγερθεί από τους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εκλυτικούς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παράγοντες, εκκρίνει ορμόνες, που ρυθμίζουν την εκκριτική λειτουργία των περισσοτέρων αδένων του σώματος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Γι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 αυτό, 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χαρακτηρίζεται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ως: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ενορχηστρωτής της ορμονικής έκκρισης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Γενικό Επιτελείο των περισσότερων ενδοκρινών αδένων.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υποθάλαμος αποτελεί χαρακτηριστικό παράδειγμα οργάνου, που καταδεικνύει τη στενή δομική, χημική και λειτουργική σχέση μεταξύ του ενδοκρινικού και του νευρικού συστήματος.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82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5" y="44623"/>
            <a:ext cx="7525463" cy="57606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6021288"/>
            <a:ext cx="7704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 smtClean="0"/>
              <a:t>Οι ορμόνες της </a:t>
            </a:r>
            <a:r>
              <a:rPr lang="el-GR" sz="2200" b="1" dirty="0" err="1" smtClean="0"/>
              <a:t>αδενοϋπόφυσης</a:t>
            </a:r>
            <a:endParaRPr lang="el-GR" sz="2200" b="1" dirty="0"/>
          </a:p>
        </p:txBody>
      </p:sp>
    </p:spTree>
    <p:extLst>
      <p:ext uri="{BB962C8B-B14F-4D97-AF65-F5344CB8AC3E}">
        <p14:creationId xmlns:p14="http://schemas.microsoft.com/office/powerpoint/2010/main" val="80972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2"/>
            <a:ext cx="892899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637155" algn="ctr"/>
                <a:tab pos="3276600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ορμόνες της </a:t>
            </a:r>
            <a:r>
              <a:rPr lang="el-GR" sz="2200" b="1" u="sng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637155" algn="ctr"/>
                <a:tab pos="3276600" algn="l"/>
              </a:tabLst>
            </a:pPr>
            <a:r>
              <a:rPr lang="el-GR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Αυξητική (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GH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ή σωματότροπος (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STH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ορμόνη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Επιδρώντας σε ένα ευρύ φάσμα ιστών του σώματος, προάγει άμεσα και έμμεσα την ανάπτυξη του σώματος.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Συγκεκριμένα, διεγείρει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ανάπτυξη των μυών, των οστών και άλλων ιστών, επιταχύνοντας τις μεταβολικές διεργασίες εντός των κυττάρων στόχων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0"/>
              </a:spcAft>
            </a:pPr>
            <a:endParaRPr lang="el-G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Άμεση δράση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εντονότερη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πρωτεϊνοσύνθεση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αφού, τα κύτταρα-στόχοι της, αυξάνουν το ρυθμό πρόσληψης αμινοξέων από 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εξωκυτταρικό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τους περιβάλλον. 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παραγόμενες πρωτεΐνες είναι απαραίτητες για την ανάπτυξη του σώματος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2" algn="just">
              <a:spcAft>
                <a:spcPts val="0"/>
              </a:spcAft>
            </a:pPr>
            <a:endParaRPr lang="el-G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Έμμεση δράση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Διεγείρει το συκώτι το οποίο εκκρίνει αυξητικούς παράγοντες.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Διεγείρουν τον κυτταρικό πολλαπλασιασμό στο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συζευτικό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χόνδρο των οστών.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Προκαλείται επιμήκυνση των οστών του σώματος.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260648"/>
            <a:ext cx="56886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Γιγαντισμός</a:t>
            </a:r>
          </a:p>
          <a:p>
            <a:pPr lvl="0" algn="just">
              <a:spcAft>
                <a:spcPts val="0"/>
              </a:spcAft>
            </a:pPr>
            <a:endParaRPr lang="el-GR" sz="16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φαινόμενο της υπέρμετρης αύξησης του ύψους του σώματος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υπερέκκρισης της αυξητικής ορμόνης κατά το στάδιο της ανάπτυξης.</a:t>
            </a:r>
          </a:p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Νανισμός</a:t>
            </a:r>
          </a:p>
          <a:p>
            <a:pPr algn="just"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φαινόμενο του περιορισμού στο ύψος (κάτω του φυσιολογικού) του σώματος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μειωμένης έκκρισης της αυξητικής ορμόνης κατά το στάδιο της ανάπτυξης.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993" y="338750"/>
            <a:ext cx="2115495" cy="3810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2543" r="67511" b="25030"/>
          <a:stretch/>
        </p:blipFill>
        <p:spPr>
          <a:xfrm>
            <a:off x="6436555" y="4221088"/>
            <a:ext cx="2671949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4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6900" b="17500"/>
          <a:stretch/>
        </p:blipFill>
        <p:spPr>
          <a:xfrm>
            <a:off x="5292080" y="4077072"/>
            <a:ext cx="3545417" cy="23762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5535" y="328948"/>
            <a:ext cx="844196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Ακρομεγαλία </a:t>
            </a:r>
            <a:endParaRPr lang="el-GR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Παρατηρείται σε  άτομα, που έχουν συμπληρώσει την ανάπτυξη του σκελετού τους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οι συζευκτικοί χόνδροι των οστών έχουν πλήρως οστεωθεί.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υπερέκκριση της αυξητικής ορμόνης δεν μπορεί να προκαλέσει αύξηση του ύψους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αλλά προκαλεί μη φυσιολογική επιμήκυνση των χεριών, των ποδιών και των οστών του προσώπου.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764704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Προλακτίνη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PRL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προλακτίνη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όπως και η αυξητική, επιδρά σε όργανα που δεν είναι ενδοκρινείς αδένες.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  <a:tab pos="45720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κύρια δράση της στοχεύει στη διέγερση των αδενικών κυττάρων του μαστού για παραγωγή γάλακτος.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771650" algn="l"/>
                <a:tab pos="45720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Επίσης συμβάλλει στην έγκριση προγεστερόνης από το ωχρό σωμάτιο.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88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764704"/>
            <a:ext cx="70567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1771650" algn="l"/>
                <a:tab pos="228600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Θυρεοειδοτρόπος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ορμόνη (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TSH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lvl="0" algn="just">
              <a:spcAft>
                <a:spcPts val="0"/>
              </a:spcAft>
              <a:tabLst>
                <a:tab pos="1771650" algn="l"/>
                <a:tab pos="22860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την ανάπτυξη του θυρεοειδούς αδένα και διεγείρει την εκκριτική του δραστηριότητα.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31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620688"/>
            <a:ext cx="77768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Ωοθυλακιοτρόπος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ορμόνη (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FSH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Στη γυναίκα: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Ρυθμίζει την ανάπτυξη των ωοθυλακίων.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Διεγείρει την έκκριση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οιστραδιόλης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από τα ωοθυλάκια.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Διεγείρει την ωρίμανση των ωοκυττάρων.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Στον άνδρα διεγείρει την σπερματογένεση (μέσω της διέγερσης των κυττάρων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Sertoli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94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Ωχρινοτρόπος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ορμόνη (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LH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τη ρήξη του ωοθυλακίου και τη μετατροπή του σε ωχρό σωμάτιο.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  <a:tab pos="4572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Διεγείρει: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tabLst>
                <a:tab pos="1771650" algn="l"/>
                <a:tab pos="4572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εκκριτική λειτουργία του ωχρού σωματίου στις γυναίκες (έκκριση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οιστραδιόλης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&amp; προγεστερόνης)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tabLst>
                <a:tab pos="1771650" algn="l"/>
                <a:tab pos="4572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tabLst>
                <a:tab pos="1771650" algn="l"/>
                <a:tab pos="4572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των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διάμεσων κυττάρων των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όρχεων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στους άνδρες (έκκριση τεστοστερόνης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tabLst>
                <a:tab pos="1771650" algn="l"/>
                <a:tab pos="4572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Σημείωση: </a:t>
            </a:r>
          </a:p>
          <a:p>
            <a:pPr lvl="0" algn="ctr"/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ωοθυλακιοτρόπος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ωχρινοτρόπος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επειδή έχουν ως όργανα-στόχους τις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γονάδες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ονομάζονται και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γοναδοτρόπες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tabLst>
                <a:tab pos="1771650" algn="l"/>
                <a:tab pos="457200" algn="l"/>
              </a:tabLs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692697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n-US" sz="2200" b="1" dirty="0" smtClean="0">
                <a:latin typeface="Times New Roman"/>
                <a:ea typeface="Times New Roman"/>
              </a:rPr>
              <a:t>6. </a:t>
            </a:r>
            <a:r>
              <a:rPr lang="el-GR" sz="2200" b="1" dirty="0" err="1" smtClean="0">
                <a:latin typeface="Times New Roman"/>
                <a:ea typeface="Times New Roman"/>
              </a:rPr>
              <a:t>Φλοιοτρόπος</a:t>
            </a:r>
            <a:r>
              <a:rPr lang="el-GR" sz="2200" b="1" dirty="0" smtClean="0">
                <a:latin typeface="Times New Roman"/>
                <a:ea typeface="Times New Roman"/>
              </a:rPr>
              <a:t> </a:t>
            </a:r>
            <a:r>
              <a:rPr lang="el-GR" sz="2200" b="1" dirty="0">
                <a:latin typeface="Times New Roman"/>
                <a:ea typeface="Times New Roman"/>
              </a:rPr>
              <a:t>ορμόνη (</a:t>
            </a:r>
            <a:r>
              <a:rPr lang="en-US" sz="2200" b="1" dirty="0">
                <a:latin typeface="Times New Roman"/>
                <a:ea typeface="Times New Roman"/>
              </a:rPr>
              <a:t>ACTH</a:t>
            </a:r>
            <a:r>
              <a:rPr lang="el-GR" sz="2200" b="1" dirty="0" smtClean="0">
                <a:latin typeface="Times New Roman"/>
                <a:ea typeface="Times New Roman"/>
              </a:rPr>
              <a:t>)</a:t>
            </a:r>
            <a:endParaRPr lang="en-US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1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Διεγείρει την ανάπτυξη του φλοιού των επινεφριδίων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lvl="2" algn="just">
              <a:tabLst>
                <a:tab pos="1771650" algn="l"/>
                <a:tab pos="45720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και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771650" algn="l"/>
                <a:tab pos="45720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Ρυθμίζει </a:t>
            </a:r>
            <a:r>
              <a:rPr lang="el-GR" sz="2200" dirty="0">
                <a:latin typeface="Times New Roman"/>
                <a:ea typeface="Times New Roman"/>
              </a:rPr>
              <a:t>την εκκριτική του λειτουργία (παραγωγή κορτικοειδών).</a:t>
            </a:r>
            <a:endParaRPr lang="el-GR" sz="2200" dirty="0">
              <a:latin typeface="Arial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1771650" algn="l"/>
                <a:tab pos="4572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1771650" algn="l"/>
                <a:tab pos="457200" algn="l"/>
              </a:tabLst>
            </a:pPr>
            <a:endParaRPr lang="en-US" sz="2200" dirty="0" smtClean="0">
              <a:latin typeface="Arial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1771650" algn="l"/>
                <a:tab pos="457200" algn="l"/>
              </a:tabLst>
            </a:pPr>
            <a:endParaRPr lang="el-GR" sz="2200" dirty="0">
              <a:latin typeface="Arial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n-US" sz="2200" b="1" dirty="0" smtClean="0">
                <a:latin typeface="Times New Roman"/>
                <a:ea typeface="Times New Roman"/>
              </a:rPr>
              <a:t>7. </a:t>
            </a:r>
            <a:r>
              <a:rPr lang="el-GR" sz="2200" b="1" dirty="0" err="1" smtClean="0">
                <a:latin typeface="Times New Roman"/>
                <a:ea typeface="Times New Roman"/>
              </a:rPr>
              <a:t>Μελανοτρόπος</a:t>
            </a:r>
            <a:r>
              <a:rPr lang="el-GR" sz="2200" b="1" dirty="0" smtClean="0">
                <a:latin typeface="Times New Roman"/>
                <a:ea typeface="Times New Roman"/>
              </a:rPr>
              <a:t> </a:t>
            </a:r>
            <a:r>
              <a:rPr lang="el-GR" sz="2200" b="1" dirty="0">
                <a:latin typeface="Times New Roman"/>
                <a:ea typeface="Times New Roman"/>
              </a:rPr>
              <a:t>ορμόνη (</a:t>
            </a:r>
            <a:r>
              <a:rPr lang="en-US" sz="2200" b="1" dirty="0">
                <a:latin typeface="Times New Roman"/>
                <a:ea typeface="Times New Roman"/>
              </a:rPr>
              <a:t>MSH</a:t>
            </a:r>
            <a:r>
              <a:rPr lang="el-GR" sz="2200" b="1" dirty="0" smtClean="0">
                <a:latin typeface="Times New Roman"/>
                <a:ea typeface="Times New Roman"/>
              </a:rPr>
              <a:t>)</a:t>
            </a:r>
            <a:endParaRPr lang="en-US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1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Διεγείρει την παραγωγή της μελανίνης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lvl="2" algn="just"/>
            <a:r>
              <a:rPr lang="el-GR" sz="2200" dirty="0" smtClean="0">
                <a:latin typeface="Times New Roman"/>
                <a:ea typeface="Times New Roman"/>
              </a:rPr>
              <a:t>και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 smtClean="0">
                <a:latin typeface="Times New Roman"/>
                <a:ea typeface="Times New Roman"/>
              </a:rPr>
              <a:t>Τη </a:t>
            </a:r>
            <a:r>
              <a:rPr lang="el-GR" sz="2200" dirty="0">
                <a:latin typeface="Times New Roman"/>
                <a:ea typeface="Times New Roman"/>
              </a:rPr>
              <a:t>διασπορά της στα </a:t>
            </a:r>
            <a:r>
              <a:rPr lang="el-GR" sz="2200" dirty="0" err="1">
                <a:latin typeface="Times New Roman"/>
                <a:ea typeface="Times New Roman"/>
              </a:rPr>
              <a:t>μελανοκύτταρα</a:t>
            </a:r>
            <a:r>
              <a:rPr lang="el-GR" sz="2200" dirty="0">
                <a:latin typeface="Times New Roman"/>
                <a:ea typeface="Times New Roman"/>
              </a:rPr>
              <a:t> (χρωματοφόρα).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200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332656"/>
            <a:ext cx="66967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u="sng" dirty="0">
                <a:latin typeface="Times New Roman"/>
                <a:ea typeface="Times New Roman"/>
              </a:rPr>
              <a:t>Οι ορμόνες που απελευθερώνονται στη </a:t>
            </a:r>
            <a:r>
              <a:rPr lang="el-GR" sz="2200" b="1" u="sng" dirty="0" err="1">
                <a:latin typeface="Times New Roman"/>
                <a:ea typeface="Times New Roman"/>
              </a:rPr>
              <a:t>νευροϋπόφυση</a:t>
            </a:r>
            <a:endParaRPr lang="en-US" sz="2200" b="1" u="sng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Η </a:t>
            </a:r>
            <a:r>
              <a:rPr lang="el-GR" sz="2200" dirty="0" err="1">
                <a:latin typeface="Times New Roman"/>
                <a:ea typeface="Times New Roman"/>
              </a:rPr>
              <a:t>οξυτοκίνη</a:t>
            </a:r>
            <a:r>
              <a:rPr lang="el-GR" sz="2200" dirty="0">
                <a:latin typeface="Times New Roman"/>
                <a:ea typeface="Times New Roman"/>
              </a:rPr>
              <a:t> και η </a:t>
            </a:r>
            <a:r>
              <a:rPr lang="el-GR" sz="2200" dirty="0" err="1">
                <a:latin typeface="Times New Roman"/>
                <a:ea typeface="Times New Roman"/>
              </a:rPr>
              <a:t>αντιδιουρητική</a:t>
            </a:r>
            <a:r>
              <a:rPr lang="el-GR" sz="2200" dirty="0">
                <a:latin typeface="Times New Roman"/>
                <a:ea typeface="Times New Roman"/>
              </a:rPr>
              <a:t> ορμόνη παράγονται από τα </a:t>
            </a:r>
            <a:r>
              <a:rPr lang="el-GR" sz="2200" dirty="0" err="1">
                <a:latin typeface="Times New Roman"/>
                <a:ea typeface="Times New Roman"/>
              </a:rPr>
              <a:t>νευροεκκριτικά</a:t>
            </a:r>
            <a:r>
              <a:rPr lang="el-GR" sz="2200" dirty="0">
                <a:latin typeface="Times New Roman"/>
                <a:ea typeface="Times New Roman"/>
              </a:rPr>
              <a:t> κύτταρα του υποθαλάμου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και </a:t>
            </a:r>
            <a:r>
              <a:rPr lang="el-GR" sz="2200" dirty="0">
                <a:latin typeface="Times New Roman"/>
                <a:ea typeface="Times New Roman"/>
              </a:rPr>
              <a:t>μεταφέρονται, μέσω των </a:t>
            </a:r>
            <a:r>
              <a:rPr lang="el-GR" sz="2200" dirty="0" err="1">
                <a:latin typeface="Times New Roman"/>
                <a:ea typeface="Times New Roman"/>
              </a:rPr>
              <a:t>νευραξόνων</a:t>
            </a:r>
            <a:r>
              <a:rPr lang="el-GR" sz="2200" dirty="0">
                <a:latin typeface="Times New Roman"/>
                <a:ea typeface="Times New Roman"/>
              </a:rPr>
              <a:t>, στην περιοχή της </a:t>
            </a:r>
            <a:r>
              <a:rPr lang="el-GR" sz="2200" dirty="0" err="1">
                <a:latin typeface="Times New Roman"/>
                <a:ea typeface="Times New Roman"/>
              </a:rPr>
              <a:t>νευροϋπόφυσης</a:t>
            </a:r>
            <a:r>
              <a:rPr lang="el-GR" sz="2200" dirty="0">
                <a:latin typeface="Times New Roman"/>
                <a:ea typeface="Times New Roman"/>
              </a:rPr>
              <a:t>, όπου και αποθηκεύονται.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Οι ορμόνες διοχετεύονται στην κυκλοφορία του αίματος, όταν το κατάλληλο ερέθισμα φθάσει στον υποθάλαμο. Π.χ. 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για την </a:t>
            </a:r>
            <a:r>
              <a:rPr lang="el-GR" sz="2200" dirty="0" err="1">
                <a:latin typeface="Times New Roman"/>
                <a:ea typeface="Times New Roman"/>
              </a:rPr>
              <a:t>αντιδιουρητική</a:t>
            </a:r>
            <a:r>
              <a:rPr lang="el-GR" sz="2200" dirty="0">
                <a:latin typeface="Times New Roman"/>
                <a:ea typeface="Times New Roman"/>
              </a:rPr>
              <a:t> ορμόνη μπορεί να είναι η υψηλή ωσμωτική πίεση του αίματος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για τη </a:t>
            </a:r>
            <a:r>
              <a:rPr lang="el-GR" sz="2200" dirty="0" err="1">
                <a:latin typeface="Times New Roman"/>
                <a:ea typeface="Times New Roman"/>
              </a:rPr>
              <a:t>οξυτοκίνη</a:t>
            </a:r>
            <a:r>
              <a:rPr lang="el-GR" sz="2200" dirty="0">
                <a:latin typeface="Times New Roman"/>
                <a:ea typeface="Times New Roman"/>
              </a:rPr>
              <a:t> μπορεί να είναι ο θηλασμός του μαστού από το βρέφος.  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237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0"/>
            <a:ext cx="6651832" cy="59876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6021288"/>
            <a:ext cx="7704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 err="1" smtClean="0"/>
              <a:t>Νευροϋπόφυση</a:t>
            </a:r>
            <a:endParaRPr lang="el-GR" sz="2200" b="1" dirty="0"/>
          </a:p>
        </p:txBody>
      </p:sp>
    </p:spTree>
    <p:extLst>
      <p:ext uri="{BB962C8B-B14F-4D97-AF65-F5344CB8AC3E}">
        <p14:creationId xmlns:p14="http://schemas.microsoft.com/office/powerpoint/2010/main" val="377799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973" y="836712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b="1" u="sng" dirty="0">
                <a:latin typeface="Times New Roman"/>
                <a:ea typeface="Times New Roman"/>
              </a:rPr>
              <a:t>Οι ορμόνες που απελευθερώνονται στη </a:t>
            </a:r>
            <a:r>
              <a:rPr lang="el-GR" sz="2200" b="1" u="sng" dirty="0" err="1">
                <a:latin typeface="Times New Roman"/>
                <a:ea typeface="Times New Roman"/>
              </a:rPr>
              <a:t>νευροϋπόφυση</a:t>
            </a:r>
            <a:endParaRPr lang="en-US" sz="2200" b="1" u="sng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l-GR" sz="2200" b="1" dirty="0" err="1">
                <a:latin typeface="Times New Roman"/>
                <a:ea typeface="Times New Roman"/>
              </a:rPr>
              <a:t>Οξυτοκίνη</a:t>
            </a:r>
            <a:r>
              <a:rPr lang="el-GR" sz="2200" b="1" dirty="0">
                <a:latin typeface="Times New Roman"/>
                <a:ea typeface="Times New Roman"/>
              </a:rPr>
              <a:t> </a:t>
            </a:r>
            <a:endParaRPr lang="en-US" sz="22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Προκαλεί την έξοδο του γάλακτος από τους μαστούς.</a:t>
            </a:r>
          </a:p>
          <a:p>
            <a:pPr marL="800100" lvl="1" indent="-342900" algn="just">
              <a:buFont typeface="Symbol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Διεγείρει τις συσπάσεις της μήτρας για να υποβοηθηθεί ο τοκετός.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474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76672"/>
            <a:ext cx="741682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u="sng" dirty="0">
                <a:latin typeface="Times New Roman"/>
                <a:ea typeface="Times New Roman"/>
              </a:rPr>
              <a:t>Οι ορμόνες που απελευθερώνονται στη </a:t>
            </a:r>
            <a:r>
              <a:rPr lang="el-GR" sz="2200" b="1" u="sng" dirty="0" err="1" smtClean="0">
                <a:latin typeface="Times New Roman"/>
                <a:ea typeface="Times New Roman"/>
              </a:rPr>
              <a:t>νευροϋπόφυση</a:t>
            </a:r>
            <a:endParaRPr lang="en-US" sz="2200" b="1" u="sng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en-US" sz="2200" b="1" u="sng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n-US" sz="2200" dirty="0" smtClean="0">
                <a:latin typeface="Times New Roman"/>
                <a:ea typeface="Times New Roman"/>
              </a:rPr>
              <a:t>2. </a:t>
            </a:r>
            <a:r>
              <a:rPr lang="el-GR" sz="2200" b="1" dirty="0" err="1" smtClean="0">
                <a:latin typeface="Times New Roman"/>
                <a:ea typeface="Times New Roman"/>
              </a:rPr>
              <a:t>Αντιδιουρητική</a:t>
            </a:r>
            <a:r>
              <a:rPr lang="el-GR" sz="2200" b="1" dirty="0" smtClean="0">
                <a:latin typeface="Times New Roman"/>
                <a:ea typeface="Times New Roman"/>
              </a:rPr>
              <a:t> </a:t>
            </a:r>
            <a:r>
              <a:rPr lang="el-GR" sz="2200" b="1" dirty="0">
                <a:latin typeface="Times New Roman"/>
                <a:ea typeface="Times New Roman"/>
              </a:rPr>
              <a:t>ορμόνη ή </a:t>
            </a:r>
            <a:r>
              <a:rPr lang="el-GR" sz="2200" b="1" dirty="0" err="1">
                <a:latin typeface="Times New Roman"/>
                <a:ea typeface="Times New Roman"/>
              </a:rPr>
              <a:t>βαζοπρεσσίνη</a:t>
            </a:r>
            <a:r>
              <a:rPr lang="el-GR" sz="2200" b="1" dirty="0">
                <a:latin typeface="Times New Roman"/>
                <a:ea typeface="Times New Roman"/>
              </a:rPr>
              <a:t> (</a:t>
            </a:r>
            <a:r>
              <a:rPr lang="en-US" sz="2200" b="1" dirty="0">
                <a:latin typeface="Times New Roman"/>
                <a:ea typeface="Times New Roman"/>
              </a:rPr>
              <a:t>ADH</a:t>
            </a:r>
            <a:r>
              <a:rPr lang="el-GR" sz="2200" b="1" dirty="0">
                <a:latin typeface="Times New Roman"/>
                <a:ea typeface="Times New Roman"/>
              </a:rPr>
              <a:t>) </a:t>
            </a:r>
            <a:endParaRPr lang="en-US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Διεγείρει στους νεφρούς την </a:t>
            </a:r>
            <a:r>
              <a:rPr lang="el-GR" sz="2200" dirty="0" err="1">
                <a:latin typeface="Times New Roman"/>
                <a:ea typeface="Times New Roman"/>
              </a:rPr>
              <a:t>επαναρρόφηση</a:t>
            </a:r>
            <a:r>
              <a:rPr lang="el-GR" sz="2200" dirty="0">
                <a:latin typeface="Times New Roman"/>
                <a:ea typeface="Times New Roman"/>
              </a:rPr>
              <a:t> νερού από το </a:t>
            </a:r>
            <a:r>
              <a:rPr lang="el-GR" sz="2200" dirty="0" err="1">
                <a:latin typeface="Times New Roman"/>
                <a:ea typeface="Times New Roman"/>
              </a:rPr>
              <a:t>πρόουρο</a:t>
            </a:r>
            <a:r>
              <a:rPr lang="el-GR" sz="2200" dirty="0">
                <a:latin typeface="Times New Roman"/>
                <a:ea typeface="Times New Roman"/>
              </a:rPr>
              <a:t>, όταν η ωσμωτική πίεση των υγρών του σώματος υπερβεί τα φυσιολογικά όρια. </a:t>
            </a:r>
          </a:p>
          <a:p>
            <a:pPr marL="1200150" lvl="2" indent="-285750" algn="just"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ρυθμίζει την ποσότητα του νερού, που υπάρχει στα υγρά του σώματος και κατ’ επέκταση την ωσμωτική πίεση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lvl="2" algn="just"/>
            <a:endParaRPr lang="el-GR" sz="2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Όταν η συγκέντρωσή της στο αίμα είναι μικρή, τότε παρατηρείται αυξημένη παραγωγή ούρων.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lvl="1" algn="just"/>
            <a:endParaRPr lang="el-GR" sz="2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Το ίδιο παρατηρείται και μετά την κατανάλωση αλκοόλ, για το λόγο ότι τα αλκοολούχα ποτά αναστέλλουν την έκκριση της ορμόνης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  <a:endParaRPr lang="el-GR" sz="22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80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76672"/>
            <a:ext cx="741682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u="sng" dirty="0">
                <a:latin typeface="Times New Roman"/>
                <a:ea typeface="Times New Roman"/>
              </a:rPr>
              <a:t>Οι ορμόνες που απελευθερώνονται στη </a:t>
            </a:r>
            <a:r>
              <a:rPr lang="el-GR" sz="2200" b="1" u="sng" dirty="0" err="1" smtClean="0">
                <a:latin typeface="Times New Roman"/>
                <a:ea typeface="Times New Roman"/>
              </a:rPr>
              <a:t>νευροϋπόφυση</a:t>
            </a:r>
            <a:endParaRPr lang="en-US" sz="2200" b="1" u="sng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en-US" sz="2200" b="1" u="sng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en-US" sz="2200" dirty="0" smtClean="0">
                <a:latin typeface="Times New Roman"/>
                <a:ea typeface="Times New Roman"/>
              </a:rPr>
              <a:t>2. </a:t>
            </a:r>
            <a:r>
              <a:rPr lang="el-GR" sz="2200" b="1" dirty="0" err="1" smtClean="0">
                <a:latin typeface="Times New Roman"/>
                <a:ea typeface="Times New Roman"/>
              </a:rPr>
              <a:t>Αντιδιουρητική</a:t>
            </a:r>
            <a:r>
              <a:rPr lang="el-GR" sz="2200" b="1" dirty="0" smtClean="0">
                <a:latin typeface="Times New Roman"/>
                <a:ea typeface="Times New Roman"/>
              </a:rPr>
              <a:t> </a:t>
            </a:r>
            <a:r>
              <a:rPr lang="el-GR" sz="2200" b="1" dirty="0">
                <a:latin typeface="Times New Roman"/>
                <a:ea typeface="Times New Roman"/>
              </a:rPr>
              <a:t>ορμόνη ή </a:t>
            </a:r>
            <a:r>
              <a:rPr lang="el-GR" sz="2200" b="1" dirty="0" err="1">
                <a:latin typeface="Times New Roman"/>
                <a:ea typeface="Times New Roman"/>
              </a:rPr>
              <a:t>βαζοπρεσσίνη</a:t>
            </a:r>
            <a:r>
              <a:rPr lang="el-GR" sz="2200" b="1" dirty="0">
                <a:latin typeface="Times New Roman"/>
                <a:ea typeface="Times New Roman"/>
              </a:rPr>
              <a:t> (</a:t>
            </a:r>
            <a:r>
              <a:rPr lang="en-US" sz="2200" b="1" dirty="0">
                <a:latin typeface="Times New Roman"/>
                <a:ea typeface="Times New Roman"/>
              </a:rPr>
              <a:t>ADH</a:t>
            </a:r>
            <a:r>
              <a:rPr lang="el-GR" sz="2200" b="1" dirty="0">
                <a:latin typeface="Times New Roman"/>
                <a:ea typeface="Times New Roman"/>
              </a:rPr>
              <a:t>) </a:t>
            </a:r>
            <a:endParaRPr lang="en-US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 smtClean="0">
                <a:latin typeface="Times New Roman"/>
                <a:ea typeface="Times New Roman"/>
              </a:rPr>
              <a:t>Σε </a:t>
            </a:r>
            <a:r>
              <a:rPr lang="el-GR" sz="2200" dirty="0">
                <a:latin typeface="Times New Roman"/>
                <a:ea typeface="Times New Roman"/>
              </a:rPr>
              <a:t>περιπτώσεις υπολειτουργίας των </a:t>
            </a:r>
            <a:r>
              <a:rPr lang="el-GR" sz="2200" dirty="0" err="1">
                <a:latin typeface="Times New Roman"/>
                <a:ea typeface="Times New Roman"/>
              </a:rPr>
              <a:t>νευροεκκριτικών</a:t>
            </a:r>
            <a:r>
              <a:rPr lang="el-GR" sz="2200" dirty="0">
                <a:latin typeface="Times New Roman"/>
                <a:ea typeface="Times New Roman"/>
              </a:rPr>
              <a:t> κυττάρων, οι ποσότητες της </a:t>
            </a:r>
            <a:r>
              <a:rPr lang="el-GR" sz="2200" dirty="0" err="1">
                <a:latin typeface="Times New Roman"/>
                <a:ea typeface="Times New Roman"/>
              </a:rPr>
              <a:t>αντιδιουρητικής</a:t>
            </a:r>
            <a:r>
              <a:rPr lang="el-GR" sz="2200" dirty="0">
                <a:latin typeface="Times New Roman"/>
                <a:ea typeface="Times New Roman"/>
              </a:rPr>
              <a:t> ορμόνης στο αίμα είναι μόνιμα μειωμένες, με αποτέλεσμα να προκαλείται </a:t>
            </a:r>
            <a:r>
              <a:rPr lang="el-GR" sz="2200" b="1" dirty="0" err="1">
                <a:latin typeface="Times New Roman"/>
                <a:ea typeface="Times New Roman"/>
              </a:rPr>
              <a:t>άποιος</a:t>
            </a:r>
            <a:r>
              <a:rPr lang="el-GR" sz="2200" b="1" dirty="0">
                <a:latin typeface="Times New Roman"/>
                <a:ea typeface="Times New Roman"/>
              </a:rPr>
              <a:t> διαβήτης</a:t>
            </a:r>
            <a:r>
              <a:rPr lang="el-GR" sz="2200" dirty="0">
                <a:latin typeface="Times New Roman"/>
                <a:ea typeface="Times New Roman"/>
              </a:rPr>
              <a:t>, με συμπτώματα: </a:t>
            </a:r>
          </a:p>
          <a:p>
            <a:pPr marL="1200150" lvl="2" indent="-285750" algn="just">
              <a:buFont typeface="Courier New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πολυουρίας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1714500" lvl="3" indent="-342900" algn="just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/>
                <a:ea typeface="Times New Roman"/>
              </a:rPr>
              <a:t>λόγω </a:t>
            </a:r>
            <a:r>
              <a:rPr lang="el-GR" sz="2200" dirty="0">
                <a:latin typeface="Times New Roman"/>
                <a:ea typeface="Times New Roman"/>
              </a:rPr>
              <a:t>της μειωμένης </a:t>
            </a:r>
            <a:r>
              <a:rPr lang="el-GR" sz="2200" dirty="0" err="1">
                <a:latin typeface="Times New Roman"/>
                <a:ea typeface="Times New Roman"/>
              </a:rPr>
              <a:t>επαναρρόφησης</a:t>
            </a:r>
            <a:r>
              <a:rPr lang="el-GR" sz="2200" dirty="0">
                <a:latin typeface="Times New Roman"/>
                <a:ea typeface="Times New Roman"/>
              </a:rPr>
              <a:t> νερού από το </a:t>
            </a:r>
            <a:r>
              <a:rPr lang="el-GR" sz="2200" dirty="0" err="1">
                <a:latin typeface="Times New Roman"/>
                <a:ea typeface="Times New Roman"/>
              </a:rPr>
              <a:t>πρόουρο</a:t>
            </a:r>
            <a:r>
              <a:rPr lang="el-GR" sz="2200" dirty="0">
                <a:latin typeface="Times New Roman"/>
                <a:ea typeface="Times New Roman"/>
              </a:rPr>
              <a:t> στους νεφρούς </a:t>
            </a:r>
          </a:p>
          <a:p>
            <a:pPr marL="1200150" lvl="2" indent="-285750" algn="just"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και  </a:t>
            </a:r>
            <a:r>
              <a:rPr lang="el-GR" sz="2200" dirty="0" smtClean="0">
                <a:latin typeface="Times New Roman"/>
                <a:ea typeface="Times New Roman"/>
              </a:rPr>
              <a:t>πολυδιψίας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1714500" lvl="3" indent="-342900" algn="just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/>
                <a:ea typeface="Times New Roman"/>
              </a:rPr>
              <a:t>λόγω </a:t>
            </a:r>
            <a:r>
              <a:rPr lang="el-GR" sz="2200" dirty="0">
                <a:latin typeface="Times New Roman"/>
                <a:ea typeface="Times New Roman"/>
              </a:rPr>
              <a:t>της αντίδρασης του οργανισμού για αναπλήρωση του νερού, που αποβάλλεται.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83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0"/>
            <a:ext cx="8662679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7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620688"/>
            <a:ext cx="64807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12.8 ΠΕΡΙΦΕΡΙΚΟΙ </a:t>
            </a:r>
            <a:r>
              <a:rPr lang="el-G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ΑΔΕΝΕΣ</a:t>
            </a:r>
          </a:p>
          <a:p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Ο θυρεοειδής αδένας</a:t>
            </a:r>
          </a:p>
          <a:p>
            <a:pPr lvl="1">
              <a:lnSpc>
                <a:spcPct val="150000"/>
              </a:lnSpc>
            </a:pP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Οι παραθυρεοειδείς αδένες</a:t>
            </a:r>
          </a:p>
          <a:p>
            <a:pPr lvl="1">
              <a:lnSpc>
                <a:spcPct val="150000"/>
              </a:lnSpc>
            </a:pP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Το πάγκρεας (</a:t>
            </a:r>
            <a:r>
              <a:rPr lang="el-G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εικ</a:t>
            </a: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12.24)</a:t>
            </a:r>
          </a:p>
          <a:p>
            <a:pPr lvl="1">
              <a:lnSpc>
                <a:spcPct val="150000"/>
              </a:lnSpc>
            </a:pP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Τα επινεφρίδια (</a:t>
            </a:r>
            <a:r>
              <a:rPr lang="el-G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εικ</a:t>
            </a: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12.27)</a:t>
            </a:r>
          </a:p>
          <a:p>
            <a:pPr lvl="1">
              <a:lnSpc>
                <a:spcPct val="150000"/>
              </a:lnSpc>
            </a:pP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Ο θύμος</a:t>
            </a:r>
          </a:p>
          <a:p>
            <a:pPr lvl="1">
              <a:lnSpc>
                <a:spcPct val="150000"/>
              </a:lnSpc>
            </a:pP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Η επίφυση (</a:t>
            </a:r>
            <a:r>
              <a:rPr lang="el-G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εικ</a:t>
            </a:r>
            <a:r>
              <a:rPr lang="el-G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12.32)</a:t>
            </a:r>
          </a:p>
        </p:txBody>
      </p:sp>
    </p:spTree>
    <p:extLst>
      <p:ext uri="{BB962C8B-B14F-4D97-AF65-F5344CB8AC3E}">
        <p14:creationId xmlns:p14="http://schemas.microsoft.com/office/powerpoint/2010/main" val="305819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390" y="1052736"/>
            <a:ext cx="784887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l-GR" sz="2200" b="1" u="sng" dirty="0">
                <a:latin typeface="Times New Roman"/>
                <a:ea typeface="Times New Roman"/>
              </a:rPr>
              <a:t>Ο θυρεοειδής </a:t>
            </a:r>
            <a:r>
              <a:rPr lang="el-GR" sz="2200" b="1" u="sng" dirty="0" smtClean="0">
                <a:latin typeface="Times New Roman"/>
                <a:ea typeface="Times New Roman"/>
              </a:rPr>
              <a:t>αδένας</a:t>
            </a:r>
            <a:endParaRPr lang="en-US" sz="2200" b="1" u="sng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Αποτελείται από δύο λοβούς και βρίσκεται κάτω από το λάρυγγα, μπροστά από την αρχή της τραχείας.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Παράγει και εκκρίνει στο αίμα δύο είδη </a:t>
            </a:r>
            <a:r>
              <a:rPr lang="el-GR" sz="2200" dirty="0" smtClean="0">
                <a:latin typeface="Times New Roman"/>
                <a:ea typeface="Times New Roman"/>
              </a:rPr>
              <a:t>θυροξίνης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την Τ</a:t>
            </a:r>
            <a:r>
              <a:rPr lang="el-GR" sz="2200" baseline="-25000" dirty="0">
                <a:latin typeface="Times New Roman"/>
                <a:ea typeface="Times New Roman"/>
              </a:rPr>
              <a:t>4</a:t>
            </a:r>
            <a:r>
              <a:rPr lang="el-GR" sz="2200" dirty="0">
                <a:latin typeface="Times New Roman"/>
                <a:ea typeface="Times New Roman"/>
              </a:rPr>
              <a:t> με τέσσερα άτομα ιωδίου στο μόριό της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και σε μικρότερες ποσότητες την Τ</a:t>
            </a:r>
            <a:r>
              <a:rPr lang="el-GR" sz="2200" baseline="-25000" dirty="0">
                <a:latin typeface="Times New Roman"/>
                <a:ea typeface="Times New Roman"/>
              </a:rPr>
              <a:t>3</a:t>
            </a:r>
            <a:r>
              <a:rPr lang="el-GR" sz="2200" dirty="0">
                <a:latin typeface="Times New Roman"/>
                <a:ea typeface="Times New Roman"/>
              </a:rPr>
              <a:t> με τρία άτομα </a:t>
            </a:r>
            <a:r>
              <a:rPr lang="el-GR" sz="2200" dirty="0" smtClean="0">
                <a:latin typeface="Times New Roman"/>
                <a:ea typeface="Times New Roman"/>
              </a:rPr>
              <a:t>ιωδίου</a:t>
            </a:r>
          </a:p>
          <a:p>
            <a:pPr lvl="1"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1257300" lvl="2" indent="-342900" algn="just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/>
                <a:ea typeface="Times New Roman"/>
              </a:rPr>
              <a:t>Μόνο η </a:t>
            </a:r>
            <a:r>
              <a:rPr lang="el-GR" sz="2200" dirty="0">
                <a:latin typeface="Times New Roman"/>
                <a:ea typeface="Times New Roman"/>
              </a:rPr>
              <a:t>Τ</a:t>
            </a:r>
            <a:r>
              <a:rPr lang="el-GR" sz="2200" baseline="-25000" dirty="0">
                <a:latin typeface="Times New Roman"/>
                <a:ea typeface="Times New Roman"/>
              </a:rPr>
              <a:t>3</a:t>
            </a:r>
            <a:r>
              <a:rPr lang="el-GR" sz="2200" dirty="0" smtClean="0">
                <a:latin typeface="Times New Roman"/>
                <a:ea typeface="Times New Roman"/>
              </a:rPr>
              <a:t> </a:t>
            </a:r>
            <a:r>
              <a:rPr lang="el-GR" sz="2200" dirty="0">
                <a:latin typeface="Times New Roman"/>
                <a:ea typeface="Times New Roman"/>
              </a:rPr>
              <a:t>αναγνωρίζεται από τα κύτταρα-στόχους και έχει ρυθμιστικό ρόλο σ’ αυτά. 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68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764704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i="1" u="sng" dirty="0">
                <a:latin typeface="Times New Roman"/>
                <a:ea typeface="Times New Roman"/>
              </a:rPr>
              <a:t>Η </a:t>
            </a:r>
            <a:r>
              <a:rPr lang="el-GR" sz="2200" i="1" u="sng" dirty="0" smtClean="0">
                <a:latin typeface="Times New Roman"/>
                <a:ea typeface="Times New Roman"/>
              </a:rPr>
              <a:t>θυροξίνη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Διεγείρει την αερόβια αναπνοή (αυξημένες καύσεις) και αυξάνει το ρυθμό του μεταβολισμού των περισσοτέρων κυττάρων του </a:t>
            </a:r>
            <a:r>
              <a:rPr lang="el-GR" sz="2200" dirty="0" smtClean="0">
                <a:latin typeface="Times New Roman"/>
                <a:ea typeface="Times New Roman"/>
              </a:rPr>
              <a:t>σώματος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el-GR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Παίζει ζωτικό ρόλο στην ομοιόσταση, βοηθώντας: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el-GR" sz="14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στη </a:t>
            </a:r>
            <a:r>
              <a:rPr lang="el-GR" sz="2200" dirty="0" smtClean="0">
                <a:latin typeface="Times New Roman"/>
                <a:ea typeface="Times New Roman"/>
              </a:rPr>
              <a:t>θερμορύθμιση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endParaRPr lang="el-GR" sz="14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τη διατήρηση της πίεσης του αίματος, του καρδιακού ρυθμού και του μυϊκού τόνου σε φυσιολογικά επίπεδα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endParaRPr lang="el-GR" sz="14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τη φυσιολογική λειτουργία της πέψης και της </a:t>
            </a:r>
            <a:r>
              <a:rPr lang="el-GR" sz="2200" dirty="0" smtClean="0">
                <a:latin typeface="Times New Roman"/>
                <a:ea typeface="Times New Roman"/>
              </a:rPr>
              <a:t>αναπαραγωγής.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256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228" y="188640"/>
            <a:ext cx="80648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i="1" u="sng" dirty="0">
                <a:latin typeface="Times New Roman"/>
                <a:ea typeface="Times New Roman"/>
              </a:rPr>
              <a:t>Η θυροξίνη</a:t>
            </a: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</a:pPr>
            <a:r>
              <a:rPr lang="el-GR" sz="2200" dirty="0">
                <a:latin typeface="Times New Roman"/>
                <a:ea typeface="Times New Roman"/>
              </a:rPr>
              <a:t>Κατά το στάδιο της ανάπτυξης (παιδική ηλικία), η θυροξίνη παίζει κρίσιμο ρόλο, γιατί</a:t>
            </a:r>
            <a:r>
              <a:rPr lang="el-GR" sz="2200" dirty="0" smtClean="0">
                <a:latin typeface="Times New Roman"/>
                <a:ea typeface="Times New Roman"/>
              </a:rPr>
              <a:t>: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προάγει την ανάπτυξη του οργανισμού και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1" algn="just"/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προκαλεί την “ωρίμανση” του κεντρικού νευρικού συστήματος.</a:t>
            </a:r>
          </a:p>
          <a:p>
            <a:pPr marL="45720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</a:pPr>
            <a:r>
              <a:rPr lang="el-GR" sz="2200" dirty="0">
                <a:latin typeface="Times New Roman"/>
                <a:ea typeface="Times New Roman"/>
              </a:rPr>
              <a:t>Γι’ αυτό, όταν ο θυρεοειδής αδένας υπολειτουργεί κατά την παιδική </a:t>
            </a:r>
            <a:r>
              <a:rPr lang="el-GR" sz="2200" dirty="0" smtClean="0">
                <a:latin typeface="Times New Roman"/>
                <a:ea typeface="Times New Roman"/>
              </a:rPr>
              <a:t>ηλικία (</a:t>
            </a:r>
            <a:r>
              <a:rPr lang="el-GR" sz="2200" b="1" dirty="0" smtClean="0">
                <a:latin typeface="Times New Roman"/>
                <a:ea typeface="Times New Roman"/>
              </a:rPr>
              <a:t>υποθυρεοειδισμός)</a:t>
            </a:r>
            <a:r>
              <a:rPr lang="el-GR" sz="2200" dirty="0" smtClean="0">
                <a:latin typeface="Times New Roman"/>
                <a:ea typeface="Times New Roman"/>
              </a:rPr>
              <a:t>, </a:t>
            </a:r>
            <a:r>
              <a:rPr lang="el-GR" sz="2200" dirty="0">
                <a:latin typeface="Times New Roman"/>
                <a:ea typeface="Times New Roman"/>
              </a:rPr>
              <a:t>το άτομο</a:t>
            </a:r>
            <a:r>
              <a:rPr lang="el-GR" sz="2200" dirty="0" smtClean="0">
                <a:latin typeface="Times New Roman"/>
                <a:ea typeface="Times New Roman"/>
              </a:rPr>
              <a:t>: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Δεν αναπτύσσεται σωματικά, ούτε και διανοητικά, με αποτέλεσμα να πάσχει από </a:t>
            </a:r>
            <a:r>
              <a:rPr lang="el-GR" sz="2200" b="1" dirty="0">
                <a:latin typeface="Times New Roman"/>
                <a:ea typeface="Times New Roman"/>
              </a:rPr>
              <a:t>κρετινισμό</a:t>
            </a:r>
            <a:r>
              <a:rPr lang="el-GR" sz="2200" b="1" dirty="0" smtClean="0">
                <a:latin typeface="Times New Roman"/>
                <a:ea typeface="Times New Roman"/>
              </a:rPr>
              <a:t>.</a:t>
            </a:r>
          </a:p>
          <a:p>
            <a:pPr lvl="1" algn="just"/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Ο κρετίνος (ηλίθιος) έχει ως κύρια χαρακτηριστικά το νανισμό και την πνευματική καθυστέρηση.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1" algn="just"/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Ο κρετινισμός προλαμβάνεται εάν έγκαιρα διαγνωσθεί κατά τη βρεφική ηλικία και χορηγηθούν στο βρέφος κανονικές ποσότητες θυροξίνης.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298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88640"/>
            <a:ext cx="4554440" cy="57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2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692696"/>
            <a:ext cx="7920879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Αν, κατά την ώριμη ηλικία, παρουσιασθεί σημαντική απόκλιση της συγκέντρωσης της θυροξίνης από τα φυσιολογικά επίπεδα στο αίμα, τότε, παρουσιάζονται σοβαρές διαταραχές στο </a:t>
            </a:r>
            <a:r>
              <a:rPr lang="el-GR" sz="2200" dirty="0" smtClean="0">
                <a:latin typeface="Times New Roman"/>
                <a:ea typeface="Times New Roman"/>
              </a:rPr>
              <a:t>μεταβολισμό:</a:t>
            </a:r>
          </a:p>
          <a:p>
            <a:pPr algn="just">
              <a:spcAft>
                <a:spcPts val="0"/>
              </a:spcAft>
            </a:pPr>
            <a:endParaRPr lang="el-GR" sz="2200" dirty="0">
              <a:effectLst/>
              <a:latin typeface="Times New Roman"/>
              <a:ea typeface="Times New Roman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l-GR" sz="2200" b="1" dirty="0" smtClean="0">
                <a:latin typeface="Times New Roman"/>
                <a:ea typeface="Times New Roman"/>
              </a:rPr>
              <a:t>Εξόφθαλμη βρογχοκήλη</a:t>
            </a:r>
            <a:r>
              <a:rPr lang="en-US" sz="2200" b="1" dirty="0" smtClean="0">
                <a:latin typeface="Times New Roman"/>
                <a:ea typeface="Times New Roman"/>
              </a:rPr>
              <a:t> (</a:t>
            </a:r>
            <a:r>
              <a:rPr lang="el-GR" sz="2200" b="1" dirty="0">
                <a:latin typeface="Times New Roman"/>
                <a:ea typeface="Times New Roman"/>
              </a:rPr>
              <a:t>υ</a:t>
            </a:r>
            <a:r>
              <a:rPr lang="el-GR" sz="2200" b="1" dirty="0" smtClean="0">
                <a:latin typeface="Times New Roman"/>
                <a:ea typeface="Times New Roman"/>
              </a:rPr>
              <a:t>περθυρεοειδισμός</a:t>
            </a:r>
            <a:r>
              <a:rPr lang="en-US" sz="2200" b="1" dirty="0" smtClean="0">
                <a:latin typeface="Times New Roman"/>
                <a:ea typeface="Times New Roman"/>
              </a:rPr>
              <a:t>)</a:t>
            </a:r>
            <a:endParaRPr lang="el-GR" sz="2200" b="1" dirty="0">
              <a:latin typeface="Times New Roman"/>
              <a:ea typeface="Times New Roman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l-GR" sz="2200" b="1" dirty="0" smtClean="0">
                <a:latin typeface="Times New Roman"/>
                <a:ea typeface="Times New Roman"/>
              </a:rPr>
              <a:t>Μυξοίδημα</a:t>
            </a:r>
            <a:r>
              <a:rPr lang="en-US" sz="2200" b="1" dirty="0" smtClean="0">
                <a:latin typeface="Times New Roman"/>
                <a:ea typeface="Times New Roman"/>
              </a:rPr>
              <a:t> (</a:t>
            </a:r>
            <a:r>
              <a:rPr lang="el-GR" sz="2200" b="1" dirty="0">
                <a:latin typeface="Times New Roman"/>
                <a:ea typeface="Times New Roman"/>
              </a:rPr>
              <a:t>υποθυρεοειδισμός</a:t>
            </a:r>
            <a:r>
              <a:rPr lang="en-US" sz="2200" b="1" dirty="0" smtClean="0">
                <a:latin typeface="Times New Roman"/>
                <a:ea typeface="Times New Roman"/>
              </a:rPr>
              <a:t>)</a:t>
            </a:r>
            <a:endParaRPr lang="el-GR" sz="2200" b="1" dirty="0">
              <a:latin typeface="Times New Roman"/>
              <a:ea typeface="Times New Roman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l-GR" sz="2200" b="1" dirty="0">
                <a:latin typeface="Times New Roman"/>
                <a:ea typeface="Times New Roman"/>
              </a:rPr>
              <a:t>Βρογχοκήλη (υποθυρεοειδισμός)</a:t>
            </a: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638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12845"/>
            <a:ext cx="691276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 smtClean="0">
                <a:latin typeface="Times New Roman"/>
                <a:ea typeface="Times New Roman"/>
              </a:rPr>
              <a:t>1. Υπερθυρεοειδισμός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Η υπερέκκριση θυροξίνης, λόγω </a:t>
            </a:r>
            <a:r>
              <a:rPr lang="el-GR" sz="2200" dirty="0" err="1">
                <a:latin typeface="Times New Roman"/>
                <a:ea typeface="Times New Roman"/>
              </a:rPr>
              <a:t>υπερλειτουργίας</a:t>
            </a:r>
            <a:r>
              <a:rPr lang="el-GR" sz="2200" dirty="0">
                <a:latin typeface="Times New Roman"/>
                <a:ea typeface="Times New Roman"/>
              </a:rPr>
              <a:t> του θυρεοειδούς, </a:t>
            </a:r>
            <a:r>
              <a:rPr lang="el-GR" sz="2200" dirty="0" smtClean="0">
                <a:latin typeface="Times New Roman"/>
                <a:ea typeface="Times New Roman"/>
              </a:rPr>
              <a:t>οδηγεί </a:t>
            </a:r>
            <a:r>
              <a:rPr lang="el-GR" sz="2200" dirty="0">
                <a:latin typeface="Times New Roman"/>
                <a:ea typeface="Times New Roman"/>
              </a:rPr>
              <a:t>σε </a:t>
            </a:r>
            <a:r>
              <a:rPr lang="el-GR" sz="2200" b="1" dirty="0" smtClean="0">
                <a:latin typeface="Times New Roman"/>
                <a:ea typeface="Times New Roman"/>
              </a:rPr>
              <a:t>εξόφθαλμη</a:t>
            </a:r>
            <a:r>
              <a:rPr lang="el-GR" sz="2200" dirty="0" smtClean="0">
                <a:latin typeface="Times New Roman"/>
                <a:ea typeface="Times New Roman"/>
              </a:rPr>
              <a:t> </a:t>
            </a:r>
            <a:r>
              <a:rPr lang="el-GR" sz="2200" b="1" dirty="0">
                <a:latin typeface="Times New Roman"/>
                <a:ea typeface="Times New Roman"/>
              </a:rPr>
              <a:t>βρογχοκήλη</a:t>
            </a:r>
            <a:r>
              <a:rPr lang="el-GR" sz="2200" dirty="0">
                <a:latin typeface="Times New Roman"/>
                <a:ea typeface="Times New Roman"/>
              </a:rPr>
              <a:t>. </a:t>
            </a:r>
            <a:r>
              <a:rPr lang="el-GR" sz="2200" dirty="0" smtClean="0">
                <a:latin typeface="Times New Roman"/>
                <a:ea typeface="Times New Roman"/>
              </a:rPr>
              <a:t>Ο </a:t>
            </a:r>
            <a:r>
              <a:rPr lang="el-GR" sz="2200" dirty="0">
                <a:latin typeface="Times New Roman"/>
                <a:ea typeface="Times New Roman"/>
              </a:rPr>
              <a:t>ασθενής παρουσιάζει</a:t>
            </a:r>
            <a:r>
              <a:rPr lang="el-GR" sz="2200" dirty="0" smtClean="0">
                <a:latin typeface="Times New Roman"/>
                <a:ea typeface="Times New Roman"/>
              </a:rPr>
              <a:t>: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Εξοφθαλμία, δηλαδή οι βολβοί των ματιών προβάλλουν προς τα </a:t>
            </a:r>
            <a:r>
              <a:rPr lang="el-GR" sz="2200" dirty="0" smtClean="0">
                <a:latin typeface="Times New Roman"/>
                <a:ea typeface="Times New Roman"/>
              </a:rPr>
              <a:t>έξω. </a:t>
            </a:r>
          </a:p>
          <a:p>
            <a:pPr lvl="1" algn="just"/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Βρογχοκήλη, διόγκωση δηλαδή του αδένα.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1" algn="just"/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Άλλα συμπτώματα </a:t>
            </a:r>
            <a:r>
              <a:rPr lang="el-GR" sz="2200" dirty="0" smtClean="0">
                <a:latin typeface="Times New Roman"/>
                <a:ea typeface="Times New Roman"/>
              </a:rPr>
              <a:t>είναι:</a:t>
            </a:r>
          </a:p>
          <a:p>
            <a:pPr marL="1257300" lvl="2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η </a:t>
            </a:r>
            <a:r>
              <a:rPr lang="el-GR" sz="2200" dirty="0">
                <a:latin typeface="Times New Roman"/>
                <a:ea typeface="Times New Roman"/>
              </a:rPr>
              <a:t>απώλεια βάρους, η υπερθερμία και η εύκολη εφίδρωση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1714500" lvl="3" indent="-342900" algn="just">
              <a:buFont typeface="Wingdings" panose="05000000000000000000" pitchFamily="2" charset="2"/>
              <a:buChar char="ü"/>
            </a:pPr>
            <a:r>
              <a:rPr lang="el-GR" sz="2200" dirty="0" smtClean="0">
                <a:latin typeface="Times New Roman"/>
                <a:ea typeface="Times New Roman"/>
              </a:rPr>
              <a:t>λόγω </a:t>
            </a:r>
            <a:r>
              <a:rPr lang="el-GR" sz="2200" dirty="0">
                <a:latin typeface="Times New Roman"/>
                <a:ea typeface="Times New Roman"/>
              </a:rPr>
              <a:t>των αυξημένων </a:t>
            </a:r>
            <a:r>
              <a:rPr lang="el-GR" sz="2200" dirty="0" smtClean="0">
                <a:latin typeface="Times New Roman"/>
                <a:ea typeface="Times New Roman"/>
              </a:rPr>
              <a:t>καύσεων</a:t>
            </a:r>
          </a:p>
          <a:p>
            <a:pPr marL="1257300" lvl="2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η </a:t>
            </a:r>
            <a:r>
              <a:rPr lang="el-GR" sz="2200" dirty="0">
                <a:latin typeface="Times New Roman"/>
                <a:ea typeface="Times New Roman"/>
              </a:rPr>
              <a:t>ταχυπαλμία, </a:t>
            </a:r>
            <a:r>
              <a:rPr lang="el-GR" sz="2200" dirty="0" smtClean="0">
                <a:latin typeface="Times New Roman"/>
                <a:ea typeface="Times New Roman"/>
              </a:rPr>
              <a:t>η </a:t>
            </a:r>
            <a:r>
              <a:rPr lang="el-GR" sz="2200" dirty="0">
                <a:latin typeface="Times New Roman"/>
                <a:ea typeface="Times New Roman"/>
              </a:rPr>
              <a:t>νευρικότητα και η υψηλή πίεση του αίματος. 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416" y="545435"/>
            <a:ext cx="1751584" cy="528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95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764704"/>
            <a:ext cx="806489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l-GR" sz="2200" b="1" dirty="0" smtClean="0">
                <a:latin typeface="Times New Roman"/>
                <a:ea typeface="Times New Roman"/>
              </a:rPr>
              <a:t>2. Υποθυρεοειδισμός</a:t>
            </a:r>
            <a:r>
              <a:rPr lang="el-GR" sz="2200" dirty="0" smtClean="0">
                <a:latin typeface="Times New Roman"/>
                <a:ea typeface="Times New Roman"/>
              </a:rPr>
              <a:t> 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 smtClean="0">
                <a:latin typeface="Times New Roman"/>
                <a:ea typeface="Times New Roman"/>
              </a:rPr>
              <a:t>Αν </a:t>
            </a:r>
            <a:r>
              <a:rPr lang="el-GR" sz="2200" dirty="0">
                <a:latin typeface="Times New Roman"/>
                <a:ea typeface="Times New Roman"/>
              </a:rPr>
              <a:t>ο θυρεοειδής αδένας υπολειτουργεί</a:t>
            </a:r>
            <a:r>
              <a:rPr lang="el-GR" sz="2200" dirty="0" smtClean="0">
                <a:latin typeface="Times New Roman"/>
                <a:ea typeface="Times New Roman"/>
              </a:rPr>
              <a:t>, </a:t>
            </a:r>
            <a:r>
              <a:rPr lang="el-GR" sz="2200" dirty="0">
                <a:latin typeface="Times New Roman"/>
                <a:ea typeface="Times New Roman"/>
              </a:rPr>
              <a:t>οι μειωμένες ποσότητες θυροξίνης έχουν ως συνέπεια: </a:t>
            </a: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 smtClean="0">
                <a:latin typeface="Times New Roman"/>
                <a:ea typeface="Times New Roman"/>
              </a:rPr>
              <a:t>Μειωμένες </a:t>
            </a:r>
            <a:r>
              <a:rPr lang="el-GR" sz="2200" dirty="0">
                <a:latin typeface="Times New Roman"/>
                <a:ea typeface="Times New Roman"/>
              </a:rPr>
              <a:t>καύσεις στα </a:t>
            </a:r>
            <a:r>
              <a:rPr lang="el-GR" sz="2200" dirty="0" smtClean="0">
                <a:latin typeface="Times New Roman"/>
                <a:ea typeface="Times New Roman"/>
              </a:rPr>
              <a:t>κύτταρα</a:t>
            </a:r>
          </a:p>
          <a:p>
            <a:pPr marL="1257300" lvl="2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που </a:t>
            </a:r>
            <a:r>
              <a:rPr lang="el-GR" sz="2200" dirty="0">
                <a:latin typeface="Times New Roman"/>
                <a:ea typeface="Times New Roman"/>
              </a:rPr>
              <a:t>οδηγούν σε αύξηση του βάρους, υποθερμία, φυσική και πνευματική νωθρότητα.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2" algn="just"/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Η κατάσταση αυτή προκαλεί </a:t>
            </a:r>
            <a:r>
              <a:rPr lang="el-GR" sz="2200" b="1" dirty="0" smtClean="0">
                <a:latin typeface="Times New Roman"/>
                <a:ea typeface="Times New Roman"/>
              </a:rPr>
              <a:t>μυξοίδημα</a:t>
            </a:r>
            <a:endParaRPr lang="el-GR" sz="2200" dirty="0">
              <a:latin typeface="Times New Roman"/>
              <a:ea typeface="Times New Roman"/>
            </a:endParaRPr>
          </a:p>
          <a:p>
            <a:pPr marL="1257300" lvl="2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δηλαδή </a:t>
            </a:r>
            <a:r>
              <a:rPr lang="el-GR" sz="2200" dirty="0">
                <a:latin typeface="Times New Roman"/>
                <a:ea typeface="Times New Roman"/>
              </a:rPr>
              <a:t>φουσκωμένο δέρμα, κυρίως στο πρόσωπο, από τη συσσώρευση μυξώδους υγρού.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40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02570"/>
            <a:ext cx="835292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l-GR" sz="2200" b="1" dirty="0" smtClean="0">
                <a:latin typeface="Times New Roman"/>
                <a:ea typeface="Times New Roman"/>
              </a:rPr>
              <a:t>3. Υποθυρεοειδισμός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 smtClean="0">
                <a:latin typeface="Times New Roman"/>
                <a:ea typeface="Times New Roman"/>
              </a:rPr>
              <a:t>Δυνατόν </a:t>
            </a:r>
            <a:r>
              <a:rPr lang="el-GR" sz="2200" dirty="0">
                <a:latin typeface="Times New Roman"/>
                <a:ea typeface="Times New Roman"/>
              </a:rPr>
              <a:t>να εμφανιστεί και σε άτομα των οποίων η τροφή είναι φτωχή σε </a:t>
            </a:r>
            <a:r>
              <a:rPr lang="el-GR" sz="2200" dirty="0" smtClean="0">
                <a:latin typeface="Times New Roman"/>
                <a:ea typeface="Times New Roman"/>
              </a:rPr>
              <a:t>ιώδιο. </a:t>
            </a: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 smtClean="0">
                <a:latin typeface="Times New Roman"/>
                <a:ea typeface="Times New Roman"/>
              </a:rPr>
              <a:t>Με </a:t>
            </a:r>
            <a:r>
              <a:rPr lang="el-GR" sz="2200" dirty="0">
                <a:latin typeface="Times New Roman"/>
                <a:ea typeface="Times New Roman"/>
              </a:rPr>
              <a:t>αποτέλεσμα τη μειωμένη παραγωγή θυροξίνης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προκαλεί </a:t>
            </a:r>
            <a:r>
              <a:rPr lang="el-GR" sz="2200" b="1" dirty="0" smtClean="0">
                <a:latin typeface="Times New Roman"/>
                <a:ea typeface="Times New Roman"/>
              </a:rPr>
              <a:t>βρογχοκήλη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endParaRPr lang="el-GR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 smtClean="0">
                <a:latin typeface="Times New Roman"/>
                <a:ea typeface="Times New Roman"/>
              </a:rPr>
              <a:t>Η </a:t>
            </a:r>
            <a:r>
              <a:rPr lang="el-GR" sz="2200" dirty="0">
                <a:latin typeface="Times New Roman"/>
                <a:ea typeface="Times New Roman"/>
              </a:rPr>
              <a:t>κατάσταση αυτή δημιουργεί </a:t>
            </a:r>
            <a:r>
              <a:rPr lang="el-GR" sz="2200" dirty="0" smtClean="0">
                <a:latin typeface="Times New Roman"/>
                <a:ea typeface="Times New Roman"/>
              </a:rPr>
              <a:t>επανειλημμένα </a:t>
            </a:r>
            <a:r>
              <a:rPr lang="el-GR" sz="2200" dirty="0">
                <a:latin typeface="Times New Roman"/>
                <a:ea typeface="Times New Roman"/>
              </a:rPr>
              <a:t>ερεθίσματα στον υποθάλαμο, ο οποίος αντιδρώντας εκκρίνει συνεχώς </a:t>
            </a:r>
            <a:r>
              <a:rPr lang="el-GR" sz="2200" dirty="0" err="1">
                <a:latin typeface="Times New Roman"/>
                <a:ea typeface="Times New Roman"/>
              </a:rPr>
              <a:t>εκλυτικούς</a:t>
            </a:r>
            <a:r>
              <a:rPr lang="el-GR" sz="2200" dirty="0">
                <a:latin typeface="Times New Roman"/>
                <a:ea typeface="Times New Roman"/>
              </a:rPr>
              <a:t> </a:t>
            </a:r>
            <a:r>
              <a:rPr lang="el-GR" sz="2200" dirty="0" smtClean="0">
                <a:latin typeface="Times New Roman"/>
                <a:ea typeface="Times New Roman"/>
              </a:rPr>
              <a:t>παράγοντες.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Αναγκάζουν </a:t>
            </a:r>
            <a:r>
              <a:rPr lang="el-GR" sz="2200" dirty="0">
                <a:latin typeface="Times New Roman"/>
                <a:ea typeface="Times New Roman"/>
              </a:rPr>
              <a:t>την </a:t>
            </a:r>
            <a:r>
              <a:rPr lang="el-GR" sz="2200" dirty="0" err="1">
                <a:latin typeface="Times New Roman"/>
                <a:ea typeface="Times New Roman"/>
              </a:rPr>
              <a:t>αδενοϋπόφυση</a:t>
            </a:r>
            <a:r>
              <a:rPr lang="el-GR" sz="2200" dirty="0">
                <a:latin typeface="Times New Roman"/>
                <a:ea typeface="Times New Roman"/>
              </a:rPr>
              <a:t> να εκκρίνει μεγάλες ποσότητες </a:t>
            </a:r>
            <a:r>
              <a:rPr lang="el-GR" sz="2200" dirty="0" err="1">
                <a:latin typeface="Times New Roman"/>
                <a:ea typeface="Times New Roman"/>
              </a:rPr>
              <a:t>θυρεοειδοτρόπου</a:t>
            </a:r>
            <a:r>
              <a:rPr lang="el-GR" sz="2200" dirty="0">
                <a:latin typeface="Times New Roman"/>
                <a:ea typeface="Times New Roman"/>
              </a:rPr>
              <a:t> ορμόνης. </a:t>
            </a:r>
          </a:p>
          <a:p>
            <a:pPr marL="1257300" lvl="2" indent="-342900" algn="just">
              <a:buFont typeface="Wingdings" panose="05000000000000000000" pitchFamily="2" charset="2"/>
              <a:buChar char="ü"/>
            </a:pPr>
            <a:r>
              <a:rPr lang="el-GR" sz="2200" dirty="0">
                <a:latin typeface="Times New Roman"/>
                <a:ea typeface="Times New Roman"/>
              </a:rPr>
              <a:t>Ο θυρεοειδής, στην προσπάθειά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3" algn="just"/>
            <a:r>
              <a:rPr lang="el-GR" sz="2200" dirty="0" smtClean="0">
                <a:latin typeface="Times New Roman"/>
                <a:ea typeface="Times New Roman"/>
              </a:rPr>
              <a:t>του </a:t>
            </a:r>
            <a:r>
              <a:rPr lang="el-GR" sz="2200" dirty="0">
                <a:latin typeface="Times New Roman"/>
                <a:ea typeface="Times New Roman"/>
              </a:rPr>
              <a:t>να παραγάγει μεγαλύτερες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3" algn="just"/>
            <a:r>
              <a:rPr lang="el-GR" sz="2200" dirty="0" smtClean="0">
                <a:latin typeface="Times New Roman"/>
                <a:ea typeface="Times New Roman"/>
              </a:rPr>
              <a:t>ποσότητες </a:t>
            </a:r>
            <a:r>
              <a:rPr lang="el-GR" sz="2200" dirty="0">
                <a:latin typeface="Times New Roman"/>
                <a:ea typeface="Times New Roman"/>
              </a:rPr>
              <a:t>θυροξίνης, διογκώνεται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3" algn="just"/>
            <a:r>
              <a:rPr lang="el-GR" sz="2200" dirty="0" smtClean="0">
                <a:latin typeface="Times New Roman"/>
                <a:ea typeface="Times New Roman"/>
              </a:rPr>
              <a:t>και </a:t>
            </a:r>
            <a:r>
              <a:rPr lang="el-GR" sz="2200" dirty="0">
                <a:latin typeface="Times New Roman"/>
                <a:ea typeface="Times New Roman"/>
              </a:rPr>
              <a:t>προβάλλει προς τα έξω.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17293"/>
            <a:ext cx="3631464" cy="244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086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692696"/>
            <a:ext cx="820891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u="sng" dirty="0">
                <a:latin typeface="Times New Roman"/>
                <a:ea typeface="Times New Roman"/>
              </a:rPr>
              <a:t>Σημείωση:</a:t>
            </a:r>
            <a:r>
              <a:rPr lang="el-GR" sz="2200" dirty="0">
                <a:latin typeface="Times New Roman"/>
                <a:ea typeface="Times New Roman"/>
              </a:rPr>
              <a:t>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Ο θυρεοειδής, από κύτταρα διαφορετικά από εκείνα που εκκρίνουν θυροξίνη εκκρίνει την πρωτεϊνική ορμόνη</a:t>
            </a:r>
            <a:r>
              <a:rPr lang="el-GR" sz="2200" b="1" dirty="0">
                <a:latin typeface="Times New Roman"/>
                <a:ea typeface="Times New Roman"/>
              </a:rPr>
              <a:t> </a:t>
            </a:r>
            <a:r>
              <a:rPr lang="el-GR" sz="2200" b="1" dirty="0" err="1" smtClean="0">
                <a:latin typeface="Times New Roman"/>
                <a:ea typeface="Times New Roman"/>
              </a:rPr>
              <a:t>καλσιτονίνη</a:t>
            </a:r>
            <a:endParaRPr lang="el-GR" sz="22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Παίζει σημαντικό ρόλο στη διατήρηση της συγκέντρωσης του ασβεστίου στο αίμα μέσα σε φυσιολογικά επίπεδα.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Όταν η συγκέντρωση ασβεστίου στο αίμα υπερβεί τα φυσιολογικά επίπεδα </a:t>
            </a:r>
            <a:r>
              <a:rPr lang="el-GR" sz="2200" dirty="0" smtClean="0">
                <a:latin typeface="Times New Roman"/>
                <a:ea typeface="Times New Roman"/>
              </a:rPr>
              <a:t>προκαλεί</a:t>
            </a: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1200150" lvl="2" indent="-285750" algn="just"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εναπόθεση της πλεονάζουσας ποσότητας ασβεστίου στα οστά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1200150" lvl="2" indent="-285750" algn="just">
              <a:buFont typeface="Courier New"/>
              <a:buChar char="o"/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1200150" lvl="2" indent="-285750" algn="just"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και μειώνει στους νεφρούς την </a:t>
            </a:r>
            <a:r>
              <a:rPr lang="el-GR" sz="2200" dirty="0" err="1">
                <a:latin typeface="Times New Roman"/>
                <a:ea typeface="Times New Roman"/>
              </a:rPr>
              <a:t>επαναρρόφησή</a:t>
            </a:r>
            <a:r>
              <a:rPr lang="el-GR" sz="2200" dirty="0">
                <a:latin typeface="Times New Roman"/>
                <a:ea typeface="Times New Roman"/>
              </a:rPr>
              <a:t> του από το </a:t>
            </a:r>
            <a:r>
              <a:rPr lang="el-GR" sz="2200" dirty="0" err="1">
                <a:latin typeface="Times New Roman"/>
                <a:ea typeface="Times New Roman"/>
              </a:rPr>
              <a:t>πρόουρο</a:t>
            </a:r>
            <a:r>
              <a:rPr lang="el-GR" sz="2200" dirty="0">
                <a:latin typeface="Times New Roman"/>
                <a:ea typeface="Times New Roman"/>
              </a:rPr>
              <a:t>. 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42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55576" y="332656"/>
            <a:ext cx="7082622" cy="5767661"/>
            <a:chOff x="755576" y="332656"/>
            <a:chExt cx="7082622" cy="576766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lum bright="-12000" contrast="24000"/>
            </a:blip>
            <a:stretch>
              <a:fillRect/>
            </a:stretch>
          </p:blipFill>
          <p:spPr>
            <a:xfrm>
              <a:off x="1403648" y="332656"/>
              <a:ext cx="6434550" cy="5400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r="1573"/>
            <a:stretch/>
          </p:blipFill>
          <p:spPr>
            <a:xfrm>
              <a:off x="755576" y="692696"/>
              <a:ext cx="4680520" cy="54076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1847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32419"/>
            <a:ext cx="864096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  <a:tab pos="1962150" algn="l"/>
              </a:tabLst>
            </a:pPr>
            <a:r>
              <a:rPr lang="el-GR" sz="2200" b="1" u="sng" dirty="0" smtClean="0">
                <a:latin typeface="Times New Roman"/>
                <a:ea typeface="Times New Roman"/>
              </a:rPr>
              <a:t>2. Οι </a:t>
            </a:r>
            <a:r>
              <a:rPr lang="el-GR" sz="2200" b="1" u="sng" dirty="0">
                <a:latin typeface="Times New Roman"/>
                <a:ea typeface="Times New Roman"/>
              </a:rPr>
              <a:t>παραθυρεοειδείς </a:t>
            </a:r>
            <a:r>
              <a:rPr lang="el-GR" sz="2200" b="1" u="sng" dirty="0" smtClean="0">
                <a:latin typeface="Times New Roman"/>
                <a:ea typeface="Times New Roman"/>
              </a:rPr>
              <a:t>αδένες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Είναι τέσσερις, μικρού μεγέθους, </a:t>
            </a:r>
            <a:r>
              <a:rPr lang="el-GR" sz="2200" dirty="0" smtClean="0">
                <a:latin typeface="Times New Roman"/>
                <a:ea typeface="Times New Roman"/>
              </a:rPr>
              <a:t>αδένες. </a:t>
            </a:r>
          </a:p>
          <a:p>
            <a:pPr lvl="1" algn="just"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Βρίσκονται ενσωματωμένοι στην πίσω πλευρά του θυρεοειδή </a:t>
            </a:r>
            <a:r>
              <a:rPr lang="el-GR" sz="2200" dirty="0" smtClean="0">
                <a:latin typeface="Times New Roman"/>
                <a:ea typeface="Times New Roman"/>
              </a:rPr>
              <a:t>αδένα. </a:t>
            </a:r>
          </a:p>
          <a:p>
            <a:pPr lvl="1" algn="just"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Παράγουν την </a:t>
            </a:r>
            <a:r>
              <a:rPr lang="el-GR" sz="2200" b="1" dirty="0" err="1">
                <a:latin typeface="Times New Roman"/>
                <a:ea typeface="Times New Roman"/>
              </a:rPr>
              <a:t>παραθορμόνη</a:t>
            </a:r>
            <a:r>
              <a:rPr lang="el-GR" sz="2200" dirty="0">
                <a:latin typeface="Times New Roman"/>
                <a:ea typeface="Times New Roman"/>
              </a:rPr>
              <a:t>, που ρυθμίζει το μεταβολισμό των ιόντων ασβεστίου (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) στον οργανισμό.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1" algn="just"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Η </a:t>
            </a:r>
            <a:r>
              <a:rPr lang="el-GR" sz="2200" dirty="0" err="1">
                <a:latin typeface="Times New Roman"/>
                <a:ea typeface="Times New Roman"/>
              </a:rPr>
              <a:t>παραθορμόνη</a:t>
            </a:r>
            <a:r>
              <a:rPr lang="el-GR" sz="2200" dirty="0">
                <a:latin typeface="Times New Roman"/>
                <a:ea typeface="Times New Roman"/>
              </a:rPr>
              <a:t>:</a:t>
            </a:r>
          </a:p>
          <a:p>
            <a:pPr marL="1200150" lvl="2" indent="-285750" algn="just"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ευνοεί την απομάκρυνση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από τα οστά και τη διοχέτευσή τους στο αίμα,</a:t>
            </a:r>
          </a:p>
          <a:p>
            <a:pPr marL="1200150" lvl="2" indent="-285750" algn="just"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διεγείρει στους νεφρούς την </a:t>
            </a:r>
            <a:r>
              <a:rPr lang="el-GR" sz="2200" dirty="0" err="1">
                <a:latin typeface="Times New Roman"/>
                <a:ea typeface="Times New Roman"/>
              </a:rPr>
              <a:t>επαναρρόφηση</a:t>
            </a:r>
            <a:r>
              <a:rPr lang="el-GR" sz="2200" dirty="0">
                <a:latin typeface="Times New Roman"/>
                <a:ea typeface="Times New Roman"/>
              </a:rPr>
              <a:t>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από το </a:t>
            </a:r>
            <a:r>
              <a:rPr lang="el-GR" sz="2200" dirty="0" err="1">
                <a:latin typeface="Times New Roman"/>
                <a:ea typeface="Times New Roman"/>
              </a:rPr>
              <a:t>πρόουρο</a:t>
            </a:r>
            <a:r>
              <a:rPr lang="el-GR" sz="2200" dirty="0">
                <a:latin typeface="Times New Roman"/>
                <a:ea typeface="Times New Roman"/>
              </a:rPr>
              <a:t> στο </a:t>
            </a:r>
            <a:r>
              <a:rPr lang="el-GR" sz="2200" dirty="0" smtClean="0">
                <a:latin typeface="Times New Roman"/>
                <a:ea typeface="Times New Roman"/>
              </a:rPr>
              <a:t>αίμα, </a:t>
            </a:r>
            <a:endParaRPr lang="el-GR" sz="2200" dirty="0">
              <a:latin typeface="Times New Roman"/>
              <a:ea typeface="Times New Roman"/>
            </a:endParaRPr>
          </a:p>
          <a:p>
            <a:pPr marL="1200150" lvl="2" indent="-285750" algn="just"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ενεργοποιεί το μηχανισμό μετατροπής της προβιταμίνης </a:t>
            </a:r>
            <a:r>
              <a:rPr lang="en-US" sz="2200" dirty="0">
                <a:latin typeface="Times New Roman"/>
                <a:ea typeface="Times New Roman"/>
              </a:rPr>
              <a:t>D</a:t>
            </a:r>
            <a:r>
              <a:rPr lang="el-GR" sz="2200" dirty="0">
                <a:latin typeface="Times New Roman"/>
                <a:ea typeface="Times New Roman"/>
              </a:rPr>
              <a:t> σε βιταμίνη </a:t>
            </a:r>
            <a:r>
              <a:rPr lang="en-US" sz="2200" dirty="0" smtClean="0">
                <a:latin typeface="Times New Roman"/>
                <a:ea typeface="Times New Roman"/>
              </a:rPr>
              <a:t>D</a:t>
            </a:r>
            <a:r>
              <a:rPr lang="el-GR" sz="2200" dirty="0" smtClean="0">
                <a:latin typeface="Times New Roman"/>
                <a:ea typeface="Times New Roman"/>
              </a:rPr>
              <a:t> </a:t>
            </a:r>
            <a:endParaRPr lang="el-GR" sz="2200" dirty="0">
              <a:latin typeface="Times New Roman"/>
              <a:ea typeface="Times New Roman"/>
            </a:endParaRPr>
          </a:p>
          <a:p>
            <a:pPr marL="1600200" lvl="3" indent="-228600" algn="just">
              <a:buFont typeface="Wingdings"/>
              <a:buChar char="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διεγείρει την απορρόφηση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από την τροφή στο λεπτό έντερο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marL="1143000" lvl="2" indent="-228600" algn="just">
              <a:spcAft>
                <a:spcPts val="0"/>
              </a:spcAft>
              <a:buFont typeface="Wingdings"/>
              <a:buChar char=""/>
              <a:tabLst>
                <a:tab pos="1962150" algn="l"/>
              </a:tabLst>
            </a:pPr>
            <a:endParaRPr lang="el-GR" sz="1600" dirty="0">
              <a:latin typeface="Times New Roman"/>
              <a:ea typeface="Times New Roman"/>
            </a:endParaRPr>
          </a:p>
          <a:p>
            <a:pPr lvl="0" algn="ctr"/>
            <a:r>
              <a:rPr lang="el-GR" sz="2200" b="1" dirty="0" smtClean="0">
                <a:latin typeface="Times New Roman"/>
                <a:ea typeface="Times New Roman"/>
              </a:rPr>
              <a:t>Η </a:t>
            </a:r>
            <a:r>
              <a:rPr lang="el-GR" sz="2200" b="1" dirty="0">
                <a:latin typeface="Times New Roman"/>
                <a:ea typeface="Times New Roman"/>
              </a:rPr>
              <a:t>δράση της </a:t>
            </a:r>
            <a:r>
              <a:rPr lang="el-GR" sz="2200" b="1" dirty="0" err="1">
                <a:latin typeface="Times New Roman"/>
                <a:ea typeface="Times New Roman"/>
              </a:rPr>
              <a:t>παραθορμόνης</a:t>
            </a:r>
            <a:r>
              <a:rPr lang="el-GR" sz="2200" b="1" dirty="0">
                <a:latin typeface="Times New Roman"/>
                <a:ea typeface="Times New Roman"/>
              </a:rPr>
              <a:t> είναι αντίθετη με εκείνη της </a:t>
            </a:r>
            <a:r>
              <a:rPr lang="el-GR" sz="2200" b="1" dirty="0" err="1">
                <a:latin typeface="Times New Roman"/>
                <a:ea typeface="Times New Roman"/>
              </a:rPr>
              <a:t>καλσιτονίνης</a:t>
            </a:r>
            <a:r>
              <a:rPr lang="el-GR" sz="2200" b="1" dirty="0">
                <a:latin typeface="Times New Roman"/>
                <a:ea typeface="Times New Roman"/>
              </a:rPr>
              <a:t> του </a:t>
            </a:r>
            <a:r>
              <a:rPr lang="el-GR" sz="2200" b="1" dirty="0" smtClean="0">
                <a:latin typeface="Times New Roman"/>
                <a:ea typeface="Times New Roman"/>
              </a:rPr>
              <a:t>θυρεοειδή γι</a:t>
            </a:r>
            <a:r>
              <a:rPr lang="el-GR" sz="2200" b="1" dirty="0">
                <a:latin typeface="Times New Roman"/>
                <a:ea typeface="Times New Roman"/>
              </a:rPr>
              <a:t>’ αυτό οι δύο ορμόνες χαρακτηρίζονται </a:t>
            </a:r>
            <a:r>
              <a:rPr lang="el-GR" sz="2200" b="1" dirty="0" smtClean="0">
                <a:latin typeface="Times New Roman"/>
                <a:ea typeface="Times New Roman"/>
              </a:rPr>
              <a:t>                      ως </a:t>
            </a:r>
            <a:r>
              <a:rPr lang="el-GR" sz="2200" b="1" dirty="0">
                <a:latin typeface="Times New Roman"/>
                <a:ea typeface="Times New Roman"/>
              </a:rPr>
              <a:t>ανταγωνιστικές </a:t>
            </a:r>
          </a:p>
        </p:txBody>
      </p:sp>
    </p:spTree>
    <p:extLst>
      <p:ext uri="{BB962C8B-B14F-4D97-AF65-F5344CB8AC3E}">
        <p14:creationId xmlns:p14="http://schemas.microsoft.com/office/powerpoint/2010/main" val="20206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0"/>
            <a:ext cx="772865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9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6269" y="349488"/>
            <a:ext cx="82089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b="1" dirty="0">
                <a:latin typeface="Times New Roman"/>
                <a:ea typeface="Times New Roman"/>
              </a:rPr>
              <a:t>Ο μεταβολισμός των </a:t>
            </a:r>
            <a:r>
              <a:rPr lang="en-US" sz="2200" b="1" dirty="0">
                <a:latin typeface="Times New Roman"/>
                <a:ea typeface="Times New Roman"/>
              </a:rPr>
              <a:t>Ca</a:t>
            </a:r>
            <a:r>
              <a:rPr lang="el-GR" sz="2200" b="1" baseline="30000" dirty="0" smtClean="0">
                <a:latin typeface="Times New Roman"/>
                <a:ea typeface="Times New Roman"/>
              </a:rPr>
              <a:t>++</a:t>
            </a: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1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Τα φυσιολογικά επίπεδα των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στο αίμα κυμαίνονται γύρω στα 10 </a:t>
            </a:r>
            <a:r>
              <a:rPr lang="en-US" sz="2200" dirty="0">
                <a:latin typeface="Times New Roman"/>
                <a:ea typeface="Times New Roman"/>
              </a:rPr>
              <a:t>mg</a:t>
            </a:r>
            <a:r>
              <a:rPr lang="el-GR" sz="2200" dirty="0">
                <a:latin typeface="Times New Roman"/>
                <a:ea typeface="Times New Roman"/>
              </a:rPr>
              <a:t>/100</a:t>
            </a:r>
            <a:r>
              <a:rPr lang="en-US" sz="2200" dirty="0">
                <a:latin typeface="Times New Roman"/>
                <a:ea typeface="Times New Roman"/>
              </a:rPr>
              <a:t>ml</a:t>
            </a:r>
            <a:r>
              <a:rPr lang="el-GR" sz="2200" dirty="0">
                <a:latin typeface="Times New Roman"/>
                <a:ea typeface="Times New Roman"/>
              </a:rPr>
              <a:t>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1962150" algn="l"/>
              </a:tabLst>
            </a:pPr>
            <a:endParaRPr lang="el-GR" sz="1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Η αύξηση της συγκέντρωσης των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, πέραν του φυσιολογικού, προκαλεί: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αύξηση της έκκρισης της </a:t>
            </a:r>
            <a:r>
              <a:rPr lang="el-GR" sz="2200" dirty="0" err="1">
                <a:latin typeface="Times New Roman"/>
                <a:ea typeface="Times New Roman"/>
              </a:rPr>
              <a:t>καλσιτονίνης</a:t>
            </a:r>
            <a:r>
              <a:rPr lang="el-GR" sz="2200" dirty="0">
                <a:latin typeface="Times New Roman"/>
                <a:ea typeface="Times New Roman"/>
              </a:rPr>
              <a:t> από το θυρεοειδή 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και παράλληλη μείωση στην έκκριση της </a:t>
            </a:r>
            <a:r>
              <a:rPr lang="el-GR" sz="2200" dirty="0" err="1">
                <a:latin typeface="Times New Roman"/>
                <a:ea typeface="Times New Roman"/>
              </a:rPr>
              <a:t>παραθορμόνης</a:t>
            </a:r>
            <a:r>
              <a:rPr lang="el-GR" sz="2200" dirty="0">
                <a:latin typeface="Times New Roman"/>
                <a:ea typeface="Times New Roman"/>
              </a:rPr>
              <a:t> από τους παραθυρεοειδείς αδένες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lvl="1" algn="just">
              <a:spcAft>
                <a:spcPts val="0"/>
              </a:spcAft>
              <a:tabLst>
                <a:tab pos="1962150" algn="l"/>
              </a:tabLst>
            </a:pPr>
            <a:endParaRPr lang="el-GR" sz="1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Η μείωση της συγκέντρωσης των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στο αίμα, κάτω από τα φυσιολογικά επίπεδα, προκαλεί: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αύξηση στην έκκριση της </a:t>
            </a:r>
            <a:r>
              <a:rPr lang="el-GR" sz="2200" dirty="0" err="1">
                <a:latin typeface="Times New Roman"/>
                <a:ea typeface="Times New Roman"/>
              </a:rPr>
              <a:t>παραθορμόνης</a:t>
            </a:r>
            <a:r>
              <a:rPr lang="el-GR" sz="2200" dirty="0">
                <a:latin typeface="Times New Roman"/>
                <a:ea typeface="Times New Roman"/>
              </a:rPr>
              <a:t> από τους παραθυρεοειδείς αδένες 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και παράλληλη μείωση στην έκκριση της </a:t>
            </a:r>
            <a:r>
              <a:rPr lang="el-GR" sz="2200" dirty="0" err="1">
                <a:latin typeface="Times New Roman"/>
                <a:ea typeface="Times New Roman"/>
              </a:rPr>
              <a:t>καλσιτονίνης</a:t>
            </a:r>
            <a:r>
              <a:rPr lang="el-GR" sz="2200" dirty="0">
                <a:latin typeface="Times New Roman"/>
                <a:ea typeface="Times New Roman"/>
              </a:rPr>
              <a:t> από το θυρεοειδή αδένα.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1" algn="just">
              <a:spcAft>
                <a:spcPts val="0"/>
              </a:spcAft>
              <a:tabLst>
                <a:tab pos="1962150" algn="l"/>
              </a:tabLst>
            </a:pPr>
            <a:endParaRPr lang="el-GR" sz="1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Το τελικό αποτέλεσμα και στις δύο πιο πάνω περιπτώσεις, είναι η επαναφορά της συγκέντρωσης των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στα φυσιολογικά επίπεδα. </a:t>
            </a:r>
          </a:p>
        </p:txBody>
      </p:sp>
    </p:spTree>
    <p:extLst>
      <p:ext uri="{BB962C8B-B14F-4D97-AF65-F5344CB8AC3E}">
        <p14:creationId xmlns:p14="http://schemas.microsoft.com/office/powerpoint/2010/main" val="37095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b="1" dirty="0">
                <a:latin typeface="Times New Roman"/>
                <a:ea typeface="Times New Roman"/>
              </a:rPr>
              <a:t>Ο μεταβολισμός των </a:t>
            </a:r>
            <a:r>
              <a:rPr lang="en-US" sz="2200" b="1" dirty="0">
                <a:latin typeface="Times New Roman"/>
                <a:ea typeface="Times New Roman"/>
              </a:rPr>
              <a:t>Ca</a:t>
            </a:r>
            <a:r>
              <a:rPr lang="el-GR" sz="2200" b="1" baseline="30000" dirty="0" smtClean="0">
                <a:latin typeface="Times New Roman"/>
                <a:ea typeface="Times New Roman"/>
              </a:rPr>
              <a:t>++</a:t>
            </a: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Το </a:t>
            </a:r>
            <a:r>
              <a:rPr lang="el-GR" sz="2200" dirty="0">
                <a:latin typeface="Times New Roman"/>
                <a:ea typeface="Times New Roman"/>
              </a:rPr>
              <a:t>τελικό αποτέλεσμα και στις δύο πιο πάνω περιπτώσεις, είναι η επαναφορά της συγκέντρωσης των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στα φυσιολογικά επίπεδα.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Η ανταγωνιστική δράση των δύο ορμονών αποτελεί ένα καλό παράδειγμα μηχανισμού αρνητικής ανάδρασης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που περιλαμβάνει δύο ορμόνες 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και καταλήγει στην ελαχιστοποίηση των διακυμάνσεων της συγκέντρωσης των </a:t>
            </a:r>
            <a:r>
              <a:rPr lang="en-US" sz="2200" dirty="0" smtClean="0">
                <a:latin typeface="Times New Roman"/>
                <a:ea typeface="Times New Roman"/>
              </a:rPr>
              <a:t>Ca</a:t>
            </a:r>
            <a:r>
              <a:rPr lang="el-GR" sz="2200" baseline="30000" dirty="0" smtClean="0">
                <a:latin typeface="Times New Roman"/>
                <a:ea typeface="Times New Roman"/>
              </a:rPr>
              <a:t>++</a:t>
            </a:r>
            <a:r>
              <a:rPr lang="el-GR" sz="2200" dirty="0" smtClean="0">
                <a:latin typeface="Times New Roman"/>
                <a:ea typeface="Times New Roman"/>
              </a:rPr>
              <a:t> στο αίμα.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260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83173"/>
            <a:ext cx="820891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b="1" dirty="0" err="1" smtClean="0">
                <a:latin typeface="Times New Roman"/>
                <a:ea typeface="Times New Roman"/>
              </a:rPr>
              <a:t>Υπερπαραθυρεοειδισμός</a:t>
            </a:r>
            <a:endParaRPr lang="el-GR" sz="2200" b="1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Προκαλείται λόγω </a:t>
            </a:r>
            <a:r>
              <a:rPr lang="el-GR" sz="2200" dirty="0" err="1">
                <a:latin typeface="Times New Roman"/>
                <a:ea typeface="Times New Roman"/>
              </a:rPr>
              <a:t>υπερλειτουργίας</a:t>
            </a:r>
            <a:r>
              <a:rPr lang="el-GR" sz="2200" dirty="0">
                <a:latin typeface="Times New Roman"/>
                <a:ea typeface="Times New Roman"/>
              </a:rPr>
              <a:t> των παραθυρεοειδών </a:t>
            </a:r>
            <a:r>
              <a:rPr lang="el-GR" sz="2200" dirty="0" smtClean="0">
                <a:latin typeface="Times New Roman"/>
                <a:ea typeface="Times New Roman"/>
              </a:rPr>
              <a:t>αδένων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Απομακρύνονται μεγάλες ποσότητες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από τα οστά, με αποτέλεσμα αυτά να γίνονται αδύνατα και μαλακά (παραμόρφωση οστών).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Όταν η συγκέντρωση των ιόντων ασβεστίου στο αίμα ξεπεράσει ορισμένα όρια, τότε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το ασβέστιο εναποτίθεται σε διάφορα όργανα, όπως στους νεφρούς, στους μυς, στο πάγκρεας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με αποτέλεσμα να παρεμποδίζεται η ομαλή λειτουργία τους.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096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6672"/>
            <a:ext cx="799288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b="1" dirty="0" err="1" smtClean="0">
                <a:latin typeface="Times New Roman"/>
                <a:ea typeface="Times New Roman"/>
              </a:rPr>
              <a:t>Υποπαραθυρεοειδισμός</a:t>
            </a:r>
            <a:endParaRPr lang="el-GR" sz="2200" b="1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Προκαλείται λόγω υπολειτουργία των παραθυρεοειδών </a:t>
            </a:r>
            <a:r>
              <a:rPr lang="el-GR" sz="2200" dirty="0" smtClean="0">
                <a:latin typeface="Times New Roman"/>
                <a:ea typeface="Times New Roman"/>
              </a:rPr>
              <a:t>αδένων</a:t>
            </a:r>
          </a:p>
          <a:p>
            <a:pPr lvl="0"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Οδηγεί σε δραματική μείωση της συγκέντρωσης </a:t>
            </a:r>
            <a:r>
              <a:rPr lang="en-US" sz="2200" dirty="0">
                <a:latin typeface="Times New Roman"/>
                <a:ea typeface="Times New Roman"/>
              </a:rPr>
              <a:t>Ca</a:t>
            </a:r>
            <a:r>
              <a:rPr lang="el-GR" sz="2200" baseline="30000" dirty="0">
                <a:latin typeface="Times New Roman"/>
                <a:ea typeface="Times New Roman"/>
              </a:rPr>
              <a:t>++</a:t>
            </a:r>
            <a:r>
              <a:rPr lang="el-GR" sz="2200" dirty="0">
                <a:latin typeface="Times New Roman"/>
                <a:ea typeface="Times New Roman"/>
              </a:rPr>
              <a:t> στο αίμα, με αποτέλεσμα τον τέτανο των μυών (συσπάσεις και σπασμοί των μυών</a:t>
            </a:r>
            <a:r>
              <a:rPr lang="el-GR" sz="2200" dirty="0" smtClean="0">
                <a:latin typeface="Times New Roman"/>
                <a:ea typeface="Times New Roman"/>
              </a:rPr>
              <a:t>)</a:t>
            </a:r>
          </a:p>
          <a:p>
            <a:pPr lvl="0" algn="just">
              <a:spcAft>
                <a:spcPts val="0"/>
              </a:spcAft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Αν δεν αντιμετωπισθεί έγκαιρα, οδηγεί στο θάνατο.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1" algn="just">
              <a:spcAft>
                <a:spcPts val="0"/>
              </a:spcAft>
              <a:tabLst>
                <a:tab pos="196215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Αντιμετωπίζεται εύκολα με τη χορήγηση αλάτων ασβεστίου με ενέσεις και με τη παροχή </a:t>
            </a:r>
            <a:r>
              <a:rPr lang="el-GR" sz="2200" dirty="0" err="1">
                <a:latin typeface="Times New Roman"/>
                <a:ea typeface="Times New Roman"/>
              </a:rPr>
              <a:t>παραθορμόνης</a:t>
            </a:r>
            <a:r>
              <a:rPr lang="el-GR" sz="2200" dirty="0">
                <a:latin typeface="Times New Roman"/>
                <a:ea typeface="Times New Roman"/>
              </a:rPr>
              <a:t>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18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6632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28600" algn="l"/>
                <a:tab pos="1962150" algn="l"/>
              </a:tabLst>
            </a:pPr>
            <a:r>
              <a:rPr lang="en-US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πάγκρεας </a:t>
            </a:r>
            <a:endParaRPr lang="en-US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228600" algn="l"/>
                <a:tab pos="1962150" algn="l"/>
              </a:tabLst>
            </a:pPr>
            <a:endParaRPr lang="en-US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Μεικτός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αδένας πίσω από το στομάχι.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εξωκρινής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μοίρα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αποτελείται από κύτταρα, που παράγουν και εκκρίνουν το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παγκρεατικό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υγρό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στον παγκρεατικό πόρο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οποίος εκβάλλει μαζί με το χοληδόχο πόρο στο δωδεκαδάκτυλο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ενδοκρινής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μοίρα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αποτελείται από ορισμένα εκκριτικά κύτταρα, που ομαδοποιούνται εντός της υπόλοιπης μάζας των κυττάρων του αδένα και ονομάζονται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νησίδια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Langerhans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Βρίσκονται διάσπαρτα σε όλη τη μάζα του αδένα και αποτελούνται από δύο είδη εκκριτικών κυττάρων: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α-κύτταρα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που παράγουν την ορμόνη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γλυκαγόνη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β-κύτταρα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που παράγουν την ορμόνη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ινσουλίνη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spcAft>
                <a:spcPts val="0"/>
              </a:spcAf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δύο ορμόνες διοχετεύονται στο αίμα και ασκούν ρυθμιστικό έλεγχο στο μεταβολισμό των υδατανθράκων.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ορμόνες με ανταγωνιστική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δράση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09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7037"/>
            <a:ext cx="7580522" cy="53285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5417" y="5589240"/>
            <a:ext cx="7704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 smtClean="0"/>
              <a:t>Το πάγκρεας είναι μεικτός αδένας</a:t>
            </a:r>
            <a:endParaRPr lang="el-GR" sz="2200" b="1" dirty="0"/>
          </a:p>
        </p:txBody>
      </p:sp>
    </p:spTree>
    <p:extLst>
      <p:ext uri="{BB962C8B-B14F-4D97-AF65-F5344CB8AC3E}">
        <p14:creationId xmlns:p14="http://schemas.microsoft.com/office/powerpoint/2010/main" val="34344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620688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Ινσουλίνη</a:t>
            </a:r>
            <a:endParaRPr lang="en-US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77165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Εισέρχεται σε μεγαλύτερες ποσότητες στο αίμα, όταν η συγκέντρωση της γλυκόζης σ’ αυτό υπερβεί τα φυσιολογικά επίπεδα (γύρω στα 90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mg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/100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ml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771650" algn="l"/>
                <a:tab pos="1962150" algn="l"/>
              </a:tabLst>
            </a:pPr>
            <a:endParaRPr lang="el-GR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177165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Αυτό μπορεί να συμβεί όταν ο άνθρωπος τραφεί με υδατάνθρακες. 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97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8640"/>
            <a:ext cx="849694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Ινσουλίνη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1771650" algn="l"/>
                <a:tab pos="19621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αυξημένες ποσότητες της γλυκόζης στο αίμα, που προκύπτουν από τη διάσπαση των υδατανθράκων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77165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διεγείρουν την έκκριση της ινσουλίνης από τα β-κύτταρα του παγκρέατος 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77165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συγχρόνως προκαλούν αναστολή της έκκρισης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γλυκαγόνης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771650" algn="l"/>
                <a:tab pos="1962150" algn="l"/>
              </a:tabLst>
            </a:pPr>
            <a:endParaRPr lang="el-GR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177165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ινσουλίνη ακολούθως: 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77165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επιταχύνει την είσοδο της γλυκόζης στα κύτταρα των διαφόρων οργάνων. 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στο συκώτι, η γλυκόζη μετατρέπεται σε γλυκογόνο (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γλυκογονογένεση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και αποθηκεύεται ως κύριο ενεργειακό αποταμιευτικό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υλικό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96215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19621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περίπτωση που η ποσότητα της γλυκόζης είναι υπερβολικά μεγάλη, τότε η ινσουλίνη ενεργοποιεί στους μυς τη μετατροπή της γλυκόζης: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9621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σε γλυκογόνο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9621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σε αμινοξέα-πρωτεΐνες.</a:t>
            </a:r>
          </a:p>
        </p:txBody>
      </p:sp>
    </p:spTree>
    <p:extLst>
      <p:ext uri="{BB962C8B-B14F-4D97-AF65-F5344CB8AC3E}">
        <p14:creationId xmlns:p14="http://schemas.microsoft.com/office/powerpoint/2010/main" val="166356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76672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Ινσουλίνη</a:t>
            </a:r>
            <a:endParaRPr lang="en-US" sz="22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96215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Μεταξύ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γευμάτων, όταν η συγκέντρωση της γλυκόζης στο αίμα μειωθεί πέραν των φυσιολογικών ορίων, παρατηρείται:</a:t>
            </a:r>
          </a:p>
          <a:p>
            <a:pPr marL="742950" lvl="1" indent="-28575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άμεση μείωση της έκκρισης της ινσουλίνης</a:t>
            </a:r>
          </a:p>
          <a:p>
            <a:pPr marL="742950" lvl="1" indent="-28575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επανέναρξης της  έκκρισης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γλυκαγόνης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από τα α-κύτταρα του παγκρέατος.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3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820891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Γλυκαγόνη</a:t>
            </a: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580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Προκαλεί: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5800" algn="l"/>
                <a:tab pos="196215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68580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υδρόλυση του γλυκογόνου (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γλυκογονόλυση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στο συκώτι και προώθηση της παραγόμενης γλυκόζης στο αίμα.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685800" algn="l"/>
                <a:tab pos="196215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685800" algn="l"/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διάσπαση του λίπους στον υποδόριο ιστό, σε λιπαρά οξέα, και προώθησή τους στο αίμα.</a:t>
            </a:r>
          </a:p>
          <a:p>
            <a:pPr marL="228600" algn="just">
              <a:spcAft>
                <a:spcPts val="0"/>
              </a:spcAft>
              <a:tabLst>
                <a:tab pos="19621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  <a:tabLst>
                <a:tab pos="196215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196215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τελικό αποτέλεσμα της ανταγωνιστικής δράσης των δύο ορμονών είναι η διατήρηση της συγκέντρωσης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της </a:t>
            </a:r>
          </a:p>
          <a:p>
            <a:pPr algn="ctr">
              <a:spcAft>
                <a:spcPts val="0"/>
              </a:spcAft>
              <a:tabLst>
                <a:tab pos="1962150" algn="l"/>
              </a:tabLst>
            </a:pP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γλυκόζης στο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αίμα μέσα σε φυσιολογικά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όρια.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3645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6632"/>
            <a:ext cx="6768752" cy="606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730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0"/>
            <a:ext cx="8035158" cy="61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010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692696"/>
            <a:ext cx="7344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7165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Σακχαρώδης διαβήτης (Σ.Δ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.)</a:t>
            </a:r>
          </a:p>
          <a:p>
            <a:pPr algn="just">
              <a:spcAft>
                <a:spcPts val="0"/>
              </a:spcAft>
              <a:tabLst>
                <a:tab pos="1771650" algn="l"/>
              </a:tabLst>
            </a:pPr>
            <a:endParaRPr lang="el-GR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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η πιο γνωστή ορμονική διαταραχή στον άνθρωπο.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tabLst>
                <a:tab pos="1771650" algn="l"/>
              </a:tabLst>
            </a:pPr>
            <a:endParaRPr lang="el-GR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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Προκαλείται λόγω διαταραχής του μηχανισμού ομοιόστασης της γλυκόζης.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tabLst>
                <a:tab pos="1771650" algn="l"/>
              </a:tabLst>
            </a:pPr>
            <a:endParaRPr lang="el-GR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Διακρίνεται σε δύο τύπους, το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Σ.Δ.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τύπου Ι και τύπου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ΙΙ. 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715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404664"/>
            <a:ext cx="7272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71650" algn="l"/>
              </a:tabLs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Σακχαρώδης διαβήτης τύπου </a:t>
            </a: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</a:t>
            </a:r>
          </a:p>
          <a:p>
            <a:pPr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Οφείλεται στην έλλειψη ικανοποιητικών ποσοτήτων ινσουλίνης στο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αίμα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endParaRPr lang="el-GR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μειωμένης παραγωγής της από τα β-κύτταρα του παγκρέατος.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Εμφανίζεται αιφνίδια κατά την παιδική ηλικία (νεανικός διαβήτης)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71650" algn="l"/>
              </a:tabLst>
            </a:pPr>
            <a:endParaRPr lang="el-GR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77165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καταστροφής των β-κυττάρων του παγκρέατος, από τα κύτταρα του ανοσοποιητικού συστήματος (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αυτοάνοση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ασθένεια).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896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6672"/>
            <a:ext cx="784887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71650" algn="l"/>
              </a:tabLs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Σακχαρώδης διαβήτης τύπου </a:t>
            </a: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ΙΙ</a:t>
            </a:r>
          </a:p>
          <a:p>
            <a:pPr algn="just">
              <a:spcAft>
                <a:spcPts val="0"/>
              </a:spcAft>
              <a:tabLst>
                <a:tab pos="1771650" algn="l"/>
              </a:tabLst>
            </a:pP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Οφείλεται κυρίως στην αδυναμία αναγνώρισης των μορίων της ινσουλίνης από τα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κύτταρα-στόχους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αλλαγών που υπέστησαν οι πρωτεϊνικοί υποδοχείς της κυτταρικής μεμβράνης τους.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Εμφανίζεται σε άτομα ηλικίας πέραν των 40 ετών και είναι αποτέλεσμα δράσης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κληρονομικών παραγόντων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68580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παραγόντων σχετικών με την παχυσαρκία.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196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908720"/>
            <a:ext cx="70567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διαταραχές στον ανθρώπινο οργανισμό από το </a:t>
            </a: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Σ.Δ.</a:t>
            </a: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είναι</a:t>
            </a: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υπεργλυκαιμία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αυξημένων ποσοτήτων γλυκόζης στο αίμα, και κατ’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επέκταση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85800" algn="l"/>
                <a:tab pos="1028700" algn="l"/>
              </a:tabLs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γλυκοζουρία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  <a:tabLst>
                <a:tab pos="685800" algn="l"/>
                <a:tab pos="10287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αυξημένων ποσοτήτων γλυκόζης στα ούρα.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6537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28002"/>
            <a:ext cx="81369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771650" algn="l"/>
              </a:tabLst>
            </a:pPr>
            <a:r>
              <a:rPr lang="el-GR" sz="2200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Τα συμπτώματα του </a:t>
            </a:r>
            <a:r>
              <a:rPr lang="el-GR" sz="2200" b="1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Σ.Δ. </a:t>
            </a:r>
            <a:r>
              <a:rPr lang="el-GR" sz="2200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είναι</a:t>
            </a:r>
            <a:r>
              <a:rPr lang="el-GR" sz="2200" u="sng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tabLst>
                <a:tab pos="1771650" algn="l"/>
              </a:tabLst>
            </a:pPr>
            <a:endParaRPr lang="el-GR" sz="1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1771650" algn="l"/>
                <a:tab pos="457200" algn="l"/>
                <a:tab pos="177165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πολυουρία, λόγω των μεγάλων ποσοτήτων γλυκόζης που πρέπει να αποβληθεί με τα </a:t>
            </a:r>
            <a:r>
              <a:rPr lang="el-GR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ούρα.</a:t>
            </a:r>
          </a:p>
          <a:p>
            <a:pPr marL="342900" indent="-342900" algn="just">
              <a:buFont typeface="+mj-lt"/>
              <a:buAutoNum type="arabicPeriod"/>
              <a:tabLst>
                <a:tab pos="1771650" algn="l"/>
                <a:tab pos="457200" algn="l"/>
                <a:tab pos="1771650" algn="l"/>
              </a:tabLst>
            </a:pPr>
            <a:endParaRPr lang="el-GR" sz="1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πολυδιψία, λόγω της μεγάλης απώλειας νερού στα ούρα.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114300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πλεονάζουσα γλυκόζη διαλύεται στο νερό για να αποβληθεί με τα ούρα</a:t>
            </a:r>
            <a:r>
              <a:rPr lang="el-GR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1143000" algn="l"/>
              </a:tabLst>
            </a:pPr>
            <a:endParaRPr lang="el-GR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πολυφαγία, λόγω του εντόνου αισθήματος πείνας, που δημιουργείται αφού τα κύτταρα δεν τροφοδοτούνται με γλυκόζη</a:t>
            </a:r>
            <a:r>
              <a:rPr lang="el-GR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endParaRPr lang="el-GR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χαρακτηριστική άσχημη μυρωδιά του αέρα της εκπνοής, λόγω των ακετόνης που παράγεται κατά τη συνεχή και έντονη διάσπαση των λιπαρών ουσιών από τα κύτταρα. </a:t>
            </a:r>
            <a:endParaRPr lang="el-GR" sz="22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endParaRPr lang="el-GR" sz="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1143000" algn="l"/>
              </a:tabLst>
            </a:pPr>
            <a:r>
              <a:rPr lang="el-GR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Η διάσπαση των λιπαρών ουσιών γίνεται για απελευθέρωση ενέργειας αναγκαίας για τα κύτταρα, μια και η γλυκόζη δεν εισέρχεται στα κύτταρα-στόχους</a:t>
            </a:r>
            <a:r>
              <a:rPr lang="el-GR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2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6081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641008"/>
            <a:ext cx="813690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71650" algn="l"/>
              </a:tabLs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συμπτώματα του </a:t>
            </a: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Σ.Δ. </a:t>
            </a: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είναι:</a:t>
            </a:r>
            <a:endParaRPr lang="el-GR" sz="2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771650" algn="l"/>
                <a:tab pos="457200" algn="l"/>
                <a:tab pos="1771650" algn="l"/>
              </a:tabLs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απώλεια βάρους, λόγω της συνεχούς διάσπασης των λιπών και των πρωτεϊνών από τα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κύτταρα.</a:t>
            </a: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Στις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πολύ σοβαρές περιπτώσεις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Σ.Δ.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παρατηρείται σημαντική ελάττωση του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αίματος</a:t>
            </a: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1430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της οξύτητας των ουσιών που παράγονται από τη διάσπαση των λιπαρών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ουσιών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143000" algn="l"/>
              </a:tabLst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11430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αποτέλεσμα να απειλείται η ζωή του πάσχοντος.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447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548680"/>
            <a:ext cx="763284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Θεραπεία </a:t>
            </a: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 θεραπεύεται, αλλά ελέγχεται καθ’ όλη τη διάρκεια της ζωής του πάσχοντος ατόμου.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Σ.Δ.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τύπου Ι αντιμετωπίζεται με περιοδική χορήγηση ινσουλίνης στον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πάσχοντα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Σ.Δ.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τύπου ΙΙ αντιμετωπίζεται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με: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ειδική δίαιτα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endParaRPr lang="el-GR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σωματική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άσκηση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endParaRPr lang="el-GR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ορισμένες περιπτώσεις με αντιδιαβητικά φάρμακα (φάρμακα που διεγείρουν τη δράση των β-κυττάρων του παγκρέατος).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780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260648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Υπογλυκαιμία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η μείωση της συγκέντρωσης της γλυκόζης στο αίμα, κάτω από τα φυσιολογικά όρια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υπερλειτουργίας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των β-κυττάρων των νησιδίων του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Langerhans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προκαλεί υπερέκκριση της ινσουλίνης στο αίμα.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κατάσταση, που μπορεί να οδηγήσει σε κώμα και θάνατο, αν δεν αντιμετωπισθεί έγκαιρα.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Αντιμετωπίζεται με χορήγηση τροφής πλούσιας σε υδατάνθρακες ή ακόμα και με ενδοφλέβια παροχή γλυκόζης.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σοβαρές περιπτώσεις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υπερλειτουργίας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των β-κυττάρων αντιμετωπίζονται με χειρουργική επέμβαση στο πάγκρεας.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4964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404664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επινεφρίδια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δύο μικροί ενδοκρινείς αδένες, στην άνω επιφάνεια των νεφρών. </a:t>
            </a: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Στον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άνθρωπο κάθε επινεφρίδιο αποτελείται από δύο ευδιάκριτες μοίρες που περιέχουν: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μια εσωτερική, τη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μυελώδη μοίρα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μια εξωτερική, τη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φλοιώδη μοίρα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0"/>
              </a:spcAft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Κάθε μοίρα έχει εκκριτικά κύτταρα με διαφορετική εμβρυϊκή προέλευση και εκκριτική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λειτουργία.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37886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971600" y="332656"/>
            <a:ext cx="7459336" cy="456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353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88640"/>
            <a:ext cx="784887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μυελώδης μοίρα των επινεφριδίων </a:t>
            </a:r>
            <a:endParaRPr lang="el-GR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Έχει στενές εμβρυϊκές και λειτουργικές σχέσεις με το νευρικό σύστημα.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εκκριτικά της κύτταρα προέρχονται από τη διαφοροποίηση εμβρυϊκών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κυττάρων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κάτω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την επίδραση καταλλήλων χημικών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μηνυμάτων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endParaRPr lang="el-GR" sz="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στη περίπτωση αυτή είναι τα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γλυκοκορτικοειδή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Όταν ο οργανισμός αντιμετωπίζει δύσκολες καταστάσεις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περιβάλλοντος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όπως για παράδειγμα στις περιπτώσεις φόβου, οργής, θυμού, έντασης (στρες), έντονου ενθουσιασμού, κ.α.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μυελώδης μοίρα δέχεται νευρικά ερεθίσματα από το συμπαθητικό νευρικό σύστημα και εκκρίνει δύο ορμόνες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αδρεναλίνη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731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64096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Αδρεναλίνη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έκκρισή τους στο αίμα προκαλεί στα κύτταρα-στόχους αντιδράσεις “συναγερμού”, παρόμοιες με εκείνες που αναπτύσσονται από τη δράση του συμπαθητικού νευρικού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συστήματος.</a:t>
            </a: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Αποτελέσματα από τη δράση της αδρεναλίνης και της </a:t>
            </a:r>
            <a:r>
              <a:rPr lang="el-GR" sz="2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-αδρεναλίνης: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Αύξηση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ρυθμού μετατροπής του γλυκογόνου σε γλυκόζη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γλυκογονόλυση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στο συκώτι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υπάρχει αρκετή ποσότητα γλυκόζης στους μυς, για απελευθέρωση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ενέργειας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Διάσπαση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λιπών και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απελευθέρωση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λιπαρών οξέων στο αίμα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που δυνατό να χρησιμοποιηθούν από τα κύτταρα για να αποδώσουν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ενέργεια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Αύξηση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καρδιακών παλμών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γίνεται γρήγορη μεταφορά γλυκόζης και οξυγόνου στους μυς και διοξειδίου του άνθρακα στους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πνεύμονες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02265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Αδρεναλίνη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</a:t>
            </a: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Αποτελέσματα από τη δράση της αδρεναλίνης και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-αδρεναλίνης: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 startAt="4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Διεύρυνση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βρόγχων και των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βρογχιδίων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την επιτάχυνση του ρυθμού αναπνοής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αυξάνεται η ποσότητα του οξυγόνου που προσλαμβάνει 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οργανισμός.</a:t>
            </a:r>
          </a:p>
          <a:p>
            <a:pPr lvl="2"/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 startAt="4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Συστολή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αιμοφόρων αγγείων του δέρματος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διοχετεύεται περισσότερο αίμα στους μυς, γι’ αυτό και το δέρμα γίνεται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ωχρό.</a:t>
            </a:r>
          </a:p>
          <a:p>
            <a:pPr lvl="2"/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 startAt="4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Επιβράδυνση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της λειτουργίας των λείων μυών, όπως για παράδειγμα στο πεπτικό σύστημα και στους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νεφρούς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διοχετεύεται περισσότερο αίμα στους σκελετικούς μυς και στον εγκέφαλο, όπου η ανάγκη για απελευθέρωση ενέργειας είναι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μεγαλύτερη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774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7129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Αδρεναλίνη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</a:t>
            </a: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Αποτελέσματα από τη δράση της αδρεναλίνης και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νορ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-αδρεναλίνης:</a:t>
            </a:r>
          </a:p>
          <a:p>
            <a:pPr lvl="1"/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 startAt="7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Ανόρθωση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τριχών του δέρματος, λόγω ερεθισμού των μυών των ριζών τους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ο οργανισμός να φαίνεται μεγαλύτερος και πιο επικίνδυνος στον αντίπαλό του.</a:t>
            </a: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Όλες αυτές οι αντιδράσεις του οργανισμού αποτελούν μηχανισμούς προετοιμασίας για “μάχη ή φυγή”, όταν ο οργανισμός αντιμετωπίζει έκτακτες καταστάσεις στο περιβάλλον 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του.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211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6632"/>
            <a:ext cx="739469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588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6632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φλοιώδης μοίρα των επινεφριδίων </a:t>
            </a:r>
            <a:endParaRPr lang="el-GR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Διεγείρεται και αντιδρά επίσης, σε έκτακτες καταστάσεις έντασης (στρες), όπως και η μυελώδης μοίρα, σε περιπτώσεις πυρετού και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ασθενειών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Αλλά η διέγερση της οφείλεται κυρίως σε ορμονικά ερεθίσματα (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φλοιοτρόπος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παρά σε νευρικά.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ταχύτητα της αντίδρασης είναι μικρή και μακράς διάρκειας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Έτσι, όταν ερεθίσματα έντασης φθάσουν στον υποθάλαμο, τα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νευροεκκριτικά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κύτταρα εκκρίνουν 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εκλυτικούς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παράγοντες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διεγείρουν με τη σειρά τους την </a:t>
            </a:r>
            <a:r>
              <a:rPr lang="el-GR" sz="2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αδενοϋπόφυση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εκκρίνει τη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φλοιοτρόπο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ορμόνη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600200" lvl="3" indent="-2286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έχει ως όργανο-στόχο τη φλοιώδη μοίρα των επινεφριδίων.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605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6632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φλοιώδης μοίρα των επινεφριδίων </a:t>
            </a:r>
            <a:endParaRPr lang="el-GR" sz="22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εκκριτικά κύτταρα της φλοιώδους μοίρας εκκρίνουν τότε, τα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κορτικοειδή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είναι ορμόνες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στεροειδούς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σύστασης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διακρίνονται σε τρεις ομάδες ανάλογα με τη δράση τους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γλυκοκορτικοειδή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π.χ.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κορτιζόλη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αλατοκορτικοειδή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π.χ. </a:t>
            </a:r>
            <a:r>
              <a:rPr lang="el-GR" sz="2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αλδοστερόνη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σεξοτρόπα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κορτικοειδή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π.χ. ανδρογόνα (τεστοστερόνη) και οιστρογόνα (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οιστραδιόλη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324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16632"/>
            <a:ext cx="828092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γλυκοκορτικοειδή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Διεγείρουν τους αντιφλεγμονώδεις μηχανισμούς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σώματος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Αναστέλλουν πολλές φορές τη δράση του ανοσοποιητικού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συστήματος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Δρουν εναντίον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άγχους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Διεγείρουν τη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γλυκονεογένεση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τη διάσπαση δηλαδή, των πρωτεϊνών των μυών σε αμινοξέα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τη μετέπειτα μετατροπή τους σε γλυκόζη στο συκώτι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αυτή να χρησιμοποιηθεί ως  ενεργειακό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υλικό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Μειώνουν τη χρησιμοποίηση της γλυκόζης από τους ιστούς και ευνοούν τη χρησιμοποίηση των λιπαρών ουσιών, για απελευθέρωση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ενέργειας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Αυξάνουν τη σύνθεση γλυκογόνου στο συκώτι, από την περίσσεια της γλυκόζης που παράγεται από τη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γλυκονεογένεση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από τη διάσπαση των λιπών.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3067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84382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056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6672"/>
            <a:ext cx="7848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αλατοκορτικοειδή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αλδοστερόνη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κ.α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.):</a:t>
            </a: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Ρυθμίζουν το μεταβολισμό των διαφόρων αλάτων (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Na</a:t>
            </a:r>
            <a:r>
              <a:rPr lang="el-GR" sz="2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l-GR" sz="2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Cl</a:t>
            </a:r>
            <a:r>
              <a:rPr lang="el-GR" sz="22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lvl="1" algn="just">
              <a:spcAft>
                <a:spcPts val="0"/>
              </a:spcAf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υξάνοντας: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επαναρρόφηση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των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Na</a:t>
            </a:r>
            <a:r>
              <a:rPr lang="el-GR" sz="2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Cl</a:t>
            </a:r>
            <a:r>
              <a:rPr lang="el-GR" sz="2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την απέκκριση των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l-GR" sz="22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Ευνοούν την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επαναρρόφηση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νερού στους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νεφρούς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από το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πρόουρο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αποτέλεσμα την αύξηση της αρτηριακής πίεσης.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20026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268760"/>
            <a:ext cx="69847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σεξοτρόπα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κορτικοειδή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Δρουν προκαλώντας την ανάπτυξη των δευτερευόντων χαρακτηριστικών του φύλου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κυρίως στον άνδρα.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382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820891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Νόσος του 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Addison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Εμφανίζεται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τις περιπτώσεις 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υπολειτουργίας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της φλοιώδους μοίρας των επινεφριδίων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μειωμένη παραγωγή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αλδοστερόνης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κορτιζόλης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0"/>
              </a:spcAf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Αντιμετωπίζεται με χορήγηση κορτικοειδών και με διαιτολόγιο πλούσιο σε χλωριούχο νάτριο και φτωχό σε κάλιο.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3645024"/>
            <a:ext cx="3240360" cy="26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8205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6632"/>
            <a:ext cx="856895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Νόσος του 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Addison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</a:pPr>
            <a:endParaRPr lang="el-G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ασθενής</a:t>
            </a: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εμφανίζει υπόταση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αυξημένης αποβολής ιόντων νατρίου, χλωρίου και νερού με τα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ούρα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έχει αυξημένες ποσότητες ιόντων καλίου στο αίμα και στα κύτταρα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της μειωμένης αποβολής του, από τους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νεφρούς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έχει μειωμένη ικανότητα για αντιμετώπιση διαφόρων ειδών έντασης (στρες) και άγχους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της μειωμένης παραγωγής της </a:t>
            </a:r>
            <a:r>
              <a:rPr lang="el-GR" sz="2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κορτιζόλης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υποφέρει από αδυναμία και έντονη κούραση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της μειωμένης συγκέντρωσης της γλυκόζης στο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αίμα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παρουσιάζει τριχόπτωση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της μειωμένης έκκρισης των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σεξοτρόπων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κορτικοειδών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παρουσιάζει χαρακτηριστική εμφάνιση σκούρου </a:t>
            </a:r>
            <a:r>
              <a:rPr lang="el-GR" sz="2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δέρματος (ένθετο)</a:t>
            </a:r>
          </a:p>
          <a:p>
            <a:pPr marL="800100" lvl="1" indent="-342900" algn="just">
              <a:buFont typeface="+mj-lt"/>
              <a:buAutoNum type="arabicPeriod"/>
            </a:pPr>
            <a:endParaRPr lang="el-GR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6955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88640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Νόσος του 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Cushing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Εμφανίζεται τις περιπτώσεις </a:t>
            </a:r>
            <a:r>
              <a:rPr lang="el-GR" sz="2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υπερλειτουργίας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της φλοιώδους μοίρας των επινεφριδίων 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μειωμένη παραγωγή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αλδοστερόνης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κορτιζόλης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Αντιμετωπίζεται θεραπευτικά με χειρουργική επέμβαση, ή ακτινοβολία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424" y="3140968"/>
            <a:ext cx="4365114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063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16632"/>
            <a:ext cx="828092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Νόσος του 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Cushing</a:t>
            </a:r>
            <a:endParaRPr lang="el-GR" sz="22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ασθενής</a:t>
            </a:r>
            <a:r>
              <a:rPr lang="el-GR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sz="14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έχει λεπτά άκρα 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οι πρωτεΐνες του διασπώνται εύκολα σε αμινοξέα που μετατρέπονται σε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γλυκόζη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έχει χοντρό σώμα και πρόσωπο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η πολλή γλυκόζη της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γλυκονεογένεσης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μετατρέπεται σε λίπος και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αποθηκεύεται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πάσχει από σακχαρώδη διαβήτη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υπάρχει πολλή γλυκόζη στο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αίμα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πάσχει από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υπέρταση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κατακρατούνται μεγάλες ποσότητες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NaCl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νερού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παρουσιάζει πυκνή τριχοφυΐα, λόγω της υπερβολικής έκκρισης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σεξοτρόπων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κορτικοειδών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36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60648"/>
            <a:ext cx="835292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2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θύμος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ένας αδένας, στη θωρακική κοιλότητα κοντά στην καρδία.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Αναπτύσσεται από τη στιγμή της γέννησης ενός ανθρώπου μέχρι την εφηβική ηλικία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οπότε συρρικνώνεται και ατροφεί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Ως ενδοκρινής αδένας, εκκρίνει κατά την παιδική ηλικία την ορμόνη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θυμοσίνη</a:t>
            </a:r>
            <a:r>
              <a:rPr lang="el-G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ωριμάζει τα λεμφοκύτταρα και τα διαφοροποιεί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καταστούν ενεργά Τ-λεμφοκύτταρα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Εφοδιάζει τον οργανισμό και συγκεκριμένα τα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λεμφογάγγλια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με Τ-λεμφοκύτταρα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διαφοροποιήθηκαν από απλά λεμφοκύτταρα εντός του θύμου αδένα. </a:t>
            </a:r>
            <a:endParaRPr lang="el-GR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Υπό αυτή την έννοια μπορεί να θεωρηθεί και ως μικτός αδένας.</a:t>
            </a: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8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78488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επίφυση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l-GR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Αποτελείται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μια μικρή μάζα ιστού κοντά στο κέντρο του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εγκεφάλου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220" y="1556792"/>
            <a:ext cx="5600515" cy="486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8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84969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l-GR" sz="2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επίφυση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l-GR" sz="2200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Symbol" panose="05050102010706020507" pitchFamily="18" charset="2"/>
              <a:buChar char=""/>
            </a:pP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Εκκρίνει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την ορμόνη </a:t>
            </a:r>
            <a:r>
              <a:rPr lang="el-GR" sz="2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μελατονίνη</a:t>
            </a:r>
            <a:r>
              <a:rPr lang="el-G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800100" lvl="1" indent="-342900" algn="just">
              <a:buFont typeface="Symbol" panose="05050102010706020507" pitchFamily="18" charset="2"/>
              <a:buChar char="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δράση της δεν είναι ακόμα πλήρως κατανοητή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μερικά θηλαστικά, ρυθμίζει την αναπαραγωγική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δρατηριότητά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τους σε συνάρτηση με τη </a:t>
            </a:r>
            <a:r>
              <a:rPr lang="el-GR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φωτοπερίοδο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600200" lvl="3" indent="-228600" algn="just"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αφού αυτή παράγεται κυρίως στο σκοτάδι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600200" lvl="3" indent="-228600" algn="just">
              <a:buFont typeface="Wingdings" panose="05000000000000000000" pitchFamily="2" charset="2"/>
              <a:buChar char=""/>
            </a:pPr>
            <a:endParaRPr lang="el-G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00150" lvl="2" indent="-285750" algn="just">
              <a:buFont typeface="Courier New" panose="02070309020205020404" pitchFamily="49" charset="0"/>
              <a:buChar char="o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Στον άνθρωπο πιθανόν να επηρεάζει τη χρονική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περίοδο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που το άτομο μπαίνει στην εφηβεία </a:t>
            </a:r>
          </a:p>
          <a:p>
            <a:pPr marL="1600200" lvl="3" indent="-228600" algn="just">
              <a:buFont typeface="Wingdings" panose="05000000000000000000" pitchFamily="2" charset="2"/>
              <a:buChar char=""/>
            </a:pP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αφού η μείωση της έκκρισής της επιτρέπει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την </a:t>
            </a:r>
            <a:r>
              <a:rPr lang="el-G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ωρίμανση των γεννητικών </a:t>
            </a:r>
            <a:r>
              <a:rPr lang="el-GR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οργάνων.</a:t>
            </a:r>
          </a:p>
          <a:p>
            <a:pPr marL="1143000" lvl="2" indent="-2286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l-G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2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3654" y="476672"/>
            <a:ext cx="828092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200" b="1" dirty="0">
                <a:latin typeface="Times New Roman"/>
                <a:ea typeface="Times New Roman"/>
              </a:rPr>
              <a:t>12.9 ΟΙ ΟΡΜΟΝΕΣ ΤΟΥ ΠΕΠΤΙΚΟΥ ΣΩΛΗΝΑ </a:t>
            </a:r>
            <a:endParaRPr lang="en-US" sz="2200" b="1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Οι δραστηριότητες του γαστρεντερικού σωλήνα συντονίζονται από το νευρικό και το ενδοκρινικό σύστημα. 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Συγκεκριμένα, ο βλεννογόνος του στομαχιού και του λεπτού εντέρου έχει εκκριτικά </a:t>
            </a:r>
            <a:r>
              <a:rPr lang="el-GR" sz="2200" dirty="0" smtClean="0">
                <a:latin typeface="Times New Roman"/>
                <a:ea typeface="Times New Roman"/>
              </a:rPr>
              <a:t>κύτταρα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en-US" sz="8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που </a:t>
            </a:r>
            <a:r>
              <a:rPr lang="el-GR" sz="2200" dirty="0">
                <a:latin typeface="Times New Roman"/>
                <a:ea typeface="Times New Roman"/>
              </a:rPr>
              <a:t>παράγουν ορμόνες, </a:t>
            </a:r>
            <a:r>
              <a:rPr lang="el-GR" sz="2200" dirty="0" err="1">
                <a:latin typeface="Times New Roman"/>
                <a:ea typeface="Times New Roman"/>
              </a:rPr>
              <a:t>πεπτιδικής</a:t>
            </a:r>
            <a:r>
              <a:rPr lang="el-GR" sz="2200" dirty="0">
                <a:latin typeface="Times New Roman"/>
                <a:ea typeface="Times New Roman"/>
              </a:rPr>
              <a:t> </a:t>
            </a:r>
            <a:r>
              <a:rPr lang="el-GR" sz="2200" dirty="0" smtClean="0">
                <a:latin typeface="Times New Roman"/>
                <a:ea typeface="Times New Roman"/>
              </a:rPr>
              <a:t>φύσεως</a:t>
            </a:r>
            <a:endParaRPr lang="en-US" sz="2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endParaRPr lang="el-GR" sz="800" dirty="0">
              <a:latin typeface="Times New Roman"/>
              <a:ea typeface="Times New Roman"/>
            </a:endParaRPr>
          </a:p>
          <a:p>
            <a:pPr marL="1257300" lvl="2" indent="-342900" algn="just">
              <a:buFont typeface="Wingdings" panose="05000000000000000000" pitchFamily="2" charset="2"/>
              <a:buChar char="ü"/>
            </a:pPr>
            <a:r>
              <a:rPr lang="el-GR" sz="2200" dirty="0">
                <a:latin typeface="Times New Roman"/>
                <a:ea typeface="Times New Roman"/>
              </a:rPr>
              <a:t>με βασικό ρόλο την έκκριση των πεπτικών υγρών από τους αδένες που τα παράγουν.</a:t>
            </a:r>
          </a:p>
          <a:p>
            <a:pPr algn="just">
              <a:spcAft>
                <a:spcPts val="0"/>
              </a:spcAft>
            </a:pPr>
            <a:r>
              <a:rPr lang="en-US" sz="2200" dirty="0">
                <a:latin typeface="Times New Roman"/>
                <a:ea typeface="Times New Roman"/>
              </a:rPr>
              <a:t> 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276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489386"/>
              </p:ext>
            </p:extLst>
          </p:nvPr>
        </p:nvGraphicFramePr>
        <p:xfrm>
          <a:off x="35496" y="836711"/>
          <a:ext cx="9036495" cy="508138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662508"/>
                <a:gridCol w="1265195"/>
                <a:gridCol w="1882280"/>
                <a:gridCol w="4226512"/>
              </a:tblGrid>
              <a:tr h="259577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600" b="1" dirty="0">
                          <a:effectLst/>
                          <a:latin typeface="Times New Roman"/>
                          <a:ea typeface="Times New Roman"/>
                        </a:rPr>
                        <a:t>ΟΙ ΟΡΜΟΝΕΣ ΤΟΥ ΠΕΠΤΙΚΟΥ </a:t>
                      </a:r>
                      <a:r>
                        <a:rPr lang="el-GR" sz="1600" b="1" dirty="0" smtClean="0">
                          <a:effectLst/>
                          <a:latin typeface="Times New Roman"/>
                          <a:ea typeface="Times New Roman"/>
                        </a:rPr>
                        <a:t>ΣΩΛΗΝΑ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</a:rPr>
                        <a:t>            </a:t>
                      </a:r>
                      <a:endParaRPr lang="el-G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7787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 dirty="0">
                          <a:effectLst/>
                          <a:latin typeface="Times New Roman"/>
                        </a:rPr>
                        <a:t> </a:t>
                      </a:r>
                      <a:endParaRPr lang="el-GR" sz="1600" b="1" kern="0" dirty="0">
                        <a:effectLst/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 dirty="0">
                          <a:effectLst/>
                          <a:latin typeface="Times New Roman"/>
                        </a:rPr>
                        <a:t>Ορμόνη</a:t>
                      </a:r>
                      <a:endParaRPr lang="el-GR" sz="1600" b="1" kern="0" dirty="0">
                        <a:effectLst/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600" b="1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l-G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>
                          <a:effectLst/>
                          <a:latin typeface="Times New Roman"/>
                        </a:rPr>
                        <a:t>Όργανο</a:t>
                      </a:r>
                      <a:endParaRPr lang="el-GR" sz="1600" b="1" kern="0">
                        <a:effectLst/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παραγωγής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>
                          <a:effectLst/>
                          <a:latin typeface="Times New Roman"/>
                        </a:rPr>
                        <a:t>Ερέθισμα</a:t>
                      </a:r>
                      <a:endParaRPr lang="el-GR" sz="1600" b="1" kern="0">
                        <a:effectLst/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που προκαλεί την έκκριση της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>
                          <a:effectLst/>
                          <a:latin typeface="Times New Roman"/>
                        </a:rPr>
                        <a:t>Δράση</a:t>
                      </a:r>
                      <a:endParaRPr lang="el-GR" sz="1600" b="1" kern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1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>
                          <a:effectLst/>
                          <a:latin typeface="Times New Roman"/>
                        </a:rPr>
                        <a:t>Γαστρίνη</a:t>
                      </a:r>
                      <a:endParaRPr lang="el-GR" sz="1600" b="1" kern="0">
                        <a:effectLst/>
                        <a:latin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Στομάχι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Είσοδος τροφής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στο στομάχι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Διεγείρει την έκκριση του </a:t>
                      </a:r>
                      <a:r>
                        <a:rPr lang="el-GR" sz="1600" dirty="0" err="1">
                          <a:effectLst/>
                          <a:latin typeface="Times New Roman"/>
                          <a:ea typeface="Times New Roman"/>
                        </a:rPr>
                        <a:t>πεψινογόνου</a:t>
                      </a: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 και του 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Times New Roman"/>
                        </a:rPr>
                        <a:t>HCl</a:t>
                      </a: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 από τους γαστρικούς </a:t>
                      </a:r>
                      <a:r>
                        <a:rPr lang="el-GR" sz="1600" dirty="0" smtClean="0">
                          <a:effectLst/>
                          <a:latin typeface="Times New Roman"/>
                          <a:ea typeface="Times New Roman"/>
                        </a:rPr>
                        <a:t>αδένες</a:t>
                      </a:r>
                      <a:endParaRPr lang="en-US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l-G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83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>
                          <a:effectLst/>
                          <a:latin typeface="Times New Roman"/>
                        </a:rPr>
                        <a:t>Χολοκυστοκινίνη</a:t>
                      </a:r>
                      <a:endParaRPr lang="el-GR" sz="1600" b="1" kern="0">
                        <a:effectLst/>
                        <a:latin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(Παγκρεοζυμίνη)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Δωδεκα-δάκτυλο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Είσοδος λιπαρών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ουσιών στο δωδε-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καδάκτυλο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771650" algn="l"/>
                          <a:tab pos="457200" algn="l"/>
                        </a:tabLst>
                      </a:pP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Διεγείρει τη χοληδόχο κύστη για να εκκρίνει τη χολή και το πάγκρεας για να εκκρίνει το παγκρεατικό υγρό</a:t>
                      </a:r>
                      <a:endParaRPr lang="el-GR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314825" algn="l"/>
                        </a:tabLst>
                      </a:pPr>
                      <a:r>
                        <a:rPr lang="el-GR" sz="1600" b="1" i="1" kern="0">
                          <a:effectLst/>
                          <a:latin typeface="Times New Roman"/>
                        </a:rPr>
                        <a:t>Σεκρετίνη</a:t>
                      </a:r>
                      <a:endParaRPr lang="el-GR" sz="1600" b="1" kern="0">
                        <a:effectLst/>
                        <a:latin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(Εκκριματίνη)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Δωδεκα-δάκτυλο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Είσοδος όξινου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χυμού στο </a:t>
                      </a:r>
                      <a:r>
                        <a:rPr lang="el-GR" sz="1600" dirty="0" err="1">
                          <a:effectLst/>
                          <a:latin typeface="Times New Roman"/>
                          <a:ea typeface="Times New Roman"/>
                        </a:rPr>
                        <a:t>δωδε</a:t>
                      </a: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dirty="0" err="1" smtClean="0">
                          <a:effectLst/>
                          <a:latin typeface="Times New Roman"/>
                          <a:ea typeface="Times New Roman"/>
                        </a:rPr>
                        <a:t>καδάκτυλο</a:t>
                      </a:r>
                      <a:endParaRPr lang="en-US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l-G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Διεγείρει την έκχυση όξινου ανθρακικού νατρίου (</a:t>
                      </a:r>
                      <a:r>
                        <a:rPr lang="en-US" sz="1600">
                          <a:effectLst/>
                          <a:latin typeface="Times New Roman"/>
                          <a:ea typeface="Times New Roman"/>
                        </a:rPr>
                        <a:t>NaHCO</a:t>
                      </a:r>
                      <a:r>
                        <a:rPr lang="el-GR" sz="1600" baseline="-250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) από το πάγκρεας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78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Εντερογαστρίνη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b="1" i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l-G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Δωδεκα-δάκτυλο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Είσοδος λιπαρών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ουσιών στο δωδε-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  <a:latin typeface="Times New Roman"/>
                          <a:ea typeface="Times New Roman"/>
                        </a:rPr>
                        <a:t>καδάκτυλο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  <a:latin typeface="Times New Roman"/>
                          <a:ea typeface="Times New Roman"/>
                        </a:rPr>
                        <a:t>Αναστέλλει προσωρινά τις περισταλτικές κινήσεις του στομαχιού, ώστε να μη διοχετεύεται επιπλέον χυμός στο δωδεκαδάκτυλο, μέχρι να επεξεργασθεί ο ήδη υπάρχων λιπαρός χυμός.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32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544" t="3258" r="5699" b="7702"/>
          <a:stretch/>
        </p:blipFill>
        <p:spPr>
          <a:xfrm>
            <a:off x="1475656" y="8384"/>
            <a:ext cx="6289072" cy="652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8640"/>
            <a:ext cx="84969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b="1" dirty="0" smtClean="0">
                <a:latin typeface="Times New Roman"/>
                <a:ea typeface="Times New Roman"/>
              </a:rPr>
              <a:t>12.10 ΠΡΟΣΤΑΓΚΛΑΝΤΙΝΕΣ</a:t>
            </a:r>
            <a:endParaRPr lang="el-GR" sz="2200" dirty="0">
              <a:latin typeface="Times New Roman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el-GR" sz="2200" b="1" dirty="0">
                <a:latin typeface="Times New Roman"/>
                <a:ea typeface="Times New Roman"/>
              </a:rPr>
              <a:t> </a:t>
            </a: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Είναι χημικά μηνύματα, που παράγονται από </a:t>
            </a:r>
            <a:r>
              <a:rPr lang="el-GR" sz="2200" dirty="0" err="1">
                <a:latin typeface="Times New Roman"/>
                <a:ea typeface="Times New Roman"/>
              </a:rPr>
              <a:t>παρακρινή</a:t>
            </a:r>
            <a:r>
              <a:rPr lang="el-GR" sz="2200" dirty="0">
                <a:latin typeface="Times New Roman"/>
                <a:ea typeface="Times New Roman"/>
              </a:rPr>
              <a:t> κύτταρα ιστών σε όλα σχεδόν τα όργανα του σώματος του ανθρώπου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Υπάρχουν διάφοροι τύποι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Από χημικής άποψης είναι παράγωγα λιπαρών οξέων με 20 άνθρακες στην αλυσίδα τους, που πέντε εξ αυτών σχηματίζουν δακτύλιο.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Π.χ. ένα πρόδρομο μόριο των </a:t>
            </a:r>
            <a:r>
              <a:rPr lang="el-GR" sz="2200" dirty="0" err="1">
                <a:latin typeface="Times New Roman"/>
                <a:ea typeface="Times New Roman"/>
              </a:rPr>
              <a:t>προσταγκλαντινών</a:t>
            </a:r>
            <a:r>
              <a:rPr lang="el-GR" sz="2200" dirty="0">
                <a:latin typeface="Times New Roman"/>
                <a:ea typeface="Times New Roman"/>
              </a:rPr>
              <a:t> είναι το </a:t>
            </a:r>
            <a:r>
              <a:rPr lang="el-GR" sz="2200" dirty="0" err="1">
                <a:latin typeface="Times New Roman"/>
                <a:ea typeface="Times New Roman"/>
              </a:rPr>
              <a:t>αραχιδονικό</a:t>
            </a:r>
            <a:r>
              <a:rPr lang="el-GR" sz="2200" dirty="0">
                <a:latin typeface="Times New Roman"/>
                <a:ea typeface="Times New Roman"/>
              </a:rPr>
              <a:t> οξύ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 smtClean="0">
                <a:latin typeface="Times New Roman"/>
                <a:ea typeface="Times New Roman"/>
              </a:rPr>
              <a:t>απελευθερώνεται </a:t>
            </a:r>
            <a:r>
              <a:rPr lang="el-GR" sz="2200" dirty="0">
                <a:latin typeface="Times New Roman"/>
                <a:ea typeface="Times New Roman"/>
              </a:rPr>
              <a:t>από τα </a:t>
            </a:r>
            <a:r>
              <a:rPr lang="el-GR" sz="2200" dirty="0" err="1">
                <a:latin typeface="Times New Roman"/>
                <a:ea typeface="Times New Roman"/>
              </a:rPr>
              <a:t>φωσφορολιπίδια</a:t>
            </a:r>
            <a:r>
              <a:rPr lang="el-GR" sz="2200" dirty="0">
                <a:latin typeface="Times New Roman"/>
                <a:ea typeface="Times New Roman"/>
              </a:rPr>
              <a:t> της κυτταρικής μεμβράνης</a:t>
            </a:r>
          </a:p>
          <a:p>
            <a:pPr marL="1143000" lvl="2" indent="-228600" algn="just">
              <a:spcAft>
                <a:spcPts val="0"/>
              </a:spcAft>
              <a:buFont typeface="Wingdings"/>
              <a:buChar char=""/>
            </a:pPr>
            <a:r>
              <a:rPr lang="el-GR" sz="2200" dirty="0">
                <a:latin typeface="Times New Roman"/>
                <a:ea typeface="Times New Roman"/>
              </a:rPr>
              <a:t>κατόπιν ορμονικής ή άλλης διέγερσης του κυττάρου.</a:t>
            </a:r>
            <a:endParaRPr lang="el-GR" sz="2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98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8640"/>
            <a:ext cx="849694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b="1" dirty="0" smtClean="0">
                <a:latin typeface="Times New Roman"/>
                <a:ea typeface="Times New Roman"/>
              </a:rPr>
              <a:t>12.10 ΠΡΟΣΤΑΓΚΛΑΝΤΙΝΕΣ</a:t>
            </a:r>
            <a:endParaRPr lang="el-GR" sz="2200" b="1" dirty="0">
              <a:latin typeface="Times New Roman"/>
              <a:ea typeface="Times New Roman"/>
            </a:endParaRPr>
          </a:p>
          <a:p>
            <a:pPr algn="just"/>
            <a:endParaRPr lang="el-GR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Παίρνουν μέρος σε διάφορες ρυθμιστικές λειτουργίες των οργανικών συστημάτων και συγκεκριμένα:</a:t>
            </a:r>
          </a:p>
          <a:p>
            <a:pPr marL="45720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Στο </a:t>
            </a:r>
            <a:r>
              <a:rPr lang="el-GR" sz="2200" b="1" dirty="0">
                <a:latin typeface="Times New Roman"/>
                <a:ea typeface="Times New Roman"/>
              </a:rPr>
              <a:t>ανοσοποιητικό σύστημα</a:t>
            </a:r>
            <a:endParaRPr lang="el-GR" sz="2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Προάγουν πολλές από τις εκδηλώσεις των φλεγμονών, συμπεριλαμβανομένων του πόνου και του πυρετού. </a:t>
            </a: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Φάρμακα που αναστέλλουν τη δράση των </a:t>
            </a:r>
            <a:r>
              <a:rPr lang="el-GR" sz="2200" dirty="0" err="1">
                <a:latin typeface="Times New Roman"/>
                <a:ea typeface="Times New Roman"/>
              </a:rPr>
              <a:t>προσταγκλαντινών</a:t>
            </a:r>
            <a:r>
              <a:rPr lang="el-GR" sz="2200" dirty="0">
                <a:latin typeface="Times New Roman"/>
                <a:ea typeface="Times New Roman"/>
              </a:rPr>
              <a:t> υποβοηθούν στην </a:t>
            </a:r>
            <a:r>
              <a:rPr lang="el-GR" sz="2200" dirty="0" err="1">
                <a:latin typeface="Times New Roman"/>
                <a:ea typeface="Times New Roman"/>
              </a:rPr>
              <a:t>απάμβλυνση</a:t>
            </a:r>
            <a:r>
              <a:rPr lang="el-GR" sz="2200" dirty="0">
                <a:latin typeface="Times New Roman"/>
                <a:ea typeface="Times New Roman"/>
              </a:rPr>
              <a:t> των συμπτωμάτων μιας φλεγμονής.</a:t>
            </a:r>
          </a:p>
          <a:p>
            <a:pPr marL="68580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570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8640"/>
            <a:ext cx="849694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b="1" dirty="0" smtClean="0">
                <a:latin typeface="Times New Roman"/>
                <a:ea typeface="Times New Roman"/>
              </a:rPr>
              <a:t>12.10 ΠΡΟΣΤΑΓΚΛΑΝΤΙΝΕΣ</a:t>
            </a:r>
            <a:endParaRPr lang="el-GR" sz="2200" b="1" dirty="0">
              <a:latin typeface="Times New Roman"/>
              <a:ea typeface="Times New Roman"/>
            </a:endParaRPr>
          </a:p>
          <a:p>
            <a:pPr algn="just"/>
            <a:endParaRPr lang="el-GR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Παίρνουν μέρος σε διάφορες ρυθμιστικές λειτουργίες των οργανικών συστημάτων και </a:t>
            </a:r>
            <a:r>
              <a:rPr lang="el-GR" sz="2200" dirty="0" smtClean="0">
                <a:latin typeface="Times New Roman"/>
                <a:ea typeface="Times New Roman"/>
              </a:rPr>
              <a:t>συγκεκριμένα: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 smtClean="0">
                <a:latin typeface="Times New Roman"/>
                <a:ea typeface="Times New Roman"/>
              </a:rPr>
              <a:t>2. Στο </a:t>
            </a:r>
            <a:r>
              <a:rPr lang="el-GR" sz="2200" b="1" dirty="0" smtClean="0">
                <a:latin typeface="Times New Roman"/>
                <a:ea typeface="Times New Roman"/>
              </a:rPr>
              <a:t>αναπαραγωγικό σύστημα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el-GR" sz="1200" dirty="0" smtClean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 smtClean="0">
                <a:latin typeface="Times New Roman"/>
                <a:ea typeface="Times New Roman"/>
              </a:rPr>
              <a:t>Πιθανόν </a:t>
            </a:r>
            <a:r>
              <a:rPr lang="el-GR" sz="2200" dirty="0">
                <a:latin typeface="Times New Roman"/>
                <a:ea typeface="Times New Roman"/>
              </a:rPr>
              <a:t>να παίζουν ρόλο στην </a:t>
            </a:r>
            <a:r>
              <a:rPr lang="el-GR" sz="2200" dirty="0" err="1">
                <a:latin typeface="Times New Roman"/>
                <a:ea typeface="Times New Roman"/>
              </a:rPr>
              <a:t>ωοθυλακιορρηξία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marL="800100" lvl="1" indent="-342900" algn="just">
              <a:buFont typeface="Symbol"/>
              <a:buChar char=""/>
            </a:pPr>
            <a:endParaRPr lang="el-GR" sz="1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Η υπερπαραγωγή </a:t>
            </a:r>
            <a:r>
              <a:rPr lang="el-GR" sz="2200" dirty="0" err="1">
                <a:latin typeface="Times New Roman"/>
                <a:ea typeface="Times New Roman"/>
              </a:rPr>
              <a:t>προσταγκλαντινών</a:t>
            </a:r>
            <a:r>
              <a:rPr lang="el-GR" sz="2200" dirty="0">
                <a:latin typeface="Times New Roman"/>
                <a:ea typeface="Times New Roman"/>
              </a:rPr>
              <a:t> όμως προκαλεί πρόωρο τοκετό και άλλα προβλήματα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marL="800100" lvl="1" indent="-342900" algn="just">
              <a:buFont typeface="Symbol"/>
              <a:buChar char=""/>
            </a:pPr>
            <a:endParaRPr lang="el-GR" sz="12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Οι </a:t>
            </a:r>
            <a:r>
              <a:rPr lang="el-GR" sz="2200" dirty="0" err="1">
                <a:latin typeface="Times New Roman"/>
                <a:ea typeface="Times New Roman"/>
              </a:rPr>
              <a:t>προσταγκλαντίνες</a:t>
            </a:r>
            <a:r>
              <a:rPr lang="el-GR" sz="2200" dirty="0">
                <a:latin typeface="Times New Roman"/>
                <a:ea typeface="Times New Roman"/>
              </a:rPr>
              <a:t> που περιέχονται στο σπέρμα του άνδρα</a:t>
            </a:r>
          </a:p>
          <a:p>
            <a:pPr marL="1200150" lvl="2" indent="-285750" algn="just"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περιορίζουν τη βλέννα του τραχήλου της μήτρας </a:t>
            </a:r>
          </a:p>
          <a:p>
            <a:pPr marL="1200150" lvl="2" indent="-285750" algn="just"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και προκαλούν τοπικές συσπάσεις στους λείους μυς του κόλπου και της μήτρας για την προώθηση του σπέρματος στους ωαγωγούς.  </a:t>
            </a:r>
          </a:p>
        </p:txBody>
      </p:sp>
    </p:spTree>
    <p:extLst>
      <p:ext uri="{BB962C8B-B14F-4D97-AF65-F5344CB8AC3E}">
        <p14:creationId xmlns:p14="http://schemas.microsoft.com/office/powerpoint/2010/main" val="342055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8640"/>
            <a:ext cx="849694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b="1" dirty="0" smtClean="0">
                <a:latin typeface="Times New Roman"/>
                <a:ea typeface="Times New Roman"/>
              </a:rPr>
              <a:t>12.10 ΠΡΟΣΤΑΓΚΛΑΝΤΙΝΕΣ</a:t>
            </a:r>
            <a:endParaRPr lang="el-GR" sz="2200" b="1" dirty="0">
              <a:latin typeface="Times New Roman"/>
              <a:ea typeface="Times New Roman"/>
            </a:endParaRPr>
          </a:p>
          <a:p>
            <a:pPr algn="just"/>
            <a:endParaRPr lang="el-GR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Παίρνουν μέρος σε διάφορες ρυθμιστικές λειτουργίες των οργανικών συστημάτων και </a:t>
            </a:r>
            <a:r>
              <a:rPr lang="el-GR" sz="2200" dirty="0" smtClean="0">
                <a:latin typeface="Times New Roman"/>
                <a:ea typeface="Times New Roman"/>
              </a:rPr>
              <a:t>συγκεκριμένα:</a:t>
            </a: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el-GR" sz="2200" dirty="0" smtClean="0">
                <a:latin typeface="Times New Roman"/>
                <a:ea typeface="Times New Roman"/>
              </a:rPr>
              <a:t>3. Στο </a:t>
            </a:r>
            <a:r>
              <a:rPr lang="el-GR" sz="2200" b="1" dirty="0">
                <a:latin typeface="Times New Roman"/>
                <a:ea typeface="Times New Roman"/>
              </a:rPr>
              <a:t>κυκλοφορικό </a:t>
            </a:r>
            <a:r>
              <a:rPr lang="el-GR" sz="2200" b="1" dirty="0" smtClean="0">
                <a:latin typeface="Times New Roman"/>
                <a:ea typeface="Times New Roman"/>
              </a:rPr>
              <a:t>σύστημα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6858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Είναι αναγκαίες για τη δράση των αιμοπεταλίων κατά την πήξη του αίματος.</a:t>
            </a: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el-GR" sz="22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l-GR" sz="2200" dirty="0" smtClean="0">
                <a:latin typeface="Times New Roman"/>
                <a:ea typeface="Times New Roman"/>
              </a:rPr>
              <a:t>4. Στο </a:t>
            </a:r>
            <a:r>
              <a:rPr lang="el-GR" sz="2200" b="1" dirty="0">
                <a:latin typeface="Times New Roman"/>
                <a:ea typeface="Times New Roman"/>
              </a:rPr>
              <a:t>απεκκριτικό </a:t>
            </a:r>
            <a:r>
              <a:rPr lang="el-GR" sz="2200" b="1" dirty="0" smtClean="0">
                <a:latin typeface="Times New Roman"/>
                <a:ea typeface="Times New Roman"/>
              </a:rPr>
              <a:t>σύστημα</a:t>
            </a:r>
          </a:p>
          <a:p>
            <a:pPr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800100" lvl="1" indent="-342900" algn="just">
              <a:buFont typeface="Symbol"/>
              <a:buChar char=""/>
              <a:tabLst>
                <a:tab pos="6858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Προάγουν την αγγειοδιαστολή στη μυελώδη μοίρα των </a:t>
            </a:r>
            <a:r>
              <a:rPr lang="el-GR" sz="2200" dirty="0" smtClean="0">
                <a:latin typeface="Times New Roman"/>
                <a:ea typeface="Times New Roman"/>
              </a:rPr>
              <a:t>νεφρών</a:t>
            </a:r>
          </a:p>
          <a:p>
            <a:pPr marL="800100" lvl="1" indent="-342900" algn="just">
              <a:buFont typeface="Symbol"/>
              <a:buChar char=""/>
              <a:tabLst>
                <a:tab pos="685800" algn="l"/>
              </a:tabLst>
            </a:pPr>
            <a:endParaRPr lang="el-GR" sz="800" dirty="0">
              <a:latin typeface="Times New Roman"/>
              <a:ea typeface="Times New Roman"/>
            </a:endParaRPr>
          </a:p>
          <a:p>
            <a:pPr marL="1200150" lvl="2" indent="-285750" algn="just">
              <a:buFont typeface="Courier New"/>
              <a:buChar char="o"/>
              <a:tabLst>
                <a:tab pos="685800" algn="l"/>
              </a:tabLst>
            </a:pPr>
            <a:r>
              <a:rPr lang="el-GR" sz="2200" dirty="0">
                <a:latin typeface="Times New Roman"/>
                <a:ea typeface="Times New Roman"/>
              </a:rPr>
              <a:t>με αποτέλεσμα την αύξηση της ποσότητας των παραγομένων ούρων.</a:t>
            </a:r>
          </a:p>
          <a:p>
            <a:pPr lvl="1" algn="just"/>
            <a:r>
              <a:rPr lang="el-GR" sz="2200" dirty="0">
                <a:latin typeface="Times New Roman"/>
                <a:ea typeface="Times New Roman"/>
              </a:rPr>
              <a:t> 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6046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8640"/>
            <a:ext cx="849694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200" b="1" dirty="0" smtClean="0">
                <a:latin typeface="Times New Roman"/>
                <a:ea typeface="Times New Roman"/>
              </a:rPr>
              <a:t>12.10 ΠΡΟΣΤΑΓΚΛΑΝΤΙΝΕΣ</a:t>
            </a:r>
            <a:endParaRPr lang="el-GR" sz="2200" b="1" dirty="0">
              <a:latin typeface="Times New Roman"/>
              <a:ea typeface="Times New Roman"/>
            </a:endParaRPr>
          </a:p>
          <a:p>
            <a:pPr algn="just"/>
            <a:endParaRPr lang="el-GR" sz="22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el-GR" sz="22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l-GR" sz="2200" dirty="0">
                <a:latin typeface="Times New Roman"/>
                <a:ea typeface="Times New Roman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Όλες οι πιο πάνω ρυθμιστικές λειτουργίες των </a:t>
            </a:r>
            <a:r>
              <a:rPr lang="el-GR" sz="2200" dirty="0" err="1">
                <a:latin typeface="Times New Roman"/>
                <a:ea typeface="Times New Roman"/>
              </a:rPr>
              <a:t>προσταγκλαντινών</a:t>
            </a:r>
            <a:r>
              <a:rPr lang="el-GR" sz="2200" dirty="0">
                <a:latin typeface="Times New Roman"/>
                <a:ea typeface="Times New Roman"/>
              </a:rPr>
              <a:t> αναστέλλονται από την ασπιρίνη </a:t>
            </a:r>
            <a:endParaRPr lang="el-GR" sz="2200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endParaRPr lang="el-GR" sz="8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r>
              <a:rPr lang="el-GR" sz="2200" dirty="0">
                <a:latin typeface="Times New Roman"/>
                <a:ea typeface="Times New Roman"/>
              </a:rPr>
              <a:t>το κοινό αντιπυρετικό και παυσίπονο που κυκλοφορεί στο εμπόριο</a:t>
            </a:r>
            <a:r>
              <a:rPr lang="el-GR" sz="2200" dirty="0" smtClean="0">
                <a:latin typeface="Times New Roman"/>
                <a:ea typeface="Times New Roman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</a:pPr>
            <a:endParaRPr lang="el-GR" sz="2200" dirty="0">
              <a:latin typeface="Times New Roman"/>
              <a:ea typeface="Times New Roman"/>
            </a:endParaRPr>
          </a:p>
          <a:p>
            <a:pPr lvl="1" algn="just">
              <a:spcAft>
                <a:spcPts val="0"/>
              </a:spcAft>
            </a:pPr>
            <a:r>
              <a:rPr lang="el-GR" sz="2200" dirty="0" smtClean="0">
                <a:latin typeface="Times New Roman"/>
                <a:ea typeface="Times New Roman"/>
              </a:rPr>
              <a:t> </a:t>
            </a:r>
            <a:endParaRPr lang="el-GR" sz="22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el-GR" sz="2200" dirty="0">
                <a:latin typeface="Times New Roman"/>
                <a:ea typeface="Times New Roman"/>
              </a:rPr>
              <a:t>Η ασπιρίνη συγκεκριμένα προκαλεί αναστολή της δράσης του ενζύμου, που καταλύει την παραγωγή </a:t>
            </a:r>
            <a:r>
              <a:rPr lang="el-GR" sz="2200" dirty="0" err="1">
                <a:latin typeface="Times New Roman"/>
                <a:ea typeface="Times New Roman"/>
              </a:rPr>
              <a:t>προσταγκλαντινών</a:t>
            </a:r>
            <a:r>
              <a:rPr lang="el-GR" sz="2200" dirty="0">
                <a:latin typeface="Times New Roman"/>
                <a:ea typeface="Times New Roman"/>
              </a:rPr>
              <a:t> από το </a:t>
            </a:r>
            <a:r>
              <a:rPr lang="el-GR" sz="2200" dirty="0" err="1">
                <a:latin typeface="Times New Roman"/>
                <a:ea typeface="Times New Roman"/>
              </a:rPr>
              <a:t>αραχιδονικό</a:t>
            </a:r>
            <a:r>
              <a:rPr lang="el-GR" sz="2200" dirty="0">
                <a:latin typeface="Times New Roman"/>
                <a:ea typeface="Times New Roman"/>
              </a:rPr>
              <a:t> οξύ.</a:t>
            </a:r>
          </a:p>
          <a:p>
            <a:pPr lvl="0" algn="just">
              <a:spcAft>
                <a:spcPts val="0"/>
              </a:spcAft>
            </a:pPr>
            <a:endParaRPr lang="el-GR" sz="22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959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97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1025" name="Picture 1" descr="GlandsHormones%201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2" y="0"/>
            <a:ext cx="818007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05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2049" name="Picture 1" descr="sHormones-%202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2" y="0"/>
            <a:ext cx="8705196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1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66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8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53042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03654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55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10657</TotalTime>
  <Words>5178</Words>
  <Application>Microsoft Office PowerPoint</Application>
  <PresentationFormat>On-screen Show (4:3)</PresentationFormat>
  <Paragraphs>1048</Paragraphs>
  <Slides>132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Michalis</dc:creator>
  <cp:lastModifiedBy>Student</cp:lastModifiedBy>
  <cp:revision>270</cp:revision>
  <dcterms:created xsi:type="dcterms:W3CDTF">2010-04-21T19:00:29Z</dcterms:created>
  <dcterms:modified xsi:type="dcterms:W3CDTF">2017-06-25T07:50:57Z</dcterms:modified>
</cp:coreProperties>
</file>