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4"/>
  </p:notesMasterIdLst>
  <p:sldIdLst>
    <p:sldId id="256" r:id="rId2"/>
    <p:sldId id="284" r:id="rId3"/>
    <p:sldId id="261" r:id="rId4"/>
    <p:sldId id="260" r:id="rId5"/>
    <p:sldId id="262" r:id="rId6"/>
    <p:sldId id="324" r:id="rId7"/>
    <p:sldId id="285" r:id="rId8"/>
    <p:sldId id="274" r:id="rId9"/>
    <p:sldId id="288" r:id="rId10"/>
    <p:sldId id="325" r:id="rId11"/>
    <p:sldId id="263" r:id="rId12"/>
    <p:sldId id="291" r:id="rId13"/>
    <p:sldId id="264" r:id="rId14"/>
    <p:sldId id="292" r:id="rId15"/>
    <p:sldId id="293" r:id="rId16"/>
    <p:sldId id="295" r:id="rId17"/>
    <p:sldId id="296" r:id="rId18"/>
    <p:sldId id="277" r:id="rId19"/>
    <p:sldId id="297" r:id="rId20"/>
    <p:sldId id="299" r:id="rId21"/>
    <p:sldId id="300" r:id="rId22"/>
    <p:sldId id="257" r:id="rId23"/>
    <p:sldId id="258" r:id="rId24"/>
    <p:sldId id="259" r:id="rId25"/>
    <p:sldId id="278" r:id="rId26"/>
    <p:sldId id="301" r:id="rId27"/>
    <p:sldId id="265" r:id="rId28"/>
    <p:sldId id="313" r:id="rId29"/>
    <p:sldId id="314" r:id="rId30"/>
    <p:sldId id="315" r:id="rId31"/>
    <p:sldId id="303" r:id="rId32"/>
    <p:sldId id="304" r:id="rId33"/>
    <p:sldId id="316" r:id="rId34"/>
    <p:sldId id="305" r:id="rId35"/>
    <p:sldId id="266" r:id="rId36"/>
    <p:sldId id="306" r:id="rId37"/>
    <p:sldId id="307" r:id="rId38"/>
    <p:sldId id="319" r:id="rId39"/>
    <p:sldId id="320" r:id="rId40"/>
    <p:sldId id="334" r:id="rId41"/>
    <p:sldId id="323" r:id="rId42"/>
    <p:sldId id="322" r:id="rId43"/>
    <p:sldId id="326" r:id="rId44"/>
    <p:sldId id="327" r:id="rId45"/>
    <p:sldId id="270" r:id="rId46"/>
    <p:sldId id="271" r:id="rId47"/>
    <p:sldId id="268" r:id="rId48"/>
    <p:sldId id="335" r:id="rId49"/>
    <p:sldId id="337" r:id="rId50"/>
    <p:sldId id="328" r:id="rId51"/>
    <p:sldId id="338" r:id="rId52"/>
    <p:sldId id="332" r:id="rId53"/>
    <p:sldId id="336" r:id="rId54"/>
    <p:sldId id="339" r:id="rId55"/>
    <p:sldId id="331" r:id="rId56"/>
    <p:sldId id="340" r:id="rId57"/>
    <p:sldId id="272" r:id="rId58"/>
    <p:sldId id="342" r:id="rId59"/>
    <p:sldId id="341" r:id="rId60"/>
    <p:sldId id="273" r:id="rId61"/>
    <p:sldId id="343" r:id="rId62"/>
    <p:sldId id="344"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1" autoAdjust="0"/>
    <p:restoredTop sz="94660"/>
  </p:normalViewPr>
  <p:slideViewPr>
    <p:cSldViewPr snapToGrid="0">
      <p:cViewPr varScale="1">
        <p:scale>
          <a:sx n="61" d="100"/>
          <a:sy n="61" d="100"/>
        </p:scale>
        <p:origin x="76" y="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EBFBDA-FB88-4D16-91CC-407469E64CC0}" type="datetimeFigureOut">
              <a:rPr lang="en-US" smtClean="0"/>
              <a:t>16-Aug-17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739365-80DE-4A7B-9D44-B29005B03C6A}" type="slidenum">
              <a:rPr lang="en-US" smtClean="0"/>
              <a:t>‹#›</a:t>
            </a:fld>
            <a:endParaRPr lang="en-US"/>
          </a:p>
        </p:txBody>
      </p:sp>
    </p:spTree>
    <p:extLst>
      <p:ext uri="{BB962C8B-B14F-4D97-AF65-F5344CB8AC3E}">
        <p14:creationId xmlns:p14="http://schemas.microsoft.com/office/powerpoint/2010/main" val="465267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739365-80DE-4A7B-9D44-B29005B03C6A}" type="slidenum">
              <a:rPr lang="en-US" smtClean="0"/>
              <a:t>14</a:t>
            </a:fld>
            <a:endParaRPr lang="en-US"/>
          </a:p>
        </p:txBody>
      </p:sp>
    </p:spTree>
    <p:extLst>
      <p:ext uri="{BB962C8B-B14F-4D97-AF65-F5344CB8AC3E}">
        <p14:creationId xmlns:p14="http://schemas.microsoft.com/office/powerpoint/2010/main" val="3824032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739365-80DE-4A7B-9D44-B29005B03C6A}" type="slidenum">
              <a:rPr lang="en-US" smtClean="0"/>
              <a:t>33</a:t>
            </a:fld>
            <a:endParaRPr lang="en-US"/>
          </a:p>
        </p:txBody>
      </p:sp>
    </p:spTree>
    <p:extLst>
      <p:ext uri="{BB962C8B-B14F-4D97-AF65-F5344CB8AC3E}">
        <p14:creationId xmlns:p14="http://schemas.microsoft.com/office/powerpoint/2010/main" val="2440428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739365-80DE-4A7B-9D44-B29005B03C6A}" type="slidenum">
              <a:rPr lang="en-US" smtClean="0"/>
              <a:t>61</a:t>
            </a:fld>
            <a:endParaRPr lang="en-US"/>
          </a:p>
        </p:txBody>
      </p:sp>
    </p:spTree>
    <p:extLst>
      <p:ext uri="{BB962C8B-B14F-4D97-AF65-F5344CB8AC3E}">
        <p14:creationId xmlns:p14="http://schemas.microsoft.com/office/powerpoint/2010/main" val="2433091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67FBF4-99C5-3B49-AC69-C4F412AAD6EE}" type="datetimeFigureOut">
              <a:rPr lang="en-US" smtClean="0"/>
              <a:t>16-Aug-17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ADB762-FA46-EB45-9DDD-1154BD72478D}" type="slidenum">
              <a:rPr lang="en-US" smtClean="0"/>
              <a:t>‹#›</a:t>
            </a:fld>
            <a:endParaRPr lang="en-US"/>
          </a:p>
        </p:txBody>
      </p:sp>
    </p:spTree>
    <p:extLst>
      <p:ext uri="{BB962C8B-B14F-4D97-AF65-F5344CB8AC3E}">
        <p14:creationId xmlns:p14="http://schemas.microsoft.com/office/powerpoint/2010/main" val="367327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67FBF4-99C5-3B49-AC69-C4F412AAD6EE}" type="datetimeFigureOut">
              <a:rPr lang="en-US" smtClean="0"/>
              <a:t>16-Aug-17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ADB762-FA46-EB45-9DDD-1154BD72478D}" type="slidenum">
              <a:rPr lang="en-US" smtClean="0"/>
              <a:t>‹#›</a:t>
            </a:fld>
            <a:endParaRPr lang="en-US"/>
          </a:p>
        </p:txBody>
      </p:sp>
    </p:spTree>
    <p:extLst>
      <p:ext uri="{BB962C8B-B14F-4D97-AF65-F5344CB8AC3E}">
        <p14:creationId xmlns:p14="http://schemas.microsoft.com/office/powerpoint/2010/main" val="1155665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67FBF4-99C5-3B49-AC69-C4F412AAD6EE}" type="datetimeFigureOut">
              <a:rPr lang="en-US" smtClean="0"/>
              <a:t>16-Aug-17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ADB762-FA46-EB45-9DDD-1154BD72478D}" type="slidenum">
              <a:rPr lang="en-US" smtClean="0"/>
              <a:t>‹#›</a:t>
            </a:fld>
            <a:endParaRPr lang="en-US"/>
          </a:p>
        </p:txBody>
      </p:sp>
    </p:spTree>
    <p:extLst>
      <p:ext uri="{BB962C8B-B14F-4D97-AF65-F5344CB8AC3E}">
        <p14:creationId xmlns:p14="http://schemas.microsoft.com/office/powerpoint/2010/main" val="3634814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67FBF4-99C5-3B49-AC69-C4F412AAD6EE}" type="datetimeFigureOut">
              <a:rPr lang="en-US" smtClean="0"/>
              <a:t>16-Aug-17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ADB762-FA46-EB45-9DDD-1154BD72478D}" type="slidenum">
              <a:rPr lang="en-US" smtClean="0"/>
              <a:t>‹#›</a:t>
            </a:fld>
            <a:endParaRPr lang="en-US"/>
          </a:p>
        </p:txBody>
      </p:sp>
    </p:spTree>
    <p:extLst>
      <p:ext uri="{BB962C8B-B14F-4D97-AF65-F5344CB8AC3E}">
        <p14:creationId xmlns:p14="http://schemas.microsoft.com/office/powerpoint/2010/main" val="1924881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67FBF4-99C5-3B49-AC69-C4F412AAD6EE}" type="datetimeFigureOut">
              <a:rPr lang="en-US" smtClean="0"/>
              <a:t>16-Aug-17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ADB762-FA46-EB45-9DDD-1154BD72478D}" type="slidenum">
              <a:rPr lang="en-US" smtClean="0"/>
              <a:t>‹#›</a:t>
            </a:fld>
            <a:endParaRPr lang="en-US"/>
          </a:p>
        </p:txBody>
      </p:sp>
    </p:spTree>
    <p:extLst>
      <p:ext uri="{BB962C8B-B14F-4D97-AF65-F5344CB8AC3E}">
        <p14:creationId xmlns:p14="http://schemas.microsoft.com/office/powerpoint/2010/main" val="2632953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67FBF4-99C5-3B49-AC69-C4F412AAD6EE}" type="datetimeFigureOut">
              <a:rPr lang="en-US" smtClean="0"/>
              <a:t>16-Aug-17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ADB762-FA46-EB45-9DDD-1154BD72478D}" type="slidenum">
              <a:rPr lang="en-US" smtClean="0"/>
              <a:t>‹#›</a:t>
            </a:fld>
            <a:endParaRPr lang="en-US"/>
          </a:p>
        </p:txBody>
      </p:sp>
    </p:spTree>
    <p:extLst>
      <p:ext uri="{BB962C8B-B14F-4D97-AF65-F5344CB8AC3E}">
        <p14:creationId xmlns:p14="http://schemas.microsoft.com/office/powerpoint/2010/main" val="2800680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67FBF4-99C5-3B49-AC69-C4F412AAD6EE}" type="datetimeFigureOut">
              <a:rPr lang="en-US" smtClean="0"/>
              <a:t>16-Aug-17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ADB762-FA46-EB45-9DDD-1154BD72478D}" type="slidenum">
              <a:rPr lang="en-US" smtClean="0"/>
              <a:t>‹#›</a:t>
            </a:fld>
            <a:endParaRPr lang="en-US"/>
          </a:p>
        </p:txBody>
      </p:sp>
    </p:spTree>
    <p:extLst>
      <p:ext uri="{BB962C8B-B14F-4D97-AF65-F5344CB8AC3E}">
        <p14:creationId xmlns:p14="http://schemas.microsoft.com/office/powerpoint/2010/main" val="4262598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67FBF4-99C5-3B49-AC69-C4F412AAD6EE}" type="datetimeFigureOut">
              <a:rPr lang="en-US" smtClean="0"/>
              <a:t>16-Aug-17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ADB762-FA46-EB45-9DDD-1154BD72478D}" type="slidenum">
              <a:rPr lang="en-US" smtClean="0"/>
              <a:t>‹#›</a:t>
            </a:fld>
            <a:endParaRPr lang="en-US"/>
          </a:p>
        </p:txBody>
      </p:sp>
    </p:spTree>
    <p:extLst>
      <p:ext uri="{BB962C8B-B14F-4D97-AF65-F5344CB8AC3E}">
        <p14:creationId xmlns:p14="http://schemas.microsoft.com/office/powerpoint/2010/main" val="3382164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67FBF4-99C5-3B49-AC69-C4F412AAD6EE}" type="datetimeFigureOut">
              <a:rPr lang="en-US" smtClean="0"/>
              <a:t>16-Aug-17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ADB762-FA46-EB45-9DDD-1154BD72478D}" type="slidenum">
              <a:rPr lang="en-US" smtClean="0"/>
              <a:t>‹#›</a:t>
            </a:fld>
            <a:endParaRPr lang="en-US"/>
          </a:p>
        </p:txBody>
      </p:sp>
    </p:spTree>
    <p:extLst>
      <p:ext uri="{BB962C8B-B14F-4D97-AF65-F5344CB8AC3E}">
        <p14:creationId xmlns:p14="http://schemas.microsoft.com/office/powerpoint/2010/main" val="3320596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67FBF4-99C5-3B49-AC69-C4F412AAD6EE}" type="datetimeFigureOut">
              <a:rPr lang="en-US" smtClean="0"/>
              <a:t>16-Aug-17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ADB762-FA46-EB45-9DDD-1154BD72478D}" type="slidenum">
              <a:rPr lang="en-US" smtClean="0"/>
              <a:t>‹#›</a:t>
            </a:fld>
            <a:endParaRPr lang="en-US"/>
          </a:p>
        </p:txBody>
      </p:sp>
    </p:spTree>
    <p:extLst>
      <p:ext uri="{BB962C8B-B14F-4D97-AF65-F5344CB8AC3E}">
        <p14:creationId xmlns:p14="http://schemas.microsoft.com/office/powerpoint/2010/main" val="3827311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67FBF4-99C5-3B49-AC69-C4F412AAD6EE}" type="datetimeFigureOut">
              <a:rPr lang="en-US" smtClean="0"/>
              <a:t>16-Aug-17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ADB762-FA46-EB45-9DDD-1154BD72478D}"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0987718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67FBF4-99C5-3B49-AC69-C4F412AAD6EE}" type="datetimeFigureOut">
              <a:rPr lang="en-US" smtClean="0"/>
              <a:t>16-Aug-17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ADB762-FA46-EB45-9DDD-1154BD72478D}" type="slidenum">
              <a:rPr lang="en-US" smtClean="0"/>
              <a:t>‹#›</a:t>
            </a:fld>
            <a:endParaRPr lang="en-US"/>
          </a:p>
        </p:txBody>
      </p:sp>
    </p:spTree>
    <p:extLst>
      <p:ext uri="{BB962C8B-B14F-4D97-AF65-F5344CB8AC3E}">
        <p14:creationId xmlns:p14="http://schemas.microsoft.com/office/powerpoint/2010/main" val="16543345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67FBF4-99C5-3B49-AC69-C4F412AAD6EE}" type="datetimeFigureOut">
              <a:rPr lang="en-US" smtClean="0"/>
              <a:t>16-Aug-17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ADB762-FA46-EB45-9DDD-1154BD72478D}"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623527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67FBF4-99C5-3B49-AC69-C4F412AAD6EE}" type="datetimeFigureOut">
              <a:rPr lang="en-US" smtClean="0"/>
              <a:t>16-Aug-17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ADB762-FA46-EB45-9DDD-1154BD72478D}" type="slidenum">
              <a:rPr lang="en-US" smtClean="0"/>
              <a:t>‹#›</a:t>
            </a:fld>
            <a:endParaRPr lang="en-US"/>
          </a:p>
        </p:txBody>
      </p:sp>
    </p:spTree>
    <p:extLst>
      <p:ext uri="{BB962C8B-B14F-4D97-AF65-F5344CB8AC3E}">
        <p14:creationId xmlns:p14="http://schemas.microsoft.com/office/powerpoint/2010/main" val="17280616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67FBF4-99C5-3B49-AC69-C4F412AAD6EE}" type="datetimeFigureOut">
              <a:rPr lang="en-US" smtClean="0"/>
              <a:t>16-Aug-17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ADB762-FA46-EB45-9DDD-1154BD72478D}" type="slidenum">
              <a:rPr lang="en-US" smtClean="0"/>
              <a:t>‹#›</a:t>
            </a:fld>
            <a:endParaRPr lang="en-US"/>
          </a:p>
        </p:txBody>
      </p:sp>
    </p:spTree>
    <p:extLst>
      <p:ext uri="{BB962C8B-B14F-4D97-AF65-F5344CB8AC3E}">
        <p14:creationId xmlns:p14="http://schemas.microsoft.com/office/powerpoint/2010/main" val="31385567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67FBF4-99C5-3B49-AC69-C4F412AAD6EE}" type="datetimeFigureOut">
              <a:rPr lang="en-US" smtClean="0"/>
              <a:t>16-Aug-17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ADB762-FA46-EB45-9DDD-1154BD72478D}" type="slidenum">
              <a:rPr lang="en-US" smtClean="0"/>
              <a:t>‹#›</a:t>
            </a:fld>
            <a:endParaRPr lang="en-US"/>
          </a:p>
        </p:txBody>
      </p:sp>
    </p:spTree>
    <p:extLst>
      <p:ext uri="{BB962C8B-B14F-4D97-AF65-F5344CB8AC3E}">
        <p14:creationId xmlns:p14="http://schemas.microsoft.com/office/powerpoint/2010/main" val="4238766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67FBF4-99C5-3B49-AC69-C4F412AAD6EE}" type="datetimeFigureOut">
              <a:rPr lang="en-US" smtClean="0"/>
              <a:t>16-Aug-17</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5ADB762-FA46-EB45-9DDD-1154BD72478D}" type="slidenum">
              <a:rPr lang="en-US" smtClean="0"/>
              <a:t>‹#›</a:t>
            </a:fld>
            <a:endParaRPr lang="en-US"/>
          </a:p>
        </p:txBody>
      </p:sp>
    </p:spTree>
    <p:extLst>
      <p:ext uri="{BB962C8B-B14F-4D97-AF65-F5344CB8AC3E}">
        <p14:creationId xmlns:p14="http://schemas.microsoft.com/office/powerpoint/2010/main" val="28591863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480C04-A6DC-A848-BE88-0A866ACC2AE3}"/>
              </a:ext>
            </a:extLst>
          </p:cNvPr>
          <p:cNvSpPr>
            <a:spLocks noGrp="1"/>
          </p:cNvSpPr>
          <p:nvPr>
            <p:ph type="ctrTitle"/>
          </p:nvPr>
        </p:nvSpPr>
        <p:spPr>
          <a:xfrm>
            <a:off x="1293707" y="3156374"/>
            <a:ext cx="7766936" cy="1646302"/>
          </a:xfrm>
        </p:spPr>
        <p:txBody>
          <a:bodyPr>
            <a:normAutofit fontScale="90000"/>
          </a:bodyPr>
          <a:lstStyle/>
          <a:p>
            <a:r>
              <a:rPr lang="en-US" sz="6600" dirty="0" err="1">
                <a:latin typeface="Arial" panose="020B0604020202020204" pitchFamily="34" charset="0"/>
                <a:cs typeface="Arial" panose="020B0604020202020204" pitchFamily="34" charset="0"/>
              </a:rPr>
              <a:t>Εφ</a:t>
            </a:r>
            <a:r>
              <a:rPr lang="en-US" sz="6600" dirty="0">
                <a:latin typeface="Arial" panose="020B0604020202020204" pitchFamily="34" charset="0"/>
                <a:cs typeface="Arial" panose="020B0604020202020204" pitchFamily="34" charset="0"/>
              </a:rPr>
              <a:t>αρμοσμένη </a:t>
            </a:r>
            <a:r>
              <a:rPr lang="en-US" sz="6600" dirty="0" smtClean="0">
                <a:latin typeface="Arial" panose="020B0604020202020204" pitchFamily="34" charset="0"/>
                <a:cs typeface="Arial" panose="020B0604020202020204" pitchFamily="34" charset="0"/>
              </a:rPr>
              <a:t>οικολογία</a:t>
            </a:r>
            <a:r>
              <a:rPr lang="el-GR" sz="6600" dirty="0" smtClean="0">
                <a:latin typeface="Arial" panose="020B0604020202020204" pitchFamily="34" charset="0"/>
                <a:cs typeface="Arial" panose="020B0604020202020204" pitchFamily="34" charset="0"/>
              </a:rPr>
              <a:t/>
            </a:r>
            <a:br>
              <a:rPr lang="el-GR" sz="6600" dirty="0" smtClean="0">
                <a:latin typeface="Arial" panose="020B0604020202020204" pitchFamily="34" charset="0"/>
                <a:cs typeface="Arial" panose="020B0604020202020204" pitchFamily="34" charset="0"/>
              </a:rPr>
            </a:br>
            <a:r>
              <a:rPr lang="el-GR" sz="6600" dirty="0" smtClean="0">
                <a:latin typeface="Arial" panose="020B0604020202020204" pitchFamily="34" charset="0"/>
                <a:cs typeface="Arial" panose="020B0604020202020204" pitchFamily="34" charset="0"/>
              </a:rPr>
              <a:t/>
            </a:r>
            <a:br>
              <a:rPr lang="el-GR" sz="6600" dirty="0" smtClean="0">
                <a:latin typeface="Arial" panose="020B0604020202020204" pitchFamily="34" charset="0"/>
                <a:cs typeface="Arial" panose="020B0604020202020204" pitchFamily="34" charset="0"/>
              </a:rPr>
            </a:br>
            <a:r>
              <a:rPr lang="el-GR" sz="4900" i="1" dirty="0" err="1" smtClean="0">
                <a:latin typeface="Arial" panose="020B0604020202020204" pitchFamily="34" charset="0"/>
                <a:cs typeface="Arial" panose="020B0604020202020204" pitchFamily="34" charset="0"/>
              </a:rPr>
              <a:t>Γ΄Λυκείου</a:t>
            </a:r>
            <a:endParaRPr lang="en-US" sz="49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87294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smtClean="0"/>
              <a:t>Άνθρωπος και περιβάλλον</a:t>
            </a:r>
            <a:endParaRPr lang="en-US" sz="4000" dirty="0"/>
          </a:p>
        </p:txBody>
      </p:sp>
      <p:sp>
        <p:nvSpPr>
          <p:cNvPr id="3" name="Content Placeholder 2"/>
          <p:cNvSpPr>
            <a:spLocks noGrp="1"/>
          </p:cNvSpPr>
          <p:nvPr>
            <p:ph idx="1"/>
          </p:nvPr>
        </p:nvSpPr>
        <p:spPr/>
        <p:txBody>
          <a:bodyPr>
            <a:normAutofit/>
          </a:bodyPr>
          <a:lstStyle/>
          <a:p>
            <a:r>
              <a:rPr lang="el-GR" sz="2000" dirty="0"/>
              <a:t>Ο άνθρωπος, από την εμφάνισή του στη Γη, βρίσκεται σε διαρκή αλληλεπίδραση με το περιβάλλον του. </a:t>
            </a:r>
            <a:endParaRPr lang="el-GR" sz="2000" dirty="0" smtClean="0"/>
          </a:p>
          <a:p>
            <a:r>
              <a:rPr lang="el-GR" sz="2000" dirty="0" smtClean="0"/>
              <a:t>Το </a:t>
            </a:r>
            <a:r>
              <a:rPr lang="el-GR" sz="2000" dirty="0"/>
              <a:t>περιβάλλον του </a:t>
            </a:r>
            <a:r>
              <a:rPr lang="el-GR" sz="2000" dirty="0" smtClean="0"/>
              <a:t>ανθρώπου</a:t>
            </a:r>
            <a:r>
              <a:rPr lang="el-GR" sz="2000" dirty="0"/>
              <a:t>, είτε φυσικό είτε τεχνητό, καθορίζει τις συνθήκες μέσα στις οποίες ο άνθρωπος ζει και </a:t>
            </a:r>
            <a:r>
              <a:rPr lang="el-GR" sz="2000" dirty="0" smtClean="0"/>
              <a:t>αναπαράγεται.</a:t>
            </a:r>
          </a:p>
          <a:p>
            <a:r>
              <a:rPr lang="el-GR" sz="2000" dirty="0" smtClean="0"/>
              <a:t>Ταυτόχρονα, το περιβάλλον διαμορφώνεται </a:t>
            </a:r>
            <a:r>
              <a:rPr lang="el-GR" sz="2000" dirty="0"/>
              <a:t>από </a:t>
            </a:r>
            <a:r>
              <a:rPr lang="el-GR" sz="2000" dirty="0" smtClean="0"/>
              <a:t>τον άνθρωπο, </a:t>
            </a:r>
            <a:r>
              <a:rPr lang="el-GR" sz="2000" dirty="0"/>
              <a:t>ώστε να </a:t>
            </a:r>
            <a:r>
              <a:rPr lang="el-GR" sz="2000" dirty="0" smtClean="0"/>
              <a:t>ανταποκρίνεται </a:t>
            </a:r>
            <a:r>
              <a:rPr lang="el-GR" sz="2000" dirty="0"/>
              <a:t>περισσότερο στις ανάγκες του.</a:t>
            </a:r>
            <a:endParaRPr lang="en-US" sz="2000" dirty="0"/>
          </a:p>
        </p:txBody>
      </p:sp>
    </p:spTree>
    <p:extLst>
      <p:ext uri="{BB962C8B-B14F-4D97-AF65-F5344CB8AC3E}">
        <p14:creationId xmlns:p14="http://schemas.microsoft.com/office/powerpoint/2010/main" val="42362516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88D938-1413-5244-ABD5-C63C5A191A1C}"/>
              </a:ext>
            </a:extLst>
          </p:cNvPr>
          <p:cNvSpPr>
            <a:spLocks noGrp="1"/>
          </p:cNvSpPr>
          <p:nvPr>
            <p:ph type="title"/>
          </p:nvPr>
        </p:nvSpPr>
        <p:spPr/>
        <p:txBody>
          <a:bodyPr>
            <a:normAutofit/>
          </a:bodyPr>
          <a:lstStyle/>
          <a:p>
            <a:r>
              <a:rPr lang="el-GR" sz="4000" dirty="0" smtClean="0"/>
              <a:t>Ο</a:t>
            </a:r>
            <a:r>
              <a:rPr lang="en-US" sz="4000" dirty="0" err="1" smtClean="0"/>
              <a:t>ικολογί</a:t>
            </a:r>
            <a:r>
              <a:rPr lang="en-US" sz="4000" dirty="0" smtClean="0"/>
              <a:t>α</a:t>
            </a:r>
            <a:endParaRPr lang="en-US" sz="4000" dirty="0"/>
          </a:p>
        </p:txBody>
      </p:sp>
      <p:sp>
        <p:nvSpPr>
          <p:cNvPr id="3" name="Content Placeholder 2">
            <a:extLst>
              <a:ext uri="{FF2B5EF4-FFF2-40B4-BE49-F238E27FC236}">
                <a16:creationId xmlns:a16="http://schemas.microsoft.com/office/drawing/2014/main" xmlns="" id="{CFB6C612-CD81-CF47-A2DB-ACC625734C9B}"/>
              </a:ext>
            </a:extLst>
          </p:cNvPr>
          <p:cNvSpPr>
            <a:spLocks noGrp="1"/>
          </p:cNvSpPr>
          <p:nvPr>
            <p:ph idx="1"/>
          </p:nvPr>
        </p:nvSpPr>
        <p:spPr/>
        <p:txBody>
          <a:bodyPr>
            <a:normAutofit/>
          </a:bodyPr>
          <a:lstStyle/>
          <a:p>
            <a:r>
              <a:rPr lang="en-US" sz="2000" dirty="0"/>
              <a:t>Η επ</a:t>
            </a:r>
            <a:r>
              <a:rPr lang="en-US" sz="2000" dirty="0" err="1"/>
              <a:t>ιστήμη</a:t>
            </a:r>
            <a:r>
              <a:rPr lang="en-US" sz="2000" dirty="0"/>
              <a:t> π</a:t>
            </a:r>
            <a:r>
              <a:rPr lang="en-US" sz="2000" dirty="0" err="1"/>
              <a:t>ου</a:t>
            </a:r>
            <a:r>
              <a:rPr lang="en-US" sz="2000" dirty="0"/>
              <a:t> </a:t>
            </a:r>
            <a:r>
              <a:rPr lang="en-US" sz="2000" dirty="0" err="1"/>
              <a:t>μελετά</a:t>
            </a:r>
            <a:r>
              <a:rPr lang="en-US" sz="2000" dirty="0"/>
              <a:t> </a:t>
            </a:r>
            <a:r>
              <a:rPr lang="en-US" sz="2000" b="1" dirty="0" err="1"/>
              <a:t>τις</a:t>
            </a:r>
            <a:r>
              <a:rPr lang="en-US" sz="2000" b="1" dirty="0"/>
              <a:t> </a:t>
            </a:r>
            <a:r>
              <a:rPr lang="en-US" sz="2000" b="1" dirty="0" err="1"/>
              <a:t>σχέσεις</a:t>
            </a:r>
            <a:r>
              <a:rPr lang="en-US" sz="2000" b="1" dirty="0"/>
              <a:t> </a:t>
            </a:r>
            <a:r>
              <a:rPr lang="en-US" sz="2000" b="1" dirty="0" err="1"/>
              <a:t>των</a:t>
            </a:r>
            <a:r>
              <a:rPr lang="en-US" sz="2000" b="1" dirty="0"/>
              <a:t> </a:t>
            </a:r>
            <a:r>
              <a:rPr lang="en-US" sz="2000" b="1" dirty="0" err="1"/>
              <a:t>οργ</a:t>
            </a:r>
            <a:r>
              <a:rPr lang="en-US" sz="2000" b="1" dirty="0"/>
              <a:t>ανισμών </a:t>
            </a:r>
            <a:r>
              <a:rPr lang="en-US" sz="2000" dirty="0"/>
              <a:t>με:</a:t>
            </a:r>
          </a:p>
          <a:p>
            <a:pPr lvl="1"/>
            <a:r>
              <a:rPr lang="el-GR" sz="2000" dirty="0"/>
              <a:t>Τ</a:t>
            </a:r>
            <a:r>
              <a:rPr lang="en-US" sz="2000" dirty="0" err="1"/>
              <a:t>ους</a:t>
            </a:r>
            <a:r>
              <a:rPr lang="en-US" sz="2000" dirty="0"/>
              <a:t> </a:t>
            </a:r>
            <a:r>
              <a:rPr lang="en-US" sz="2000" b="1" dirty="0"/>
              <a:t>αβ</a:t>
            </a:r>
            <a:r>
              <a:rPr lang="en-US" sz="2000" b="1" dirty="0" err="1"/>
              <a:t>ιοτικούς</a:t>
            </a:r>
            <a:r>
              <a:rPr lang="en-US" sz="2000" dirty="0"/>
              <a:t> </a:t>
            </a:r>
            <a:r>
              <a:rPr lang="en-US" sz="2000" b="1" dirty="0"/>
              <a:t>πα</a:t>
            </a:r>
            <a:r>
              <a:rPr lang="en-US" sz="2000" b="1" dirty="0" err="1"/>
              <a:t>ράγοντες</a:t>
            </a:r>
            <a:r>
              <a:rPr lang="en-US" sz="2000" dirty="0"/>
              <a:t> </a:t>
            </a:r>
            <a:r>
              <a:rPr lang="en-US" sz="2000" dirty="0" err="1"/>
              <a:t>του</a:t>
            </a:r>
            <a:r>
              <a:rPr lang="en-US" sz="2000" dirty="0"/>
              <a:t> π</a:t>
            </a:r>
            <a:r>
              <a:rPr lang="en-US" sz="2000" dirty="0" err="1"/>
              <a:t>ερι</a:t>
            </a:r>
            <a:r>
              <a:rPr lang="en-US" sz="2000" dirty="0"/>
              <a:t>βάλλοντος </a:t>
            </a:r>
            <a:r>
              <a:rPr lang="en-US" sz="2000" dirty="0" smtClean="0"/>
              <a:t>τους, </a:t>
            </a:r>
            <a:r>
              <a:rPr lang="en-US" sz="2000" dirty="0"/>
              <a:t>όπως το κλίμα (υγρασία, θερμοκρασία, ηλιοφάνεια), τη σύσταση του εδάφους, αλατότητα του νερού κ.α.</a:t>
            </a:r>
          </a:p>
          <a:p>
            <a:pPr lvl="1"/>
            <a:r>
              <a:rPr lang="el-GR" sz="2000" dirty="0"/>
              <a:t>Τ</a:t>
            </a:r>
            <a:r>
              <a:rPr lang="en-US" sz="2000" dirty="0" err="1"/>
              <a:t>ους</a:t>
            </a:r>
            <a:r>
              <a:rPr lang="en-US" sz="2000" dirty="0"/>
              <a:t> </a:t>
            </a:r>
            <a:r>
              <a:rPr lang="en-US" sz="2000" dirty="0" err="1"/>
              <a:t>άλλους</a:t>
            </a:r>
            <a:r>
              <a:rPr lang="en-US" sz="2000" dirty="0"/>
              <a:t> </a:t>
            </a:r>
            <a:r>
              <a:rPr lang="en-US" sz="2000" dirty="0" err="1" smtClean="0"/>
              <a:t>οργ</a:t>
            </a:r>
            <a:r>
              <a:rPr lang="en-US" sz="2000" dirty="0" smtClean="0"/>
              <a:t>ανι</a:t>
            </a:r>
            <a:r>
              <a:rPr lang="el-GR" sz="2000" dirty="0" smtClean="0"/>
              <a:t>σ</a:t>
            </a:r>
            <a:r>
              <a:rPr lang="en-US" sz="2000" dirty="0" err="1" smtClean="0"/>
              <a:t>μούς</a:t>
            </a:r>
            <a:r>
              <a:rPr lang="en-US" sz="2000" dirty="0" smtClean="0"/>
              <a:t> </a:t>
            </a:r>
            <a:r>
              <a:rPr lang="en-US" sz="2000" dirty="0"/>
              <a:t>που ανήκουν στο ίδιο ή σε διαφορετικό είδος (</a:t>
            </a:r>
            <a:r>
              <a:rPr lang="en-US" sz="2000" b="1" dirty="0"/>
              <a:t>βιοτικοί</a:t>
            </a:r>
            <a:r>
              <a:rPr lang="en-US" sz="2000" dirty="0"/>
              <a:t> </a:t>
            </a:r>
            <a:r>
              <a:rPr lang="en-US" sz="2000" b="1" dirty="0"/>
              <a:t>παράγοντες</a:t>
            </a:r>
            <a:r>
              <a:rPr lang="en-US" sz="2000" dirty="0"/>
              <a:t>).</a:t>
            </a:r>
          </a:p>
        </p:txBody>
      </p:sp>
    </p:spTree>
    <p:extLst>
      <p:ext uri="{BB962C8B-B14F-4D97-AF65-F5344CB8AC3E}">
        <p14:creationId xmlns:p14="http://schemas.microsoft.com/office/powerpoint/2010/main" val="16524654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E44E3D-4A25-A04F-A62B-E0C1582BF255}"/>
              </a:ext>
            </a:extLst>
          </p:cNvPr>
          <p:cNvSpPr>
            <a:spLocks noGrp="1"/>
          </p:cNvSpPr>
          <p:nvPr>
            <p:ph type="title"/>
          </p:nvPr>
        </p:nvSpPr>
        <p:spPr/>
        <p:txBody>
          <a:bodyPr>
            <a:normAutofit/>
          </a:bodyPr>
          <a:lstStyle/>
          <a:p>
            <a:r>
              <a:rPr lang="en-US" sz="4000" dirty="0" err="1"/>
              <a:t>Οικοσύστημ</a:t>
            </a:r>
            <a:r>
              <a:rPr lang="en-US" sz="4000" dirty="0"/>
              <a:t>α</a:t>
            </a:r>
          </a:p>
        </p:txBody>
      </p:sp>
      <p:sp>
        <p:nvSpPr>
          <p:cNvPr id="3" name="Content Placeholder 2">
            <a:extLst>
              <a:ext uri="{FF2B5EF4-FFF2-40B4-BE49-F238E27FC236}">
                <a16:creationId xmlns:a16="http://schemas.microsoft.com/office/drawing/2014/main" xmlns="" id="{35A9C92D-04C9-0647-A258-4F1A6A7388AC}"/>
              </a:ext>
            </a:extLst>
          </p:cNvPr>
          <p:cNvSpPr>
            <a:spLocks noGrp="1"/>
          </p:cNvSpPr>
          <p:nvPr>
            <p:ph idx="1"/>
          </p:nvPr>
        </p:nvSpPr>
        <p:spPr>
          <a:xfrm>
            <a:off x="677334" y="1754189"/>
            <a:ext cx="8596668" cy="3880773"/>
          </a:xfrm>
        </p:spPr>
        <p:txBody>
          <a:bodyPr>
            <a:normAutofit/>
          </a:bodyPr>
          <a:lstStyle/>
          <a:p>
            <a:r>
              <a:rPr lang="en-US" sz="2000" dirty="0" err="1">
                <a:latin typeface="+mj-lt"/>
                <a:cs typeface="Arial" panose="020B0604020202020204" pitchFamily="34" charset="0"/>
              </a:rPr>
              <a:t>Σύστημ</a:t>
            </a:r>
            <a:r>
              <a:rPr lang="en-US" sz="2000" dirty="0">
                <a:latin typeface="+mj-lt"/>
                <a:cs typeface="Arial" panose="020B0604020202020204" pitchFamily="34" charset="0"/>
              </a:rPr>
              <a:t>α μελέτης που </a:t>
            </a:r>
            <a:r>
              <a:rPr lang="en-US" sz="2000" dirty="0" smtClean="0">
                <a:latin typeface="+mj-lt"/>
                <a:cs typeface="Arial" panose="020B0604020202020204" pitchFamily="34" charset="0"/>
              </a:rPr>
              <a:t>περιλαμβάνει</a:t>
            </a:r>
            <a:r>
              <a:rPr lang="el-GR" sz="2000" dirty="0" smtClean="0">
                <a:latin typeface="+mj-lt"/>
                <a:cs typeface="Arial" panose="020B0604020202020204" pitchFamily="34" charset="0"/>
              </a:rPr>
              <a:t>:</a:t>
            </a:r>
            <a:r>
              <a:rPr lang="en-US" sz="2000" dirty="0" smtClean="0">
                <a:latin typeface="+mj-lt"/>
                <a:cs typeface="Arial" panose="020B0604020202020204" pitchFamily="34" charset="0"/>
              </a:rPr>
              <a:t> </a:t>
            </a:r>
            <a:endParaRPr lang="el-GR" sz="2000" dirty="0" smtClean="0">
              <a:latin typeface="+mj-lt"/>
              <a:cs typeface="Arial" panose="020B0604020202020204" pitchFamily="34" charset="0"/>
            </a:endParaRPr>
          </a:p>
          <a:p>
            <a:pPr lvl="1"/>
            <a:r>
              <a:rPr lang="el-GR" sz="2000" dirty="0" smtClean="0">
                <a:latin typeface="+mj-lt"/>
                <a:cs typeface="Arial" panose="020B0604020202020204" pitchFamily="34" charset="0"/>
              </a:rPr>
              <a:t>τους </a:t>
            </a:r>
            <a:r>
              <a:rPr lang="el-GR" sz="2000" dirty="0">
                <a:latin typeface="+mj-lt"/>
                <a:cs typeface="Arial" panose="020B0604020202020204" pitchFamily="34" charset="0"/>
              </a:rPr>
              <a:t>βιοτικούς παράγοντες μιας </a:t>
            </a:r>
            <a:r>
              <a:rPr lang="el-GR" sz="2000" dirty="0" smtClean="0">
                <a:latin typeface="+mj-lt"/>
                <a:cs typeface="Arial" panose="020B0604020202020204" pitchFamily="34" charset="0"/>
              </a:rPr>
              <a:t>περιοχής</a:t>
            </a:r>
            <a:r>
              <a:rPr lang="en-US" sz="2000" dirty="0" smtClean="0">
                <a:latin typeface="+mj-lt"/>
                <a:cs typeface="Arial" panose="020B0604020202020204" pitchFamily="34" charset="0"/>
              </a:rPr>
              <a:t> (</a:t>
            </a:r>
            <a:r>
              <a:rPr lang="el-GR" sz="2000" dirty="0" smtClean="0">
                <a:latin typeface="+mj-lt"/>
                <a:cs typeface="Arial" panose="020B0604020202020204" pitchFamily="34" charset="0"/>
              </a:rPr>
              <a:t>σύνολο οργανισμών </a:t>
            </a:r>
            <a:r>
              <a:rPr lang="el-GR" sz="2000" dirty="0">
                <a:latin typeface="+mj-lt"/>
                <a:cs typeface="Arial" panose="020B0604020202020204" pitchFamily="34" charset="0"/>
              </a:rPr>
              <a:t>που ζουν σ’ </a:t>
            </a:r>
            <a:r>
              <a:rPr lang="el-GR" sz="2000" dirty="0" smtClean="0">
                <a:latin typeface="+mj-lt"/>
                <a:cs typeface="Arial" panose="020B0604020202020204" pitchFamily="34" charset="0"/>
              </a:rPr>
              <a:t>αυτήν</a:t>
            </a:r>
            <a:r>
              <a:rPr lang="en-US" sz="2000" dirty="0" smtClean="0">
                <a:latin typeface="+mj-lt"/>
                <a:cs typeface="Arial" panose="020B0604020202020204" pitchFamily="34" charset="0"/>
              </a:rPr>
              <a:t>)</a:t>
            </a:r>
            <a:r>
              <a:rPr lang="el-GR" sz="2000" dirty="0" smtClean="0">
                <a:latin typeface="+mj-lt"/>
                <a:cs typeface="Arial" panose="020B0604020202020204" pitchFamily="34" charset="0"/>
              </a:rPr>
              <a:t> </a:t>
            </a:r>
          </a:p>
          <a:p>
            <a:pPr lvl="1"/>
            <a:r>
              <a:rPr lang="el-GR" sz="2000" dirty="0" smtClean="0">
                <a:latin typeface="+mj-lt"/>
                <a:cs typeface="Arial" panose="020B0604020202020204" pitchFamily="34" charset="0"/>
              </a:rPr>
              <a:t>τους </a:t>
            </a:r>
            <a:r>
              <a:rPr lang="el-GR" sz="2000" dirty="0">
                <a:latin typeface="+mj-lt"/>
                <a:cs typeface="Arial" panose="020B0604020202020204" pitchFamily="34" charset="0"/>
              </a:rPr>
              <a:t>αβιοτικούς παράγοντες της </a:t>
            </a:r>
            <a:r>
              <a:rPr lang="el-GR" sz="2000" dirty="0" smtClean="0">
                <a:latin typeface="+mj-lt"/>
                <a:cs typeface="Arial" panose="020B0604020202020204" pitchFamily="34" charset="0"/>
              </a:rPr>
              <a:t>περιοχή</a:t>
            </a:r>
            <a:r>
              <a:rPr lang="el-GR" sz="2000" dirty="0">
                <a:latin typeface="+mj-lt"/>
                <a:cs typeface="Arial" panose="020B0604020202020204" pitchFamily="34" charset="0"/>
              </a:rPr>
              <a:t>ς</a:t>
            </a:r>
            <a:endParaRPr lang="el-GR" sz="2000" dirty="0" smtClean="0">
              <a:latin typeface="+mj-lt"/>
              <a:cs typeface="Arial" panose="020B0604020202020204" pitchFamily="34" charset="0"/>
            </a:endParaRPr>
          </a:p>
          <a:p>
            <a:pPr lvl="1"/>
            <a:r>
              <a:rPr lang="el-GR" sz="2000" dirty="0" smtClean="0">
                <a:latin typeface="+mj-lt"/>
                <a:cs typeface="Arial" panose="020B0604020202020204" pitchFamily="34" charset="0"/>
              </a:rPr>
              <a:t>καθώς </a:t>
            </a:r>
            <a:r>
              <a:rPr lang="el-GR" sz="2000" dirty="0">
                <a:latin typeface="+mj-lt"/>
                <a:cs typeface="Arial" panose="020B0604020202020204" pitchFamily="34" charset="0"/>
              </a:rPr>
              <a:t>και το σύνολο των αλληλεπιδράσεων που </a:t>
            </a:r>
            <a:r>
              <a:rPr lang="el-GR" sz="2000" dirty="0" smtClean="0">
                <a:latin typeface="+mj-lt"/>
                <a:cs typeface="Arial" panose="020B0604020202020204" pitchFamily="34" charset="0"/>
              </a:rPr>
              <a:t>αναπτύσσονται </a:t>
            </a:r>
            <a:r>
              <a:rPr lang="el-GR" sz="2000" dirty="0">
                <a:latin typeface="+mj-lt"/>
                <a:cs typeface="Arial" panose="020B0604020202020204" pitchFamily="34" charset="0"/>
              </a:rPr>
              <a:t>μεταξύ </a:t>
            </a:r>
            <a:r>
              <a:rPr lang="el-GR" sz="2000" dirty="0" smtClean="0">
                <a:latin typeface="+mj-lt"/>
                <a:cs typeface="Arial" panose="020B0604020202020204" pitchFamily="34" charset="0"/>
              </a:rPr>
              <a:t>τους</a:t>
            </a:r>
            <a:endParaRPr lang="en-US" sz="2000" dirty="0">
              <a:latin typeface="+mj-lt"/>
              <a:cs typeface="Arial" panose="020B0604020202020204" pitchFamily="34" charset="0"/>
            </a:endParaRPr>
          </a:p>
        </p:txBody>
      </p:sp>
      <p:pic>
        <p:nvPicPr>
          <p:cNvPr id="4" name="Picture 3"/>
          <p:cNvPicPr>
            <a:picLocks noChangeAspect="1"/>
          </p:cNvPicPr>
          <p:nvPr/>
        </p:nvPicPr>
        <p:blipFill>
          <a:blip r:embed="rId2"/>
          <a:stretch>
            <a:fillRect/>
          </a:stretch>
        </p:blipFill>
        <p:spPr>
          <a:xfrm>
            <a:off x="3594118" y="3867295"/>
            <a:ext cx="2763100" cy="2606040"/>
          </a:xfrm>
          <a:prstGeom prst="rect">
            <a:avLst/>
          </a:prstGeom>
        </p:spPr>
      </p:pic>
    </p:spTree>
    <p:extLst>
      <p:ext uri="{BB962C8B-B14F-4D97-AF65-F5344CB8AC3E}">
        <p14:creationId xmlns:p14="http://schemas.microsoft.com/office/powerpoint/2010/main" val="35743204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BC1A1B-7C96-0944-8ADB-C1E1D6F22E32}"/>
              </a:ext>
            </a:extLst>
          </p:cNvPr>
          <p:cNvSpPr>
            <a:spLocks noGrp="1"/>
          </p:cNvSpPr>
          <p:nvPr>
            <p:ph type="title"/>
          </p:nvPr>
        </p:nvSpPr>
        <p:spPr>
          <a:xfrm>
            <a:off x="457200" y="548640"/>
            <a:ext cx="11595946" cy="1320800"/>
          </a:xfrm>
        </p:spPr>
        <p:txBody>
          <a:bodyPr>
            <a:normAutofit/>
          </a:bodyPr>
          <a:lstStyle/>
          <a:p>
            <a:r>
              <a:rPr lang="el-GR" sz="4000" dirty="0"/>
              <a:t>Οι οργανισμοί </a:t>
            </a:r>
            <a:r>
              <a:rPr lang="el-GR" sz="4000" dirty="0" smtClean="0"/>
              <a:t>ενός οικοσυστήματος</a:t>
            </a:r>
            <a:endParaRPr lang="en-US" sz="4000" dirty="0"/>
          </a:p>
        </p:txBody>
      </p:sp>
      <p:sp>
        <p:nvSpPr>
          <p:cNvPr id="3" name="Content Placeholder 2">
            <a:extLst>
              <a:ext uri="{FF2B5EF4-FFF2-40B4-BE49-F238E27FC236}">
                <a16:creationId xmlns:a16="http://schemas.microsoft.com/office/drawing/2014/main" xmlns="" id="{2BB578E7-2AAC-774B-9834-EF45B946809A}"/>
              </a:ext>
            </a:extLst>
          </p:cNvPr>
          <p:cNvSpPr>
            <a:spLocks noGrp="1"/>
          </p:cNvSpPr>
          <p:nvPr>
            <p:ph idx="1"/>
          </p:nvPr>
        </p:nvSpPr>
        <p:spPr>
          <a:xfrm>
            <a:off x="457200" y="1503680"/>
            <a:ext cx="10896600" cy="4673283"/>
          </a:xfrm>
        </p:spPr>
        <p:txBody>
          <a:bodyPr>
            <a:noAutofit/>
          </a:bodyPr>
          <a:lstStyle/>
          <a:p>
            <a:pPr marL="0" indent="0">
              <a:buNone/>
            </a:pPr>
            <a:r>
              <a:rPr lang="el-GR" sz="2000" dirty="0" smtClean="0"/>
              <a:t>Ανάλογα με </a:t>
            </a:r>
            <a:r>
              <a:rPr lang="el-GR" sz="2000" dirty="0"/>
              <a:t>τον τρόπο που εξασφαλίζουν την τροφή </a:t>
            </a:r>
            <a:r>
              <a:rPr lang="el-GR" sz="2000" dirty="0" smtClean="0"/>
              <a:t>τους διακρίνονται ως εξής:</a:t>
            </a:r>
          </a:p>
          <a:p>
            <a:r>
              <a:rPr lang="en-US" sz="2000" b="1" dirty="0" err="1" smtClean="0"/>
              <a:t>Αυτότροφοι</a:t>
            </a:r>
            <a:r>
              <a:rPr lang="en-US" sz="2000" dirty="0" smtClean="0"/>
              <a:t> </a:t>
            </a:r>
            <a:r>
              <a:rPr lang="en-US" sz="2000" dirty="0" err="1" smtClean="0"/>
              <a:t>οργ</a:t>
            </a:r>
            <a:r>
              <a:rPr lang="en-US" sz="2000" dirty="0" smtClean="0"/>
              <a:t>ανισμοί </a:t>
            </a:r>
            <a:r>
              <a:rPr lang="el-GR" sz="2000" dirty="0" smtClean="0"/>
              <a:t>ή </a:t>
            </a:r>
            <a:r>
              <a:rPr lang="en-US" sz="2000" b="1" dirty="0" smtClean="0"/>
              <a:t>παρα</a:t>
            </a:r>
            <a:r>
              <a:rPr lang="en-US" sz="2000" b="1" dirty="0" err="1" smtClean="0"/>
              <a:t>γωγοί</a:t>
            </a:r>
            <a:r>
              <a:rPr lang="el-GR" sz="2000" b="1" dirty="0" smtClean="0"/>
              <a:t>:</a:t>
            </a:r>
            <a:endParaRPr lang="el-GR" sz="2000" dirty="0" smtClean="0"/>
          </a:p>
          <a:p>
            <a:pPr lvl="1"/>
            <a:r>
              <a:rPr lang="el-GR" sz="2000" dirty="0" err="1" smtClean="0"/>
              <a:t>Φωτοσυνθέτουν</a:t>
            </a:r>
            <a:r>
              <a:rPr lang="el-GR" sz="2000" dirty="0" smtClean="0"/>
              <a:t> (δεσμεύουν ηλιακή ενέργεια για την παραγωγή γλυκόζης από απλά ανόργανα μόρια, διοξείδιο του άνθρακα και νερό) – παράγουν οι ίδιοι τις χημικές ουσίες από τις οποίες εξασφαλίζεται η απαραίτητη ενέργεια για την επιβίωσή τους</a:t>
            </a:r>
          </a:p>
          <a:p>
            <a:pPr lvl="1"/>
            <a:r>
              <a:rPr lang="el-GR" sz="2000" dirty="0"/>
              <a:t>Π</a:t>
            </a:r>
            <a:r>
              <a:rPr lang="el-GR" sz="2000" dirty="0" smtClean="0"/>
              <a:t>ολυκύτταροι φυτικοί οργανισμοί, τα </a:t>
            </a:r>
            <a:r>
              <a:rPr lang="el-GR" sz="2000" dirty="0" err="1" smtClean="0"/>
              <a:t>φύκη</a:t>
            </a:r>
            <a:r>
              <a:rPr lang="el-GR" sz="2000" dirty="0" smtClean="0"/>
              <a:t> και τα </a:t>
            </a:r>
            <a:r>
              <a:rPr lang="el-GR" sz="2000" dirty="0" err="1" smtClean="0"/>
              <a:t>κυανοβακτήρια</a:t>
            </a:r>
            <a:r>
              <a:rPr lang="el-GR" sz="2000" dirty="0" smtClean="0"/>
              <a:t>.</a:t>
            </a:r>
          </a:p>
          <a:p>
            <a:r>
              <a:rPr lang="el-GR" sz="2000" b="1" dirty="0" smtClean="0"/>
              <a:t>Ε</a:t>
            </a:r>
            <a:r>
              <a:rPr lang="en-US" sz="2000" b="1" dirty="0" err="1" smtClean="0"/>
              <a:t>τερότροφοι</a:t>
            </a:r>
            <a:r>
              <a:rPr lang="el-GR" sz="2000" b="1" dirty="0" smtClean="0"/>
              <a:t>:</a:t>
            </a:r>
          </a:p>
          <a:p>
            <a:pPr lvl="1"/>
            <a:r>
              <a:rPr lang="el-GR" sz="2000" dirty="0" smtClean="0"/>
              <a:t>Παίρνουν με </a:t>
            </a:r>
            <a:r>
              <a:rPr lang="el-GR" sz="2000" dirty="0"/>
              <a:t>την τροφή τους τις χημικές ουσίες που είναι απαραίτητες για την κάλυψη των ενεργειακών αναγκών </a:t>
            </a:r>
            <a:r>
              <a:rPr lang="el-GR" sz="2000" dirty="0" smtClean="0"/>
              <a:t>τους</a:t>
            </a:r>
          </a:p>
          <a:p>
            <a:pPr lvl="1"/>
            <a:r>
              <a:rPr lang="el-GR" sz="2000" dirty="0" smtClean="0"/>
              <a:t>Διακρίνονται </a:t>
            </a:r>
            <a:r>
              <a:rPr lang="el-GR" sz="2000" dirty="0"/>
              <a:t>σε </a:t>
            </a:r>
            <a:r>
              <a:rPr lang="el-GR" sz="2000" b="1" dirty="0"/>
              <a:t>καταναλωτές</a:t>
            </a:r>
            <a:r>
              <a:rPr lang="el-GR" sz="2000" dirty="0"/>
              <a:t> και </a:t>
            </a:r>
            <a:r>
              <a:rPr lang="el-GR" sz="2000" b="1" dirty="0"/>
              <a:t>αποικοδομητές</a:t>
            </a:r>
            <a:r>
              <a:rPr lang="el-GR" sz="2000" dirty="0"/>
              <a:t>.</a:t>
            </a:r>
            <a:endParaRPr lang="en-US" sz="2000" dirty="0"/>
          </a:p>
          <a:p>
            <a:endParaRPr lang="en-US" sz="2000" dirty="0"/>
          </a:p>
        </p:txBody>
      </p:sp>
    </p:spTree>
    <p:extLst>
      <p:ext uri="{BB962C8B-B14F-4D97-AF65-F5344CB8AC3E}">
        <p14:creationId xmlns:p14="http://schemas.microsoft.com/office/powerpoint/2010/main" val="33601789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000" dirty="0" err="1" smtClean="0"/>
              <a:t>Ετερότροφοι</a:t>
            </a:r>
            <a:r>
              <a:rPr lang="el-GR" sz="4000" dirty="0" smtClean="0"/>
              <a:t> οργανισμοί:</a:t>
            </a:r>
            <a:endParaRPr lang="en-US" sz="4000" dirty="0"/>
          </a:p>
        </p:txBody>
      </p:sp>
      <p:sp>
        <p:nvSpPr>
          <p:cNvPr id="6" name="Content Placeholder 4"/>
          <p:cNvSpPr>
            <a:spLocks noGrp="1"/>
          </p:cNvSpPr>
          <p:nvPr>
            <p:ph idx="1"/>
          </p:nvPr>
        </p:nvSpPr>
        <p:spPr>
          <a:xfrm>
            <a:off x="677334" y="2160589"/>
            <a:ext cx="10082106" cy="3880773"/>
          </a:xfrm>
        </p:spPr>
        <p:txBody>
          <a:bodyPr>
            <a:normAutofit/>
          </a:bodyPr>
          <a:lstStyle/>
          <a:p>
            <a:r>
              <a:rPr lang="el-GR" sz="2000" dirty="0" smtClean="0"/>
              <a:t>Καταναλωτές:</a:t>
            </a:r>
          </a:p>
          <a:p>
            <a:pPr lvl="1"/>
            <a:r>
              <a:rPr lang="el-GR" sz="2000" b="1" dirty="0" smtClean="0"/>
              <a:t>Πρώτης</a:t>
            </a:r>
            <a:r>
              <a:rPr lang="el-GR" sz="2000" dirty="0" smtClean="0"/>
              <a:t> τάξης (φυτοφάγα ζώα)</a:t>
            </a:r>
            <a:endParaRPr lang="el-GR" sz="2000" dirty="0"/>
          </a:p>
          <a:p>
            <a:pPr lvl="1"/>
            <a:r>
              <a:rPr lang="el-GR" sz="2000" b="1" dirty="0" smtClean="0"/>
              <a:t>Δεύτερης</a:t>
            </a:r>
            <a:r>
              <a:rPr lang="el-GR" sz="2000" dirty="0" smtClean="0"/>
              <a:t> τάξης (</a:t>
            </a:r>
            <a:r>
              <a:rPr lang="el-GR" sz="2000" dirty="0" err="1" smtClean="0"/>
              <a:t>σαρκοφάγα</a:t>
            </a:r>
            <a:r>
              <a:rPr lang="el-GR" sz="2000" dirty="0" smtClean="0"/>
              <a:t> </a:t>
            </a:r>
            <a:r>
              <a:rPr lang="el-GR" sz="2000" dirty="0"/>
              <a:t>ζώα </a:t>
            </a:r>
            <a:r>
              <a:rPr lang="el-GR" sz="2000" dirty="0" smtClean="0"/>
              <a:t>που </a:t>
            </a:r>
            <a:r>
              <a:rPr lang="el-GR" sz="2000" dirty="0"/>
              <a:t>τρέφονται με </a:t>
            </a:r>
            <a:r>
              <a:rPr lang="el-GR" sz="2000" dirty="0" smtClean="0"/>
              <a:t>φυτοφάγα) </a:t>
            </a:r>
            <a:endParaRPr lang="el-GR" sz="2000" dirty="0"/>
          </a:p>
          <a:p>
            <a:pPr lvl="1"/>
            <a:r>
              <a:rPr lang="el-GR" sz="2000" b="1" dirty="0" smtClean="0"/>
              <a:t>Τρίτης</a:t>
            </a:r>
            <a:r>
              <a:rPr lang="el-GR" sz="2000" dirty="0" smtClean="0"/>
              <a:t> </a:t>
            </a:r>
            <a:r>
              <a:rPr lang="el-GR" sz="2000" dirty="0"/>
              <a:t>ή μεγαλύτερης </a:t>
            </a:r>
            <a:r>
              <a:rPr lang="el-GR" sz="2000" dirty="0" smtClean="0"/>
              <a:t>τάξης (</a:t>
            </a:r>
            <a:r>
              <a:rPr lang="el-GR" sz="2000" dirty="0" err="1" smtClean="0"/>
              <a:t>σαρκοφάγα</a:t>
            </a:r>
            <a:r>
              <a:rPr lang="el-GR" sz="2000" dirty="0" smtClean="0"/>
              <a:t> που τρέφονται </a:t>
            </a:r>
            <a:r>
              <a:rPr lang="el-GR" sz="2000" dirty="0"/>
              <a:t>με άλλα </a:t>
            </a:r>
            <a:r>
              <a:rPr lang="el-GR" sz="2000" dirty="0" err="1" smtClean="0"/>
              <a:t>σαρκοφάγα</a:t>
            </a:r>
            <a:r>
              <a:rPr lang="el-GR" sz="2000" dirty="0" smtClean="0"/>
              <a:t>)</a:t>
            </a:r>
          </a:p>
          <a:p>
            <a:r>
              <a:rPr lang="el-GR" sz="2200" dirty="0" smtClean="0"/>
              <a:t>Αποικοδομητές:</a:t>
            </a:r>
          </a:p>
          <a:p>
            <a:pPr lvl="1"/>
            <a:r>
              <a:rPr lang="el-GR" sz="2000" dirty="0" smtClean="0"/>
              <a:t>Βακτήρια </a:t>
            </a:r>
            <a:r>
              <a:rPr lang="el-GR" sz="2000" dirty="0"/>
              <a:t>και μύκητες που τρέφονται με τη νεκρή οργανική ύλη (φύλλα, καρπούς, απεκκρίσεις, τρίχες, σώματα νεκρών οργανισμών</a:t>
            </a:r>
            <a:r>
              <a:rPr lang="el-GR" sz="2000" dirty="0" smtClean="0"/>
              <a:t>)</a:t>
            </a:r>
          </a:p>
          <a:p>
            <a:pPr lvl="1"/>
            <a:r>
              <a:rPr lang="el-GR" sz="2000" dirty="0" smtClean="0"/>
              <a:t>Μετατρέπουν </a:t>
            </a:r>
            <a:r>
              <a:rPr lang="el-GR" sz="2000" dirty="0"/>
              <a:t>την οργανική ύλη σε ανόργανη, η οποία μπορεί να χρησιμοποιηθεί εκ νέου από τους φυτικούς οργανισμούς.</a:t>
            </a:r>
            <a:endParaRPr lang="en-US" sz="2000" dirty="0"/>
          </a:p>
          <a:p>
            <a:pPr lvl="1"/>
            <a:endParaRPr lang="el-GR" sz="2000" dirty="0" smtClean="0"/>
          </a:p>
          <a:p>
            <a:pPr lvl="1"/>
            <a:endParaRPr lang="en-US" sz="2000" dirty="0"/>
          </a:p>
          <a:p>
            <a:endParaRPr lang="en-US" sz="2000" dirty="0"/>
          </a:p>
        </p:txBody>
      </p:sp>
    </p:spTree>
    <p:extLst>
      <p:ext uri="{BB962C8B-B14F-4D97-AF65-F5344CB8AC3E}">
        <p14:creationId xmlns:p14="http://schemas.microsoft.com/office/powerpoint/2010/main" val="7061106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smtClean="0"/>
              <a:t>Βασικές οικολογικές έννοιες</a:t>
            </a:r>
            <a:endParaRPr lang="en-US" sz="4000" dirty="0"/>
          </a:p>
        </p:txBody>
      </p:sp>
      <p:sp>
        <p:nvSpPr>
          <p:cNvPr id="3" name="Content Placeholder 2"/>
          <p:cNvSpPr>
            <a:spLocks noGrp="1"/>
          </p:cNvSpPr>
          <p:nvPr>
            <p:ph idx="1"/>
          </p:nvPr>
        </p:nvSpPr>
        <p:spPr/>
        <p:txBody>
          <a:bodyPr>
            <a:normAutofit/>
          </a:bodyPr>
          <a:lstStyle/>
          <a:p>
            <a:r>
              <a:rPr lang="el-GR" sz="2000" b="1" dirty="0"/>
              <a:t>Π</a:t>
            </a:r>
            <a:r>
              <a:rPr lang="en-US" sz="2000" b="1" dirty="0" err="1" smtClean="0"/>
              <a:t>ληθυσμός</a:t>
            </a:r>
            <a:r>
              <a:rPr lang="el-GR" sz="2000" b="1" dirty="0" smtClean="0"/>
              <a:t> </a:t>
            </a:r>
            <a:r>
              <a:rPr lang="el-GR" sz="2000" dirty="0"/>
              <a:t>αποτελείται </a:t>
            </a:r>
            <a:r>
              <a:rPr lang="el-GR" sz="2000" dirty="0" smtClean="0"/>
              <a:t>από τους οργανισμούς </a:t>
            </a:r>
            <a:r>
              <a:rPr lang="el-GR" sz="2000" dirty="0"/>
              <a:t>ενός οικοσυστήματος οι οποίοι ανήκουν στο ίδιο </a:t>
            </a:r>
            <a:r>
              <a:rPr lang="el-GR" sz="2000" dirty="0" smtClean="0"/>
              <a:t>είδος.</a:t>
            </a:r>
            <a:endParaRPr lang="en-US" sz="2000" dirty="0"/>
          </a:p>
          <a:p>
            <a:r>
              <a:rPr lang="el-GR" sz="2000" b="1" dirty="0"/>
              <a:t>Β</a:t>
            </a:r>
            <a:r>
              <a:rPr lang="en-US" sz="2000" b="1" dirty="0" err="1" smtClean="0"/>
              <a:t>ιοκοινότητ</a:t>
            </a:r>
            <a:r>
              <a:rPr lang="en-US" sz="2000" b="1" dirty="0" smtClean="0"/>
              <a:t>α</a:t>
            </a:r>
            <a:r>
              <a:rPr lang="el-GR" sz="2000" b="1" dirty="0" smtClean="0"/>
              <a:t> </a:t>
            </a:r>
            <a:r>
              <a:rPr lang="el-GR" sz="2000" dirty="0"/>
              <a:t>αποτελείται από </a:t>
            </a:r>
            <a:r>
              <a:rPr lang="el-GR" sz="2000" dirty="0" smtClean="0"/>
              <a:t>το </a:t>
            </a:r>
            <a:r>
              <a:rPr lang="el-GR" sz="2000" dirty="0"/>
              <a:t>σύνολο των </a:t>
            </a:r>
            <a:r>
              <a:rPr lang="el-GR" sz="2000" dirty="0" smtClean="0"/>
              <a:t>διαφορετικών </a:t>
            </a:r>
            <a:r>
              <a:rPr lang="el-GR" sz="2000" dirty="0"/>
              <a:t>πληθυσμών που ζουν σε ένα </a:t>
            </a:r>
            <a:r>
              <a:rPr lang="el-GR" sz="2000" dirty="0" smtClean="0"/>
              <a:t>οικοσύστημα και τις </a:t>
            </a:r>
            <a:r>
              <a:rPr lang="el-GR" sz="2000" dirty="0"/>
              <a:t>σχέσεις που </a:t>
            </a:r>
            <a:r>
              <a:rPr lang="el-GR" sz="2000" dirty="0" smtClean="0"/>
              <a:t>αναπτύσσονται </a:t>
            </a:r>
            <a:r>
              <a:rPr lang="el-GR" sz="2000" dirty="0"/>
              <a:t>μεταξύ </a:t>
            </a:r>
            <a:r>
              <a:rPr lang="el-GR" sz="2000" dirty="0" smtClean="0"/>
              <a:t>τους.</a:t>
            </a:r>
            <a:endParaRPr lang="en-US" sz="2000" dirty="0"/>
          </a:p>
          <a:p>
            <a:r>
              <a:rPr lang="el-GR" sz="2000" b="1" dirty="0"/>
              <a:t>Β</a:t>
            </a:r>
            <a:r>
              <a:rPr lang="en-US" sz="2000" b="1" dirty="0" err="1" smtClean="0"/>
              <a:t>ιότο</a:t>
            </a:r>
            <a:r>
              <a:rPr lang="en-US" sz="2000" b="1" dirty="0" smtClean="0"/>
              <a:t>πος</a:t>
            </a:r>
            <a:r>
              <a:rPr lang="el-GR" sz="2000" dirty="0" smtClean="0"/>
              <a:t> είναι η περιοχή όπου ζει ένας πληθυσμός ή μια βιοκοινότητα.</a:t>
            </a:r>
            <a:endParaRPr lang="el-GR" sz="2000" b="1" dirty="0" smtClean="0"/>
          </a:p>
          <a:p>
            <a:pPr marL="0" indent="0">
              <a:buNone/>
            </a:pPr>
            <a:endParaRPr lang="en-US" sz="2000" dirty="0"/>
          </a:p>
        </p:txBody>
      </p:sp>
    </p:spTree>
    <p:extLst>
      <p:ext uri="{BB962C8B-B14F-4D97-AF65-F5344CB8AC3E}">
        <p14:creationId xmlns:p14="http://schemas.microsoft.com/office/powerpoint/2010/main" val="31977457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77863" y="365125"/>
            <a:ext cx="10515600" cy="630555"/>
          </a:xfrm>
        </p:spPr>
        <p:txBody>
          <a:bodyPr>
            <a:noAutofit/>
          </a:bodyPr>
          <a:lstStyle/>
          <a:p>
            <a:r>
              <a:rPr lang="el-GR" sz="4000" dirty="0"/>
              <a:t>Σύνολο αλληλεπιδράσεων</a:t>
            </a:r>
            <a:endParaRPr lang="en-US" sz="4000" dirty="0"/>
          </a:p>
        </p:txBody>
      </p:sp>
      <p:pic>
        <p:nvPicPr>
          <p:cNvPr id="4" name="Content Placeholder 3"/>
          <p:cNvPicPr>
            <a:picLocks noGrp="1" noChangeAspect="1"/>
          </p:cNvPicPr>
          <p:nvPr>
            <p:ph idx="1"/>
          </p:nvPr>
        </p:nvPicPr>
        <p:blipFill>
          <a:blip r:embed="rId2"/>
          <a:stretch>
            <a:fillRect/>
          </a:stretch>
        </p:blipFill>
        <p:spPr>
          <a:xfrm>
            <a:off x="677863" y="3050327"/>
            <a:ext cx="8596312" cy="3483718"/>
          </a:xfrm>
        </p:spPr>
      </p:pic>
      <p:sp>
        <p:nvSpPr>
          <p:cNvPr id="6" name="Content Placeholder 2"/>
          <p:cNvSpPr txBox="1">
            <a:spLocks/>
          </p:cNvSpPr>
          <p:nvPr/>
        </p:nvSpPr>
        <p:spPr>
          <a:xfrm>
            <a:off x="677863" y="1195389"/>
            <a:ext cx="8596668" cy="388077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l-GR" sz="2000" dirty="0"/>
              <a:t>Οι αβιοτικοί παράγοντες ενός οικοσυστήματος βρίσκονται σε συνεχή αλληλεπίδραση με τους βιοτικούς και καθορίζουν τη φύση του αλλά και τη λειτουργία του. Για παράδειγμα, το πόσο διαθέσιμο είναι το νερό σε ένα οικοσύστημα καθορίζει την ποικιλία των οργανισμών που ζουν σ’ αυτό αλλά και τις μεταξύ τους σχέσεις. </a:t>
            </a:r>
            <a:endParaRPr lang="en-US" sz="2000" dirty="0"/>
          </a:p>
        </p:txBody>
      </p:sp>
    </p:spTree>
    <p:extLst>
      <p:ext uri="{BB962C8B-B14F-4D97-AF65-F5344CB8AC3E}">
        <p14:creationId xmlns:p14="http://schemas.microsoft.com/office/powerpoint/2010/main" val="41096698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smtClean="0"/>
              <a:t>Οικοσυστήματα</a:t>
            </a:r>
            <a:endParaRPr lang="en-US" sz="4000" dirty="0"/>
          </a:p>
        </p:txBody>
      </p:sp>
      <p:sp>
        <p:nvSpPr>
          <p:cNvPr id="3" name="Content Placeholder 2"/>
          <p:cNvSpPr>
            <a:spLocks noGrp="1"/>
          </p:cNvSpPr>
          <p:nvPr>
            <p:ph idx="1"/>
          </p:nvPr>
        </p:nvSpPr>
        <p:spPr>
          <a:xfrm>
            <a:off x="677334" y="2160589"/>
            <a:ext cx="9066106" cy="3880773"/>
          </a:xfrm>
        </p:spPr>
        <p:txBody>
          <a:bodyPr>
            <a:normAutofit/>
          </a:bodyPr>
          <a:lstStyle/>
          <a:p>
            <a:r>
              <a:rPr lang="el-GR" sz="2000" b="1" dirty="0" err="1" smtClean="0"/>
              <a:t>Αυτότροφα</a:t>
            </a:r>
            <a:r>
              <a:rPr lang="el-GR" sz="2000" b="1" dirty="0" smtClean="0"/>
              <a:t>: </a:t>
            </a:r>
            <a:r>
              <a:rPr lang="el-GR" sz="2000" dirty="0" smtClean="0"/>
              <a:t>Τα οικοσυστήματα </a:t>
            </a:r>
            <a:r>
              <a:rPr lang="el-GR" sz="2000" dirty="0"/>
              <a:t>που υπάρχουν στον πλανήτη μας, </a:t>
            </a:r>
            <a:r>
              <a:rPr lang="el-GR" sz="2000" dirty="0" smtClean="0"/>
              <a:t>στην πλειονότητά </a:t>
            </a:r>
            <a:r>
              <a:rPr lang="el-GR" sz="2000" dirty="0"/>
              <a:t>τους, εισάγουν την </a:t>
            </a:r>
            <a:r>
              <a:rPr lang="el-GR" sz="2000" dirty="0" smtClean="0"/>
              <a:t>ενέργεια </a:t>
            </a:r>
            <a:r>
              <a:rPr lang="el-GR" sz="2000" dirty="0"/>
              <a:t>που είναι απαραίτητη για τη </a:t>
            </a:r>
            <a:r>
              <a:rPr lang="el-GR" sz="2000" dirty="0" smtClean="0"/>
              <a:t>διατήρηση </a:t>
            </a:r>
            <a:r>
              <a:rPr lang="el-GR" sz="2000" dirty="0"/>
              <a:t>της δομής τους με τη μορφή της </a:t>
            </a:r>
            <a:r>
              <a:rPr lang="el-GR" sz="2000" b="1" dirty="0"/>
              <a:t>ηλιακής ακτινοβολίας</a:t>
            </a:r>
            <a:r>
              <a:rPr lang="el-GR" sz="2000" dirty="0"/>
              <a:t>. </a:t>
            </a:r>
            <a:endParaRPr lang="el-GR" sz="2000" dirty="0" smtClean="0"/>
          </a:p>
          <a:p>
            <a:r>
              <a:rPr lang="el-GR" sz="2000" b="1" dirty="0" err="1" smtClean="0"/>
              <a:t>Ετερότροφα</a:t>
            </a:r>
            <a:r>
              <a:rPr lang="el-GR" sz="2000" b="1" dirty="0" smtClean="0"/>
              <a:t>: </a:t>
            </a:r>
            <a:r>
              <a:rPr lang="el-GR" sz="2000" dirty="0" smtClean="0"/>
              <a:t>Σε </a:t>
            </a:r>
            <a:r>
              <a:rPr lang="el-GR" sz="2000" dirty="0"/>
              <a:t>αυτά τα οικοσυστήματα η εισαγωγή ενέργειας γίνεται με τη μορφή χημικών ενώσεων. Ένα παράδειγμα </a:t>
            </a:r>
            <a:r>
              <a:rPr lang="el-GR" sz="2000" dirty="0" err="1"/>
              <a:t>ετερότροφου</a:t>
            </a:r>
            <a:r>
              <a:rPr lang="el-GR" sz="2000" dirty="0"/>
              <a:t> </a:t>
            </a:r>
            <a:r>
              <a:rPr lang="el-GR" sz="2000" dirty="0" err="1"/>
              <a:t>οικο</a:t>
            </a:r>
            <a:r>
              <a:rPr lang="el-GR" sz="2000" dirty="0"/>
              <a:t>- συστήματος είναι μια πόλη, η οποία εισάγει την ενέργεια που χρειάζεται για την επιβίωση των κατοίκων της με τη μορφή των τροφίμων που δεν έχουν παραχθεί σ’ αυτήν αλλά σε άλλα </a:t>
            </a:r>
            <a:r>
              <a:rPr lang="el-GR" sz="2000" dirty="0" err="1"/>
              <a:t>αυτότροφα</a:t>
            </a:r>
            <a:r>
              <a:rPr lang="el-GR" sz="2000" dirty="0"/>
              <a:t> οικοσυστήματα.</a:t>
            </a:r>
            <a:endParaRPr lang="en-US" sz="2000" dirty="0"/>
          </a:p>
          <a:p>
            <a:endParaRPr lang="en-US" sz="2000" dirty="0"/>
          </a:p>
        </p:txBody>
      </p:sp>
    </p:spTree>
    <p:extLst>
      <p:ext uri="{BB962C8B-B14F-4D97-AF65-F5344CB8AC3E}">
        <p14:creationId xmlns:p14="http://schemas.microsoft.com/office/powerpoint/2010/main" val="19925048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smtClean="0"/>
              <a:t>Μέγεθος και όρια οικοσυστημάτων</a:t>
            </a:r>
            <a:endParaRPr lang="en-US" sz="4000" dirty="0"/>
          </a:p>
        </p:txBody>
      </p:sp>
      <p:sp>
        <p:nvSpPr>
          <p:cNvPr id="3" name="Content Placeholder 2"/>
          <p:cNvSpPr>
            <a:spLocks noGrp="1"/>
          </p:cNvSpPr>
          <p:nvPr>
            <p:ph idx="1"/>
          </p:nvPr>
        </p:nvSpPr>
        <p:spPr>
          <a:xfrm>
            <a:off x="677334" y="2160589"/>
            <a:ext cx="9218506" cy="3880773"/>
          </a:xfrm>
        </p:spPr>
        <p:txBody>
          <a:bodyPr>
            <a:normAutofit/>
          </a:bodyPr>
          <a:lstStyle/>
          <a:p>
            <a:r>
              <a:rPr lang="el-GR" sz="2000" dirty="0" smtClean="0"/>
              <a:t>Το μέγεθος ενός οικοσυστήματος καθορίζεται από τον ερευνητή που μελετά τις αλληλεπιδράσεις των διάφορων παραγόντων σε ένα οικοσύστημα.</a:t>
            </a:r>
          </a:p>
          <a:p>
            <a:r>
              <a:rPr lang="el-GR" sz="2000" dirty="0"/>
              <a:t>Έ</a:t>
            </a:r>
            <a:r>
              <a:rPr lang="el-GR" sz="2000" dirty="0" smtClean="0"/>
              <a:t>να </a:t>
            </a:r>
            <a:r>
              <a:rPr lang="el-GR" sz="2000" dirty="0"/>
              <a:t>οικοσύστημα μπορεί να </a:t>
            </a:r>
            <a:r>
              <a:rPr lang="el-GR" sz="2000" dirty="0" smtClean="0"/>
              <a:t>είναι </a:t>
            </a:r>
            <a:r>
              <a:rPr lang="el-GR" sz="2000" dirty="0"/>
              <a:t>τόσο μεγάλο όσο ολόκληρη η </a:t>
            </a:r>
            <a:r>
              <a:rPr lang="el-GR" sz="2000" dirty="0" smtClean="0"/>
              <a:t>βιόσφαιρα</a:t>
            </a:r>
            <a:r>
              <a:rPr lang="el-GR" sz="2000" dirty="0"/>
              <a:t>, δηλαδή το τμήμα του φλοιού της Γης και της ατμόσφαιρας που επιτρέπει την </a:t>
            </a:r>
            <a:r>
              <a:rPr lang="el-GR" sz="2000" dirty="0" smtClean="0"/>
              <a:t>ύπαρξη </a:t>
            </a:r>
            <a:r>
              <a:rPr lang="el-GR" sz="2000" dirty="0"/>
              <a:t>ζωής, αλλά και τόσο πολύ μικρό όσο μια γλάστρα με ένα φυτό στα φύλλα του οποίου επιβιώνει ένας μεγάλος αριθμός </a:t>
            </a:r>
            <a:r>
              <a:rPr lang="el-GR" sz="2000" dirty="0" smtClean="0"/>
              <a:t>μικροοργανισμών</a:t>
            </a:r>
            <a:r>
              <a:rPr lang="el-GR" sz="2000" dirty="0"/>
              <a:t>. </a:t>
            </a:r>
            <a:endParaRPr lang="el-GR" sz="2000" dirty="0" smtClean="0"/>
          </a:p>
          <a:p>
            <a:r>
              <a:rPr lang="el-GR" sz="2000" dirty="0" smtClean="0"/>
              <a:t>Τα όρια </a:t>
            </a:r>
            <a:r>
              <a:rPr lang="el-GR" sz="2000" dirty="0"/>
              <a:t>του οικοσυστήματος, αν και </a:t>
            </a:r>
            <a:r>
              <a:rPr lang="el-GR" sz="2000" dirty="0" smtClean="0"/>
              <a:t>καθορίζονται </a:t>
            </a:r>
            <a:r>
              <a:rPr lang="el-GR" sz="2000" dirty="0"/>
              <a:t>αυθαίρετα από τον </a:t>
            </a:r>
            <a:r>
              <a:rPr lang="el-GR" sz="2000" dirty="0" smtClean="0"/>
              <a:t>ερευνητή, καθορίζονται με σχετική ακρίβεια (η γλάστρα, το νησί, η βιόσφαιρα).</a:t>
            </a:r>
            <a:endParaRPr lang="en-US" sz="2000" dirty="0"/>
          </a:p>
        </p:txBody>
      </p:sp>
    </p:spTree>
    <p:extLst>
      <p:ext uri="{BB962C8B-B14F-4D97-AF65-F5344CB8AC3E}">
        <p14:creationId xmlns:p14="http://schemas.microsoft.com/office/powerpoint/2010/main" val="18669481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ED32D4-70E5-B24E-A2E1-3AE5DCD7B8A7}"/>
              </a:ext>
            </a:extLst>
          </p:cNvPr>
          <p:cNvSpPr>
            <a:spLocks noGrp="1"/>
          </p:cNvSpPr>
          <p:nvPr>
            <p:ph type="title"/>
          </p:nvPr>
        </p:nvSpPr>
        <p:spPr/>
        <p:txBody>
          <a:bodyPr>
            <a:normAutofit/>
          </a:bodyPr>
          <a:lstStyle/>
          <a:p>
            <a:r>
              <a:rPr lang="en-US" sz="4000" dirty="0" err="1"/>
              <a:t>Ισορρο</a:t>
            </a:r>
            <a:r>
              <a:rPr lang="en-US" sz="4000" dirty="0"/>
              <a:t>πία </a:t>
            </a:r>
            <a:r>
              <a:rPr lang="en-US" sz="4000" dirty="0" smtClean="0"/>
              <a:t>-</a:t>
            </a:r>
            <a:r>
              <a:rPr lang="el-GR" sz="4000" dirty="0" smtClean="0"/>
              <a:t> </a:t>
            </a:r>
            <a:r>
              <a:rPr lang="en-US" sz="4000" dirty="0" smtClean="0"/>
              <a:t>π</a:t>
            </a:r>
            <a:r>
              <a:rPr lang="en-US" sz="4000" dirty="0" err="1" smtClean="0"/>
              <a:t>οικιλότητ</a:t>
            </a:r>
            <a:r>
              <a:rPr lang="en-US" sz="4000" dirty="0" smtClean="0"/>
              <a:t>α</a:t>
            </a:r>
            <a:endParaRPr lang="en-US" sz="4000" dirty="0"/>
          </a:p>
        </p:txBody>
      </p:sp>
      <p:sp>
        <p:nvSpPr>
          <p:cNvPr id="3" name="Content Placeholder 2">
            <a:extLst>
              <a:ext uri="{FF2B5EF4-FFF2-40B4-BE49-F238E27FC236}">
                <a16:creationId xmlns:a16="http://schemas.microsoft.com/office/drawing/2014/main" xmlns="" id="{2BAEFA80-7167-5C47-B111-0B1CE702292E}"/>
              </a:ext>
            </a:extLst>
          </p:cNvPr>
          <p:cNvSpPr>
            <a:spLocks noGrp="1"/>
          </p:cNvSpPr>
          <p:nvPr>
            <p:ph idx="1"/>
          </p:nvPr>
        </p:nvSpPr>
        <p:spPr>
          <a:xfrm>
            <a:off x="677334" y="2103120"/>
            <a:ext cx="9746826" cy="3880773"/>
          </a:xfrm>
        </p:spPr>
        <p:txBody>
          <a:bodyPr>
            <a:noAutofit/>
          </a:bodyPr>
          <a:lstStyle/>
          <a:p>
            <a:r>
              <a:rPr lang="el-GR" sz="2000" dirty="0" smtClean="0"/>
              <a:t>Οικοσυστήματα: διατηρούν </a:t>
            </a:r>
            <a:r>
              <a:rPr lang="el-GR" sz="2000" dirty="0"/>
              <a:t>σε ισορροπία τις </a:t>
            </a:r>
            <a:r>
              <a:rPr lang="el-GR" sz="2000" dirty="0" smtClean="0"/>
              <a:t>σχέσεις </a:t>
            </a:r>
            <a:r>
              <a:rPr lang="el-GR" sz="2000" dirty="0"/>
              <a:t>που αναπτύσσονται μεταξύ των </a:t>
            </a:r>
            <a:r>
              <a:rPr lang="el-GR" sz="2000" dirty="0" smtClean="0"/>
              <a:t>διάφορων </a:t>
            </a:r>
            <a:r>
              <a:rPr lang="el-GR" sz="2000" dirty="0"/>
              <a:t>βιοτικών και αβιοτικών παραγόντων τους. </a:t>
            </a:r>
            <a:endParaRPr lang="en-US" sz="2000" dirty="0" smtClean="0"/>
          </a:p>
          <a:p>
            <a:r>
              <a:rPr lang="en-US" sz="2000" dirty="0" smtClean="0"/>
              <a:t>O</a:t>
            </a:r>
            <a:r>
              <a:rPr lang="el-GR" sz="2000" dirty="0" smtClean="0"/>
              <a:t>ι </a:t>
            </a:r>
            <a:r>
              <a:rPr lang="el-GR" sz="2000" dirty="0"/>
              <a:t>σχέσεις </a:t>
            </a:r>
            <a:r>
              <a:rPr lang="el-GR" sz="2000" dirty="0" smtClean="0"/>
              <a:t>ανάμεσα στους παράγοντες ενός </a:t>
            </a:r>
            <a:r>
              <a:rPr lang="el-GR" sz="2000" dirty="0"/>
              <a:t>οικοσυστήματος μεταβάλλονται συνεχώς και ποσοτικά και ποιοτικά</a:t>
            </a:r>
            <a:r>
              <a:rPr lang="el-GR" sz="2000" dirty="0" smtClean="0"/>
              <a:t>.</a:t>
            </a:r>
          </a:p>
          <a:p>
            <a:r>
              <a:rPr lang="el-GR" sz="2000" dirty="0" smtClean="0"/>
              <a:t>Η ποικιλότητα (τα </a:t>
            </a:r>
            <a:r>
              <a:rPr lang="el-GR" sz="2000" dirty="0"/>
              <a:t>διαφορετικά είδη </a:t>
            </a:r>
            <a:r>
              <a:rPr lang="el-GR" sz="2000" dirty="0" smtClean="0"/>
              <a:t>οργανισμών που υπάρχουν στα οικοσυστήματα) ενισχύει την ισορροπία </a:t>
            </a:r>
            <a:r>
              <a:rPr lang="el-GR" sz="2000" dirty="0"/>
              <a:t>των </a:t>
            </a:r>
            <a:r>
              <a:rPr lang="el-GR" sz="2000" dirty="0" smtClean="0"/>
              <a:t>οικοσυστημάτων. </a:t>
            </a:r>
            <a:endParaRPr lang="el-GR" sz="2000" dirty="0"/>
          </a:p>
          <a:p>
            <a:r>
              <a:rPr lang="el-GR" sz="2000" dirty="0" smtClean="0"/>
              <a:t>Όσο μεγαλύτερη </a:t>
            </a:r>
            <a:r>
              <a:rPr lang="el-GR" sz="2000" dirty="0"/>
              <a:t>ποικιλότητα έχει ένα οικοσύστημα, τόσο πιο ισορροπημένο είναι</a:t>
            </a:r>
            <a:r>
              <a:rPr lang="el-GR" sz="2000" dirty="0" smtClean="0"/>
              <a:t>.</a:t>
            </a:r>
          </a:p>
          <a:p>
            <a:r>
              <a:rPr lang="el-GR" sz="2000" dirty="0" smtClean="0"/>
              <a:t>Όποτε μια μεταβολή διαταράσσει την ισορροπία τους, υπάρχουν αρκετοί διαθέσιμοι μηχανισμοί αυτορρύθμισης που την αποκαθιστούν. </a:t>
            </a:r>
            <a:endParaRPr lang="en-US" sz="2000" dirty="0"/>
          </a:p>
        </p:txBody>
      </p:sp>
    </p:spTree>
    <p:extLst>
      <p:ext uri="{BB962C8B-B14F-4D97-AF65-F5344CB8AC3E}">
        <p14:creationId xmlns:p14="http://schemas.microsoft.com/office/powerpoint/2010/main" val="42139786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smtClean="0"/>
              <a:t>Τροφικές σχέσεις</a:t>
            </a:r>
            <a:endParaRPr lang="en-US" sz="4000" dirty="0"/>
          </a:p>
        </p:txBody>
      </p:sp>
      <p:sp>
        <p:nvSpPr>
          <p:cNvPr id="3" name="Content Placeholder 2"/>
          <p:cNvSpPr>
            <a:spLocks noGrp="1"/>
          </p:cNvSpPr>
          <p:nvPr>
            <p:ph idx="1"/>
          </p:nvPr>
        </p:nvSpPr>
        <p:spPr>
          <a:xfrm>
            <a:off x="677334" y="2170749"/>
            <a:ext cx="8596668" cy="3880773"/>
          </a:xfrm>
        </p:spPr>
        <p:txBody>
          <a:bodyPr>
            <a:normAutofit/>
          </a:bodyPr>
          <a:lstStyle/>
          <a:p>
            <a:r>
              <a:rPr lang="el-GR" sz="2000" dirty="0"/>
              <a:t>Οι τροφικές σχέσεις μεταξύ των </a:t>
            </a:r>
            <a:r>
              <a:rPr lang="el-GR" sz="2000" dirty="0" smtClean="0"/>
              <a:t>οργανισμών </a:t>
            </a:r>
            <a:r>
              <a:rPr lang="el-GR" sz="2000" dirty="0"/>
              <a:t>διαφορετικών ειδών είναι </a:t>
            </a:r>
            <a:r>
              <a:rPr lang="el-GR" sz="2000" b="1" dirty="0"/>
              <a:t>ποιοτικές</a:t>
            </a:r>
            <a:r>
              <a:rPr lang="el-GR" sz="2000" dirty="0"/>
              <a:t> (ποιος τρώει ποιον) και </a:t>
            </a:r>
            <a:r>
              <a:rPr lang="el-GR" sz="2000" b="1" dirty="0"/>
              <a:t>ποσοτικές</a:t>
            </a:r>
            <a:r>
              <a:rPr lang="el-GR" sz="2000" dirty="0"/>
              <a:t> (τι </a:t>
            </a:r>
            <a:r>
              <a:rPr lang="el-GR" sz="2000" dirty="0" smtClean="0"/>
              <a:t>ποσότητα </a:t>
            </a:r>
            <a:r>
              <a:rPr lang="el-GR" sz="2000" dirty="0"/>
              <a:t>τρώει). </a:t>
            </a:r>
            <a:endParaRPr lang="el-GR" sz="2000" dirty="0" smtClean="0"/>
          </a:p>
          <a:p>
            <a:r>
              <a:rPr lang="el-GR" sz="2000" dirty="0"/>
              <a:t>Α</a:t>
            </a:r>
            <a:r>
              <a:rPr lang="el-GR" sz="2000" dirty="0" smtClean="0"/>
              <a:t>πεικόνιση </a:t>
            </a:r>
            <a:r>
              <a:rPr lang="el-GR" sz="2000" dirty="0"/>
              <a:t>των ποιοτικών τροφικών </a:t>
            </a:r>
            <a:r>
              <a:rPr lang="el-GR" sz="2000" dirty="0" smtClean="0"/>
              <a:t>σχέσεων με:</a:t>
            </a:r>
          </a:p>
          <a:p>
            <a:pPr lvl="1"/>
            <a:r>
              <a:rPr lang="el-GR" sz="2000" b="1" dirty="0" smtClean="0"/>
              <a:t>Τροφικές</a:t>
            </a:r>
            <a:r>
              <a:rPr lang="el-GR" sz="2000" dirty="0" smtClean="0"/>
              <a:t> </a:t>
            </a:r>
            <a:r>
              <a:rPr lang="el-GR" sz="2000" b="1" dirty="0"/>
              <a:t>αλυσίδες</a:t>
            </a:r>
            <a:r>
              <a:rPr lang="el-GR" sz="2000" dirty="0"/>
              <a:t> και </a:t>
            </a:r>
            <a:r>
              <a:rPr lang="el-GR" sz="2000" b="1" dirty="0" smtClean="0"/>
              <a:t>τροφικά πλέγματα</a:t>
            </a:r>
          </a:p>
          <a:p>
            <a:r>
              <a:rPr lang="el-GR" sz="2000" dirty="0" smtClean="0"/>
              <a:t>Απεικόνιση </a:t>
            </a:r>
            <a:r>
              <a:rPr lang="el-GR" sz="2000" dirty="0"/>
              <a:t>των ποσοτικών τροφικών </a:t>
            </a:r>
            <a:r>
              <a:rPr lang="el-GR" sz="2000" dirty="0" smtClean="0"/>
              <a:t>σχέσεων με:</a:t>
            </a:r>
          </a:p>
          <a:p>
            <a:pPr lvl="1"/>
            <a:r>
              <a:rPr lang="el-GR" sz="2000" b="1" dirty="0" smtClean="0"/>
              <a:t>Τροφικές πυραμίδες</a:t>
            </a:r>
            <a:endParaRPr lang="en-US" sz="2000" dirty="0"/>
          </a:p>
        </p:txBody>
      </p:sp>
    </p:spTree>
    <p:extLst>
      <p:ext uri="{BB962C8B-B14F-4D97-AF65-F5344CB8AC3E}">
        <p14:creationId xmlns:p14="http://schemas.microsoft.com/office/powerpoint/2010/main" val="7247284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2548E1-7964-ED4B-843D-7CF7163BF2C3}"/>
              </a:ext>
            </a:extLst>
          </p:cNvPr>
          <p:cNvSpPr>
            <a:spLocks noGrp="1"/>
          </p:cNvSpPr>
          <p:nvPr>
            <p:ph type="title"/>
          </p:nvPr>
        </p:nvSpPr>
        <p:spPr>
          <a:xfrm>
            <a:off x="421530" y="609600"/>
            <a:ext cx="8596668" cy="1320800"/>
          </a:xfrm>
        </p:spPr>
        <p:txBody>
          <a:bodyPr>
            <a:normAutofit/>
          </a:bodyPr>
          <a:lstStyle/>
          <a:p>
            <a:r>
              <a:rPr lang="en-US" sz="4000" dirty="0" err="1"/>
              <a:t>Ροή</a:t>
            </a:r>
            <a:r>
              <a:rPr lang="en-US" sz="4000" dirty="0"/>
              <a:t> </a:t>
            </a:r>
            <a:r>
              <a:rPr lang="en-US" sz="4000" dirty="0" err="1" smtClean="0"/>
              <a:t>ενέργει</a:t>
            </a:r>
            <a:r>
              <a:rPr lang="en-US" sz="4000" dirty="0" smtClean="0"/>
              <a:t>ας</a:t>
            </a:r>
            <a:r>
              <a:rPr lang="el-GR" sz="4000" dirty="0" smtClean="0"/>
              <a:t>-Τροφικές αλυσίδες</a:t>
            </a:r>
            <a:endParaRPr lang="en-US" sz="4000" dirty="0"/>
          </a:p>
        </p:txBody>
      </p:sp>
      <p:pic>
        <p:nvPicPr>
          <p:cNvPr id="4" name="Content Placeholder 3"/>
          <p:cNvPicPr>
            <a:picLocks noGrp="1" noChangeAspect="1"/>
          </p:cNvPicPr>
          <p:nvPr>
            <p:ph idx="1"/>
          </p:nvPr>
        </p:nvPicPr>
        <p:blipFill>
          <a:blip r:embed="rId2"/>
          <a:stretch>
            <a:fillRect/>
          </a:stretch>
        </p:blipFill>
        <p:spPr>
          <a:xfrm>
            <a:off x="421530" y="3130014"/>
            <a:ext cx="9119027" cy="1116866"/>
          </a:xfrm>
          <a:prstGeom prst="rect">
            <a:avLst/>
          </a:prstGeom>
        </p:spPr>
      </p:pic>
      <p:sp>
        <p:nvSpPr>
          <p:cNvPr id="5" name="Rectangle 4"/>
          <p:cNvSpPr/>
          <p:nvPr/>
        </p:nvSpPr>
        <p:spPr>
          <a:xfrm>
            <a:off x="421530" y="1778000"/>
            <a:ext cx="9189720" cy="1015663"/>
          </a:xfrm>
          <a:prstGeom prst="rect">
            <a:avLst/>
          </a:prstGeom>
        </p:spPr>
        <p:txBody>
          <a:bodyPr wrap="square">
            <a:spAutoFit/>
          </a:bodyPr>
          <a:lstStyle/>
          <a:p>
            <a:r>
              <a:rPr lang="el-GR" sz="2000" dirty="0" smtClean="0"/>
              <a:t>Η απεικόνιση μια τροφικής αλληλεξάρτησης απεικονίζεται με μια τροφική αλυσίδα της οποίας </a:t>
            </a:r>
            <a:r>
              <a:rPr lang="el-GR" sz="2000" b="1" dirty="0" smtClean="0"/>
              <a:t>τα </a:t>
            </a:r>
            <a:r>
              <a:rPr lang="el-GR" sz="2000" b="1" dirty="0"/>
              <a:t>βέλη θα δείχνουν τη ροή ενέργειας </a:t>
            </a:r>
            <a:r>
              <a:rPr lang="el-GR" sz="2000" dirty="0"/>
              <a:t>ανάμεσα στους οργανισμούς που έχουν σχέση </a:t>
            </a:r>
            <a:r>
              <a:rPr lang="el-GR" sz="2000" dirty="0" smtClean="0"/>
              <a:t>καταναλισκόμενου </a:t>
            </a:r>
            <a:r>
              <a:rPr lang="el-GR" sz="2000" dirty="0"/>
              <a:t>- καταναλωτή.</a:t>
            </a:r>
            <a:endParaRPr lang="en-US" sz="2000" dirty="0"/>
          </a:p>
        </p:txBody>
      </p:sp>
    </p:spTree>
    <p:extLst>
      <p:ext uri="{BB962C8B-B14F-4D97-AF65-F5344CB8AC3E}">
        <p14:creationId xmlns:p14="http://schemas.microsoft.com/office/powerpoint/2010/main" val="41514473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231601" y="1635760"/>
            <a:ext cx="7300721" cy="4744501"/>
          </a:xfrm>
          <a:prstGeom prst="rect">
            <a:avLst/>
          </a:prstGeom>
        </p:spPr>
      </p:pic>
      <p:sp>
        <p:nvSpPr>
          <p:cNvPr id="2" name="Title 1"/>
          <p:cNvSpPr>
            <a:spLocks noGrp="1"/>
          </p:cNvSpPr>
          <p:nvPr>
            <p:ph type="title"/>
          </p:nvPr>
        </p:nvSpPr>
        <p:spPr>
          <a:xfrm>
            <a:off x="118534" y="132080"/>
            <a:ext cx="8596668" cy="1320800"/>
          </a:xfrm>
        </p:spPr>
        <p:txBody>
          <a:bodyPr>
            <a:normAutofit/>
          </a:bodyPr>
          <a:lstStyle/>
          <a:p>
            <a:r>
              <a:rPr lang="el-GR" sz="4000" dirty="0" smtClean="0"/>
              <a:t>Τροφικό πλέγμα</a:t>
            </a:r>
            <a:endParaRPr lang="en-US" sz="4000" dirty="0"/>
          </a:p>
        </p:txBody>
      </p:sp>
      <p:sp>
        <p:nvSpPr>
          <p:cNvPr id="3" name="Content Placeholder 2"/>
          <p:cNvSpPr>
            <a:spLocks noGrp="1"/>
          </p:cNvSpPr>
          <p:nvPr>
            <p:ph idx="1"/>
          </p:nvPr>
        </p:nvSpPr>
        <p:spPr>
          <a:xfrm>
            <a:off x="118534" y="914399"/>
            <a:ext cx="9858124" cy="1950720"/>
          </a:xfrm>
        </p:spPr>
        <p:txBody>
          <a:bodyPr>
            <a:normAutofit/>
          </a:bodyPr>
          <a:lstStyle/>
          <a:p>
            <a:pPr marL="0" indent="0">
              <a:buNone/>
            </a:pPr>
            <a:r>
              <a:rPr lang="el-GR" sz="2000" dirty="0"/>
              <a:t>Στην πραγματικότητα </a:t>
            </a:r>
            <a:r>
              <a:rPr lang="el-GR" sz="2000" dirty="0" smtClean="0"/>
              <a:t>οι </a:t>
            </a:r>
            <a:r>
              <a:rPr lang="el-GR" sz="2000" dirty="0"/>
              <a:t>τροφικές σχέσεις μεταξύ των οργανισμών είναι </a:t>
            </a:r>
            <a:r>
              <a:rPr lang="el-GR" sz="2000" dirty="0" smtClean="0"/>
              <a:t>περισσότερο </a:t>
            </a:r>
            <a:r>
              <a:rPr lang="el-GR" sz="2000" b="1" dirty="0" smtClean="0"/>
              <a:t>πολύπλοκες</a:t>
            </a:r>
            <a:r>
              <a:rPr lang="el-GR" sz="2000" dirty="0" smtClean="0"/>
              <a:t> και απεικονίζονται </a:t>
            </a:r>
            <a:r>
              <a:rPr lang="el-GR" sz="2000" dirty="0"/>
              <a:t>πιο </a:t>
            </a:r>
            <a:r>
              <a:rPr lang="el-GR" sz="2000" b="1" dirty="0" smtClean="0"/>
              <a:t>ρεαλιστικά</a:t>
            </a:r>
            <a:r>
              <a:rPr lang="el-GR" sz="2000" dirty="0" smtClean="0"/>
              <a:t> με το τροφικό πλέγμα.</a:t>
            </a:r>
            <a:endParaRPr lang="en-US" sz="2000" dirty="0"/>
          </a:p>
        </p:txBody>
      </p:sp>
    </p:spTree>
    <p:extLst>
      <p:ext uri="{BB962C8B-B14F-4D97-AF65-F5344CB8AC3E}">
        <p14:creationId xmlns:p14="http://schemas.microsoft.com/office/powerpoint/2010/main" val="32762035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47040"/>
            <a:ext cx="10163386" cy="1320800"/>
          </a:xfrm>
        </p:spPr>
        <p:txBody>
          <a:bodyPr>
            <a:normAutofit/>
          </a:bodyPr>
          <a:lstStyle/>
          <a:p>
            <a:r>
              <a:rPr lang="el-GR" sz="4000" dirty="0" smtClean="0"/>
              <a:t>Τροφικά επίπεδα</a:t>
            </a:r>
            <a:r>
              <a:rPr lang="en-US" sz="4000" dirty="0" smtClean="0"/>
              <a:t> </a:t>
            </a:r>
            <a:r>
              <a:rPr lang="el-GR" sz="4000" dirty="0" smtClean="0"/>
              <a:t>και</a:t>
            </a:r>
            <a:r>
              <a:rPr lang="en-US" sz="4000" dirty="0" smtClean="0"/>
              <a:t> </a:t>
            </a:r>
            <a:r>
              <a:rPr lang="el-GR" sz="4000" dirty="0" smtClean="0"/>
              <a:t>τροφικές </a:t>
            </a:r>
            <a:r>
              <a:rPr lang="el-GR" sz="4000" dirty="0"/>
              <a:t>πυραμίδες </a:t>
            </a:r>
            <a:endParaRPr lang="en-US" sz="4000" dirty="0"/>
          </a:p>
        </p:txBody>
      </p:sp>
      <p:sp>
        <p:nvSpPr>
          <p:cNvPr id="3" name="Content Placeholder 2"/>
          <p:cNvSpPr>
            <a:spLocks noGrp="1"/>
          </p:cNvSpPr>
          <p:nvPr>
            <p:ph idx="1"/>
          </p:nvPr>
        </p:nvSpPr>
        <p:spPr>
          <a:xfrm>
            <a:off x="331893" y="1229360"/>
            <a:ext cx="10588387" cy="5405120"/>
          </a:xfrm>
        </p:spPr>
        <p:txBody>
          <a:bodyPr>
            <a:normAutofit/>
          </a:bodyPr>
          <a:lstStyle/>
          <a:p>
            <a:r>
              <a:rPr lang="el-GR" sz="2000" dirty="0" smtClean="0"/>
              <a:t>Πυραμίδα Βιομάζας: απεικονίζει τη </a:t>
            </a:r>
            <a:r>
              <a:rPr lang="el-GR" sz="2000" dirty="0"/>
              <a:t>μεταβολή </a:t>
            </a:r>
            <a:r>
              <a:rPr lang="el-GR" sz="2000" dirty="0" smtClean="0"/>
              <a:t>της </a:t>
            </a:r>
            <a:r>
              <a:rPr lang="el-GR" sz="2000" dirty="0"/>
              <a:t>ξηρής μάζας των </a:t>
            </a:r>
            <a:r>
              <a:rPr lang="el-GR" sz="2000" dirty="0" smtClean="0"/>
              <a:t>οργανισμών</a:t>
            </a:r>
          </a:p>
          <a:p>
            <a:pPr marL="0" indent="0">
              <a:buNone/>
            </a:pPr>
            <a:r>
              <a:rPr lang="el-GR" sz="2000" dirty="0"/>
              <a:t> </a:t>
            </a:r>
            <a:r>
              <a:rPr lang="el-GR" sz="2000" dirty="0" smtClean="0"/>
              <a:t>    ανά </a:t>
            </a:r>
            <a:r>
              <a:rPr lang="el-GR" sz="2000" dirty="0"/>
              <a:t>μονάδα </a:t>
            </a:r>
            <a:r>
              <a:rPr lang="el-GR" sz="2000" dirty="0" smtClean="0"/>
              <a:t>επιφάνειας</a:t>
            </a:r>
            <a:endParaRPr lang="el-GR" sz="2000" dirty="0"/>
          </a:p>
          <a:p>
            <a:r>
              <a:rPr lang="el-GR" sz="2000" dirty="0" smtClean="0"/>
              <a:t>Πυραμίδα </a:t>
            </a:r>
            <a:r>
              <a:rPr lang="el-GR" sz="2000" dirty="0"/>
              <a:t>Ε</a:t>
            </a:r>
            <a:r>
              <a:rPr lang="el-GR" sz="2000" dirty="0" smtClean="0"/>
              <a:t>νέργειας: </a:t>
            </a:r>
            <a:r>
              <a:rPr lang="el-GR" sz="2000" dirty="0"/>
              <a:t>απεικονίζει </a:t>
            </a:r>
            <a:r>
              <a:rPr lang="el-GR" sz="2000" dirty="0" smtClean="0"/>
              <a:t>τη </a:t>
            </a:r>
            <a:r>
              <a:rPr lang="el-GR" sz="2000" dirty="0"/>
              <a:t>μεταβολή της δεσμευμένης ενέργειας </a:t>
            </a:r>
          </a:p>
          <a:p>
            <a:r>
              <a:rPr lang="el-GR" sz="2000" dirty="0" smtClean="0"/>
              <a:t>Πυραμίδα Πληθυσμού: </a:t>
            </a:r>
            <a:r>
              <a:rPr lang="el-GR" sz="2000" dirty="0"/>
              <a:t>απεικονίζει </a:t>
            </a:r>
            <a:r>
              <a:rPr lang="el-GR" sz="2000" dirty="0" smtClean="0"/>
              <a:t>τη </a:t>
            </a:r>
            <a:r>
              <a:rPr lang="el-GR" sz="2000" dirty="0"/>
              <a:t>μεταβολή του πληθυσμού από το ένα </a:t>
            </a:r>
            <a:r>
              <a:rPr lang="el-GR" sz="2000" dirty="0" smtClean="0"/>
              <a:t>τροφικό </a:t>
            </a:r>
            <a:r>
              <a:rPr lang="el-GR" sz="2000" dirty="0"/>
              <a:t>επίπεδο ενός οικοσυστήματος στο </a:t>
            </a:r>
            <a:r>
              <a:rPr lang="el-GR" sz="2000" dirty="0" smtClean="0"/>
              <a:t>άλλο.</a:t>
            </a:r>
          </a:p>
          <a:p>
            <a:pPr marL="0" indent="0">
              <a:buNone/>
            </a:pPr>
            <a:endParaRPr lang="el-GR" sz="2000" dirty="0" smtClean="0"/>
          </a:p>
          <a:p>
            <a:pPr marL="0" indent="0">
              <a:buNone/>
            </a:pPr>
            <a:r>
              <a:rPr lang="el-GR" sz="2000" dirty="0" smtClean="0"/>
              <a:t>Το </a:t>
            </a:r>
            <a:r>
              <a:rPr lang="el-GR" sz="2000" dirty="0"/>
              <a:t>εμβαδόν που δίνεται σε κάθε </a:t>
            </a:r>
            <a:endParaRPr lang="el-GR" sz="2000" dirty="0" smtClean="0"/>
          </a:p>
          <a:p>
            <a:pPr marL="0" indent="0">
              <a:buNone/>
            </a:pPr>
            <a:r>
              <a:rPr lang="el-GR" sz="2000" dirty="0" smtClean="0"/>
              <a:t>ορθογώνιο είναι </a:t>
            </a:r>
            <a:r>
              <a:rPr lang="el-GR" sz="2000" dirty="0"/>
              <a:t>ανάλογο με το μέγεθος </a:t>
            </a:r>
            <a:endParaRPr lang="el-GR" sz="2000" dirty="0" smtClean="0"/>
          </a:p>
          <a:p>
            <a:pPr marL="0" indent="0">
              <a:buNone/>
            </a:pPr>
            <a:r>
              <a:rPr lang="el-GR" sz="2000" dirty="0" smtClean="0"/>
              <a:t>της </a:t>
            </a:r>
            <a:r>
              <a:rPr lang="el-GR" sz="2000" dirty="0"/>
              <a:t>μεταβλητής </a:t>
            </a:r>
            <a:r>
              <a:rPr lang="el-GR" sz="2000" dirty="0" smtClean="0"/>
              <a:t>που </a:t>
            </a:r>
            <a:r>
              <a:rPr lang="el-GR" sz="2000" dirty="0"/>
              <a:t>απεικονίζεται </a:t>
            </a:r>
            <a:r>
              <a:rPr lang="el-GR" sz="2000" dirty="0" smtClean="0"/>
              <a:t>στο</a:t>
            </a:r>
          </a:p>
          <a:p>
            <a:pPr marL="0" indent="0">
              <a:buNone/>
            </a:pPr>
            <a:r>
              <a:rPr lang="el-GR" sz="2000" dirty="0" smtClean="0"/>
              <a:t>συγκεκριμένο τροφικό επίπεδο</a:t>
            </a:r>
            <a:r>
              <a:rPr lang="el-GR" sz="2000" dirty="0"/>
              <a:t>.</a:t>
            </a:r>
            <a:endParaRPr lang="en-US" sz="2000" dirty="0"/>
          </a:p>
          <a:p>
            <a:endParaRPr lang="en-US" sz="2000" dirty="0"/>
          </a:p>
          <a:p>
            <a:endParaRPr lang="el-GR" sz="2000" dirty="0" smtClean="0"/>
          </a:p>
        </p:txBody>
      </p:sp>
      <p:grpSp>
        <p:nvGrpSpPr>
          <p:cNvPr id="15" name="Group 14"/>
          <p:cNvGrpSpPr/>
          <p:nvPr/>
        </p:nvGrpSpPr>
        <p:grpSpPr>
          <a:xfrm>
            <a:off x="4977500" y="3306977"/>
            <a:ext cx="7347660" cy="3019159"/>
            <a:chOff x="5081693" y="2809830"/>
            <a:chExt cx="7347660" cy="4143375"/>
          </a:xfrm>
        </p:grpSpPr>
        <p:pic>
          <p:nvPicPr>
            <p:cNvPr id="4" name="Picture 3"/>
            <p:cNvPicPr>
              <a:picLocks noChangeAspect="1"/>
            </p:cNvPicPr>
            <p:nvPr/>
          </p:nvPicPr>
          <p:blipFill>
            <a:blip r:embed="rId2"/>
            <a:stretch>
              <a:fillRect/>
            </a:stretch>
          </p:blipFill>
          <p:spPr>
            <a:xfrm>
              <a:off x="5081693" y="2809830"/>
              <a:ext cx="3724275" cy="4143375"/>
            </a:xfrm>
            <a:prstGeom prst="rect">
              <a:avLst/>
            </a:prstGeom>
          </p:spPr>
        </p:pic>
        <p:cxnSp>
          <p:nvCxnSpPr>
            <p:cNvPr id="6" name="Straight Arrow Connector 5"/>
            <p:cNvCxnSpPr/>
            <p:nvPr/>
          </p:nvCxnSpPr>
          <p:spPr>
            <a:xfrm flipH="1">
              <a:off x="8334804" y="5963311"/>
              <a:ext cx="968047" cy="0"/>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9562863" y="5778645"/>
              <a:ext cx="2866490" cy="307777"/>
            </a:xfrm>
            <a:prstGeom prst="rect">
              <a:avLst/>
            </a:prstGeom>
            <a:noFill/>
          </p:spPr>
          <p:txBody>
            <a:bodyPr wrap="square" rtlCol="0">
              <a:spAutoFit/>
            </a:bodyPr>
            <a:lstStyle/>
            <a:p>
              <a:r>
                <a:rPr lang="el-GR" sz="1400" dirty="0" smtClean="0"/>
                <a:t>Πρώτο τροφικό επίπεδο</a:t>
              </a:r>
              <a:endParaRPr lang="en-US" sz="1400" dirty="0"/>
            </a:p>
          </p:txBody>
        </p:sp>
        <p:cxnSp>
          <p:nvCxnSpPr>
            <p:cNvPr id="10" name="Straight Arrow Connector 9"/>
            <p:cNvCxnSpPr/>
            <p:nvPr/>
          </p:nvCxnSpPr>
          <p:spPr>
            <a:xfrm flipH="1">
              <a:off x="8076840" y="5058484"/>
              <a:ext cx="968047" cy="0"/>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9304899" y="4873818"/>
              <a:ext cx="2866490" cy="307777"/>
            </a:xfrm>
            <a:prstGeom prst="rect">
              <a:avLst/>
            </a:prstGeom>
            <a:noFill/>
          </p:spPr>
          <p:txBody>
            <a:bodyPr wrap="square" rtlCol="0">
              <a:spAutoFit/>
            </a:bodyPr>
            <a:lstStyle/>
            <a:p>
              <a:r>
                <a:rPr lang="el-GR" sz="1400" dirty="0" smtClean="0"/>
                <a:t>Δεύτερο τροφικό επίπεδο</a:t>
              </a:r>
              <a:endParaRPr lang="en-US" sz="1400" dirty="0"/>
            </a:p>
          </p:txBody>
        </p:sp>
        <p:cxnSp>
          <p:nvCxnSpPr>
            <p:cNvPr id="12" name="Straight Arrow Connector 11"/>
            <p:cNvCxnSpPr/>
            <p:nvPr/>
          </p:nvCxnSpPr>
          <p:spPr>
            <a:xfrm flipH="1">
              <a:off x="7643067" y="4138090"/>
              <a:ext cx="968047" cy="0"/>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871126" y="4016494"/>
              <a:ext cx="2049154" cy="307777"/>
            </a:xfrm>
            <a:prstGeom prst="rect">
              <a:avLst/>
            </a:prstGeom>
            <a:noFill/>
          </p:spPr>
          <p:txBody>
            <a:bodyPr wrap="square" rtlCol="0">
              <a:spAutoFit/>
            </a:bodyPr>
            <a:lstStyle/>
            <a:p>
              <a:r>
                <a:rPr lang="el-GR" sz="1400" dirty="0" smtClean="0"/>
                <a:t>Τρίτο τροφικό επίπεδο</a:t>
              </a:r>
              <a:endParaRPr lang="en-US" sz="1400" dirty="0"/>
            </a:p>
          </p:txBody>
        </p:sp>
      </p:grpSp>
    </p:spTree>
    <p:extLst>
      <p:ext uri="{BB962C8B-B14F-4D97-AF65-F5344CB8AC3E}">
        <p14:creationId xmlns:p14="http://schemas.microsoft.com/office/powerpoint/2010/main" val="16803572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147150" cy="1320800"/>
          </a:xfrm>
        </p:spPr>
        <p:txBody>
          <a:bodyPr>
            <a:normAutofit/>
          </a:bodyPr>
          <a:lstStyle/>
          <a:p>
            <a:r>
              <a:rPr lang="el-GR" sz="4000" dirty="0" smtClean="0"/>
              <a:t>Γιατί απεικονίζονται οι ποσοτικές τροφικές σχέσεις με πυραμίδες;</a:t>
            </a:r>
            <a:endParaRPr lang="en-US" sz="4000" dirty="0"/>
          </a:p>
        </p:txBody>
      </p:sp>
      <p:sp>
        <p:nvSpPr>
          <p:cNvPr id="3" name="Content Placeholder 2"/>
          <p:cNvSpPr>
            <a:spLocks noGrp="1"/>
          </p:cNvSpPr>
          <p:nvPr>
            <p:ph idx="1"/>
          </p:nvPr>
        </p:nvSpPr>
        <p:spPr/>
        <p:txBody>
          <a:bodyPr>
            <a:normAutofit/>
          </a:bodyPr>
          <a:lstStyle/>
          <a:p>
            <a:r>
              <a:rPr lang="el-GR" sz="2000" dirty="0" smtClean="0"/>
              <a:t>Το </a:t>
            </a:r>
            <a:r>
              <a:rPr lang="el-GR" sz="2000" dirty="0"/>
              <a:t>10% </a:t>
            </a:r>
            <a:r>
              <a:rPr lang="el-GR" sz="2000" dirty="0" smtClean="0"/>
              <a:t>περίπου </a:t>
            </a:r>
            <a:r>
              <a:rPr lang="el-GR" sz="2000" dirty="0"/>
              <a:t>της ενέργειας ενός τροφικού επιπέδου περνάει στο επόμενο, καθώς το 90% της ενέργειας χάνεται. </a:t>
            </a:r>
            <a:endParaRPr lang="el-GR" sz="2000" dirty="0" smtClean="0"/>
          </a:p>
          <a:p>
            <a:r>
              <a:rPr lang="el-GR" sz="2000" dirty="0" smtClean="0"/>
              <a:t>Αυτό </a:t>
            </a:r>
            <a:r>
              <a:rPr lang="el-GR" sz="2000" dirty="0"/>
              <a:t>οφείλεται στο ότι</a:t>
            </a:r>
            <a:r>
              <a:rPr lang="el-GR" sz="2000" dirty="0" smtClean="0"/>
              <a:t>:</a:t>
            </a:r>
          </a:p>
          <a:p>
            <a:pPr lvl="1"/>
            <a:r>
              <a:rPr lang="el-GR" sz="2000" dirty="0" smtClean="0"/>
              <a:t> </a:t>
            </a:r>
            <a:r>
              <a:rPr lang="el-GR" sz="2000" dirty="0"/>
              <a:t>Ένα μέρος της χημικής ενέργειας </a:t>
            </a:r>
            <a:r>
              <a:rPr lang="el-GR" sz="2000" dirty="0" smtClean="0"/>
              <a:t>μετατρέπεται </a:t>
            </a:r>
            <a:r>
              <a:rPr lang="el-GR" sz="2000" dirty="0"/>
              <a:t>με την κυτταρική αναπνοή σε μη αξιοποιήσιμες μορφές ενέργειας (π.χ. θερμότητα</a:t>
            </a:r>
            <a:r>
              <a:rPr lang="el-GR" sz="2000" dirty="0" smtClean="0"/>
              <a:t>).</a:t>
            </a:r>
          </a:p>
          <a:p>
            <a:pPr lvl="1"/>
            <a:r>
              <a:rPr lang="el-GR" sz="2000" dirty="0" smtClean="0"/>
              <a:t> Δεν </a:t>
            </a:r>
            <a:r>
              <a:rPr lang="el-GR" sz="2000" dirty="0"/>
              <a:t>τρώγονται όλοι οι οργανισμοί. </a:t>
            </a:r>
            <a:r>
              <a:rPr lang="el-GR" sz="2000" dirty="0" smtClean="0"/>
              <a:t> </a:t>
            </a:r>
          </a:p>
          <a:p>
            <a:pPr lvl="1"/>
            <a:r>
              <a:rPr lang="el-GR" sz="2000" dirty="0" smtClean="0"/>
              <a:t> Ορισμένοι </a:t>
            </a:r>
            <a:r>
              <a:rPr lang="el-GR" sz="2000" dirty="0"/>
              <a:t>οργανισμοί πεθαίνουν. </a:t>
            </a:r>
          </a:p>
          <a:p>
            <a:pPr lvl="1"/>
            <a:r>
              <a:rPr lang="el-GR" sz="2000" dirty="0" smtClean="0"/>
              <a:t> Ένα </a:t>
            </a:r>
            <a:r>
              <a:rPr lang="el-GR" sz="2000" dirty="0"/>
              <a:t>μέρος της οργανικής ύλης </a:t>
            </a:r>
            <a:r>
              <a:rPr lang="el-GR" sz="2000" dirty="0" smtClean="0"/>
              <a:t>αποβάλλεται </a:t>
            </a:r>
            <a:r>
              <a:rPr lang="el-GR" sz="2000" dirty="0"/>
              <a:t>με τα κόπρανα και τα ούρα (</a:t>
            </a:r>
            <a:r>
              <a:rPr lang="el-GR" sz="2000" dirty="0" smtClean="0"/>
              <a:t>απεκκρίσεις</a:t>
            </a:r>
            <a:r>
              <a:rPr lang="el-GR" sz="2000" dirty="0"/>
              <a:t>), τα οποία </a:t>
            </a:r>
            <a:r>
              <a:rPr lang="el-GR" sz="2000" dirty="0" err="1"/>
              <a:t>αποικοδομούνται</a:t>
            </a:r>
            <a:r>
              <a:rPr lang="el-GR" sz="2000" dirty="0"/>
              <a:t>.</a:t>
            </a:r>
            <a:endParaRPr lang="en-US" sz="2000" dirty="0"/>
          </a:p>
        </p:txBody>
      </p:sp>
    </p:spTree>
    <p:extLst>
      <p:ext uri="{BB962C8B-B14F-4D97-AF65-F5344CB8AC3E}">
        <p14:creationId xmlns:p14="http://schemas.microsoft.com/office/powerpoint/2010/main" val="14023867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smtClean="0"/>
              <a:t>Αντεστραμμένη πυραμίδα</a:t>
            </a:r>
            <a:endParaRPr lang="en-US" sz="4000" dirty="0"/>
          </a:p>
        </p:txBody>
      </p:sp>
      <p:sp>
        <p:nvSpPr>
          <p:cNvPr id="3" name="Content Placeholder 2"/>
          <p:cNvSpPr>
            <a:spLocks noGrp="1"/>
          </p:cNvSpPr>
          <p:nvPr>
            <p:ph idx="1"/>
          </p:nvPr>
        </p:nvSpPr>
        <p:spPr>
          <a:xfrm>
            <a:off x="677334" y="2120265"/>
            <a:ext cx="9604586" cy="4351338"/>
          </a:xfrm>
        </p:spPr>
        <p:txBody>
          <a:bodyPr>
            <a:normAutofit/>
          </a:bodyPr>
          <a:lstStyle/>
          <a:p>
            <a:pPr marL="0" indent="0" algn="just">
              <a:buNone/>
            </a:pPr>
            <a:r>
              <a:rPr lang="el-GR" sz="2000" b="1" dirty="0" smtClean="0"/>
              <a:t>Εξαίρεση:</a:t>
            </a:r>
            <a:r>
              <a:rPr lang="el-GR" sz="2000" dirty="0" smtClean="0"/>
              <a:t> </a:t>
            </a:r>
            <a:r>
              <a:rPr lang="el-GR" sz="2000" dirty="0"/>
              <a:t>Ό</a:t>
            </a:r>
            <a:r>
              <a:rPr lang="el-GR" sz="2000" dirty="0" smtClean="0"/>
              <a:t>ταν </a:t>
            </a:r>
            <a:r>
              <a:rPr lang="el-GR" sz="2000" dirty="0"/>
              <a:t>σε ένα οικοσύστημα υπάρχουν </a:t>
            </a:r>
            <a:r>
              <a:rPr lang="el-GR" sz="2000" b="1" dirty="0" smtClean="0"/>
              <a:t>παρασιτικές</a:t>
            </a:r>
            <a:r>
              <a:rPr lang="el-GR" sz="2000" dirty="0" smtClean="0"/>
              <a:t> </a:t>
            </a:r>
            <a:r>
              <a:rPr lang="el-GR" sz="2000" dirty="0"/>
              <a:t>τροφικές σχέσεις, ο πληθυσμός των ανώτερων επιπέδων γίνεται ολοένα </a:t>
            </a:r>
            <a:r>
              <a:rPr lang="el-GR" sz="2000" dirty="0" smtClean="0"/>
              <a:t>μεγαλύτερος </a:t>
            </a:r>
            <a:r>
              <a:rPr lang="el-GR" sz="2000" dirty="0"/>
              <a:t>από τον πληθυσμό των κατώτερων. </a:t>
            </a:r>
            <a:endParaRPr lang="en-US" sz="2000" dirty="0"/>
          </a:p>
        </p:txBody>
      </p:sp>
      <p:pic>
        <p:nvPicPr>
          <p:cNvPr id="4" name="Picture 3"/>
          <p:cNvPicPr>
            <a:picLocks noChangeAspect="1"/>
          </p:cNvPicPr>
          <p:nvPr/>
        </p:nvPicPr>
        <p:blipFill>
          <a:blip r:embed="rId2"/>
          <a:stretch>
            <a:fillRect/>
          </a:stretch>
        </p:blipFill>
        <p:spPr>
          <a:xfrm>
            <a:off x="3354195" y="3309303"/>
            <a:ext cx="3629025" cy="3162300"/>
          </a:xfrm>
          <a:prstGeom prst="rect">
            <a:avLst/>
          </a:prstGeom>
        </p:spPr>
      </p:pic>
    </p:spTree>
    <p:extLst>
      <p:ext uri="{BB962C8B-B14F-4D97-AF65-F5344CB8AC3E}">
        <p14:creationId xmlns:p14="http://schemas.microsoft.com/office/powerpoint/2010/main" val="26304016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55151" y="4738661"/>
            <a:ext cx="6734175" cy="1943100"/>
          </a:xfrm>
          <a:prstGeom prst="rect">
            <a:avLst/>
          </a:prstGeom>
        </p:spPr>
      </p:pic>
      <p:sp>
        <p:nvSpPr>
          <p:cNvPr id="4" name="Title 3"/>
          <p:cNvSpPr>
            <a:spLocks noGrp="1"/>
          </p:cNvSpPr>
          <p:nvPr>
            <p:ph type="title"/>
          </p:nvPr>
        </p:nvSpPr>
        <p:spPr>
          <a:xfrm>
            <a:off x="788438" y="314960"/>
            <a:ext cx="8867602" cy="1320800"/>
          </a:xfrm>
        </p:spPr>
        <p:txBody>
          <a:bodyPr>
            <a:noAutofit/>
          </a:bodyPr>
          <a:lstStyle/>
          <a:p>
            <a:r>
              <a:rPr lang="el-GR" sz="2400" dirty="0" smtClean="0"/>
              <a:t>Γιατί οι </a:t>
            </a:r>
            <a:r>
              <a:rPr lang="el-GR" sz="2400" dirty="0"/>
              <a:t>κάτοικοι των χωρών με υπερπληθυσμό είναι κυρίως χορτοφάγοι, </a:t>
            </a:r>
            <a:r>
              <a:rPr lang="el-GR" sz="2400" dirty="0" smtClean="0"/>
              <a:t>ενώ </a:t>
            </a:r>
            <a:r>
              <a:rPr lang="el-GR" sz="2400" dirty="0"/>
              <a:t>των οικονομικά αναπτυγμένων χωρών είναι </a:t>
            </a:r>
            <a:r>
              <a:rPr lang="el-GR" sz="2400" dirty="0" smtClean="0"/>
              <a:t>παμφάγοι;</a:t>
            </a:r>
            <a:endParaRPr lang="en-US" sz="2400" dirty="0"/>
          </a:p>
        </p:txBody>
      </p:sp>
      <p:sp>
        <p:nvSpPr>
          <p:cNvPr id="5" name="Content Placeholder 4"/>
          <p:cNvSpPr>
            <a:spLocks noGrp="1"/>
          </p:cNvSpPr>
          <p:nvPr>
            <p:ph idx="1"/>
          </p:nvPr>
        </p:nvSpPr>
        <p:spPr>
          <a:xfrm>
            <a:off x="686838" y="2089469"/>
            <a:ext cx="8596668" cy="3880773"/>
          </a:xfrm>
        </p:spPr>
        <p:txBody>
          <a:bodyPr>
            <a:normAutofit/>
          </a:bodyPr>
          <a:lstStyle/>
          <a:p>
            <a:r>
              <a:rPr lang="el-GR" sz="2000" dirty="0" smtClean="0"/>
              <a:t>Εκτάσεις </a:t>
            </a:r>
            <a:r>
              <a:rPr lang="el-GR" sz="2000" dirty="0"/>
              <a:t>καλλιεργημένες με σιτηρά θα μπορούσαν να θρέψουν 10.000 ανθρώπους. </a:t>
            </a:r>
          </a:p>
          <a:p>
            <a:r>
              <a:rPr lang="el-GR" sz="2000" dirty="0"/>
              <a:t>Εάν οι ίδιες εκτάσεις μετατραπούν σε βοσκότοπους, θα μπορέσουν να θρέψουν μόνο 1.000 ανθρώπους, αφού έτσι ο άνθρωπος θα περάσει από το τροφικό επίπεδο του πρωτογενούς καταναλωτή σ’ αυτό του δευτερογενούς, γεγονός που συνδέεται με απώλειες κατά 90% της διαθέσιμης ενέργειας των παραγωγών.</a:t>
            </a:r>
            <a:endParaRPr lang="en-US" sz="2000" dirty="0"/>
          </a:p>
          <a:p>
            <a:endParaRPr lang="en-US" sz="2000" dirty="0"/>
          </a:p>
        </p:txBody>
      </p:sp>
    </p:spTree>
    <p:extLst>
      <p:ext uri="{BB962C8B-B14F-4D97-AF65-F5344CB8AC3E}">
        <p14:creationId xmlns:p14="http://schemas.microsoft.com/office/powerpoint/2010/main" val="20129763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smtClean="0"/>
              <a:t>Παραγωγικότητα</a:t>
            </a:r>
            <a:endParaRPr lang="en-US" sz="4000" dirty="0"/>
          </a:p>
        </p:txBody>
      </p:sp>
      <p:sp>
        <p:nvSpPr>
          <p:cNvPr id="3" name="Content Placeholder 2"/>
          <p:cNvSpPr>
            <a:spLocks noGrp="1"/>
          </p:cNvSpPr>
          <p:nvPr>
            <p:ph idx="1"/>
          </p:nvPr>
        </p:nvSpPr>
        <p:spPr>
          <a:xfrm>
            <a:off x="677334" y="1500189"/>
            <a:ext cx="9502986" cy="5063171"/>
          </a:xfrm>
        </p:spPr>
        <p:txBody>
          <a:bodyPr>
            <a:normAutofit/>
          </a:bodyPr>
          <a:lstStyle/>
          <a:p>
            <a:r>
              <a:rPr lang="el-GR" sz="2000" dirty="0"/>
              <a:t>Ο ρυθμός με τον οποίο οι οργανισμοί ενός οικοσυστήματος παράγουν οργανική ύλη αποτελεί την παραγωγικότητα του </a:t>
            </a:r>
            <a:r>
              <a:rPr lang="el-GR" sz="2000" dirty="0" smtClean="0"/>
              <a:t>οικοσυστήματος.</a:t>
            </a:r>
          </a:p>
          <a:p>
            <a:r>
              <a:rPr lang="el-GR" sz="2000" b="1" dirty="0"/>
              <a:t>Πρωτογενής παραγωγικότητα </a:t>
            </a:r>
            <a:r>
              <a:rPr lang="el-GR" sz="2000" dirty="0"/>
              <a:t>είναι ο ρυθμός με τον οποίο οι </a:t>
            </a:r>
            <a:r>
              <a:rPr lang="el-GR" sz="2000" b="1" dirty="0"/>
              <a:t>παραγωγοί</a:t>
            </a:r>
            <a:r>
              <a:rPr lang="el-GR" sz="2000" dirty="0"/>
              <a:t> ενός </a:t>
            </a:r>
            <a:r>
              <a:rPr lang="el-GR" sz="2000" dirty="0" smtClean="0"/>
              <a:t>οικοσυστήματος </a:t>
            </a:r>
            <a:r>
              <a:rPr lang="el-GR" sz="2000" dirty="0"/>
              <a:t>δεσμεύουν την ηλιακή </a:t>
            </a:r>
            <a:r>
              <a:rPr lang="el-GR" sz="2000" dirty="0" smtClean="0"/>
              <a:t>ακτινοβολία </a:t>
            </a:r>
            <a:r>
              <a:rPr lang="el-GR" sz="2000" dirty="0"/>
              <a:t>και τη μετατρέπουν σε χημική (</a:t>
            </a:r>
            <a:r>
              <a:rPr lang="el-GR" sz="2000" dirty="0" smtClean="0"/>
              <a:t>οργανική </a:t>
            </a:r>
            <a:r>
              <a:rPr lang="el-GR" sz="2000" dirty="0"/>
              <a:t>ύλη). </a:t>
            </a:r>
            <a:endParaRPr lang="el-GR" sz="2000" dirty="0" smtClean="0"/>
          </a:p>
          <a:p>
            <a:r>
              <a:rPr lang="el-GR" sz="2000" b="1" dirty="0" smtClean="0"/>
              <a:t>Δευτερογενής </a:t>
            </a:r>
            <a:r>
              <a:rPr lang="el-GR" sz="2000" b="1" dirty="0"/>
              <a:t>παραγωγικότητα</a:t>
            </a:r>
            <a:r>
              <a:rPr lang="el-GR" sz="2000" dirty="0"/>
              <a:t> είναι ρυθμός με τον οποίο οι </a:t>
            </a:r>
            <a:r>
              <a:rPr lang="el-GR" sz="2000" b="1" dirty="0"/>
              <a:t>καταναλωτές</a:t>
            </a:r>
            <a:r>
              <a:rPr lang="el-GR" sz="2000" dirty="0"/>
              <a:t> ενός οικοσυστήματος, αξιοποιώντας τη χημική ενέργεια που παραλαμβάνουν με την </a:t>
            </a:r>
            <a:r>
              <a:rPr lang="el-GR" sz="2000" dirty="0" smtClean="0"/>
              <a:t>τροφή </a:t>
            </a:r>
            <a:r>
              <a:rPr lang="el-GR" sz="2000" dirty="0"/>
              <a:t>τους, παράγουν οργανική ύλη. </a:t>
            </a:r>
            <a:endParaRPr lang="el-GR" sz="2000" dirty="0" smtClean="0"/>
          </a:p>
          <a:p>
            <a:r>
              <a:rPr lang="el-GR" sz="2000" dirty="0"/>
              <a:t>Και στις δύο περιπτώσεις η </a:t>
            </a:r>
            <a:r>
              <a:rPr lang="el-GR" sz="2000" b="1" dirty="0"/>
              <a:t>μεικτή παραγωγικότητα </a:t>
            </a:r>
            <a:r>
              <a:rPr lang="el-GR" sz="2000" dirty="0"/>
              <a:t>αποτελεί το ποσό της συνολικής οργανικής ύλης που </a:t>
            </a:r>
            <a:r>
              <a:rPr lang="el-GR" sz="2000" dirty="0" smtClean="0"/>
              <a:t>παράγεται</a:t>
            </a:r>
            <a:endParaRPr lang="el-GR" sz="2000" dirty="0"/>
          </a:p>
          <a:p>
            <a:r>
              <a:rPr lang="el-GR" sz="2000" dirty="0"/>
              <a:t>ενώ η </a:t>
            </a:r>
            <a:r>
              <a:rPr lang="el-GR" sz="2000" b="1" dirty="0"/>
              <a:t>καθαρή παραγωγικότητα</a:t>
            </a:r>
            <a:r>
              <a:rPr lang="el-GR" sz="2000" dirty="0"/>
              <a:t> </a:t>
            </a:r>
            <a:r>
              <a:rPr lang="el-GR" sz="2000" dirty="0" smtClean="0"/>
              <a:t>αποτελεί το </a:t>
            </a:r>
            <a:r>
              <a:rPr lang="el-GR" sz="2000" dirty="0"/>
              <a:t>ποσό της οργανικής ύλης που απομένει, μετά την αφαίρεση της οργανικής ύλης που οξειδώθηκε, προκειμένου να χρησιμοποιηθεί για την κάλυψη των ενεργειακών αναγκών των οργανισμών.</a:t>
            </a:r>
          </a:p>
          <a:p>
            <a:endParaRPr lang="en-US" sz="2000" dirty="0"/>
          </a:p>
        </p:txBody>
      </p:sp>
    </p:spTree>
    <p:extLst>
      <p:ext uri="{BB962C8B-B14F-4D97-AF65-F5344CB8AC3E}">
        <p14:creationId xmlns:p14="http://schemas.microsoft.com/office/powerpoint/2010/main" val="8335304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534" y="220503"/>
            <a:ext cx="9563946" cy="1320800"/>
          </a:xfrm>
        </p:spPr>
        <p:txBody>
          <a:bodyPr>
            <a:normAutofit fontScale="90000"/>
          </a:bodyPr>
          <a:lstStyle/>
          <a:p>
            <a:r>
              <a:rPr lang="el-GR" dirty="0" smtClean="0"/>
              <a:t>Μέτρηση καθαρής πρωτογενούς παραγωγικότητας </a:t>
            </a:r>
            <a:r>
              <a:rPr lang="el-GR" dirty="0"/>
              <a:t>ενός </a:t>
            </a:r>
            <a:r>
              <a:rPr lang="el-GR" dirty="0" err="1"/>
              <a:t>φρυγανικού</a:t>
            </a:r>
            <a:r>
              <a:rPr lang="el-GR" dirty="0"/>
              <a:t> οικοσυστήματος</a:t>
            </a:r>
            <a:endParaRPr lang="en-US" dirty="0"/>
          </a:p>
        </p:txBody>
      </p:sp>
      <p:sp>
        <p:nvSpPr>
          <p:cNvPr id="4" name="Text Placeholder 3"/>
          <p:cNvSpPr>
            <a:spLocks noGrp="1"/>
          </p:cNvSpPr>
          <p:nvPr>
            <p:ph idx="1"/>
          </p:nvPr>
        </p:nvSpPr>
        <p:spPr>
          <a:xfrm>
            <a:off x="118534" y="1418909"/>
            <a:ext cx="7552266" cy="3880773"/>
          </a:xfrm>
        </p:spPr>
        <p:txBody>
          <a:bodyPr>
            <a:noAutofit/>
          </a:bodyPr>
          <a:lstStyle/>
          <a:p>
            <a:pPr marL="514350" indent="-514350">
              <a:buAutoNum type="arabicPeriod"/>
            </a:pPr>
            <a:r>
              <a:rPr lang="el-GR" sz="2000" b="1" dirty="0" smtClean="0"/>
              <a:t>Θερίζουμε</a:t>
            </a:r>
            <a:r>
              <a:rPr lang="el-GR" sz="2000" dirty="0" smtClean="0"/>
              <a:t> </a:t>
            </a:r>
            <a:r>
              <a:rPr lang="el-GR" sz="2000" dirty="0"/>
              <a:t>το Νοέμβριο δέκα τυχαία τεμάχια εμβαδού 1 m</a:t>
            </a:r>
            <a:r>
              <a:rPr lang="el-GR" sz="2000" baseline="30000" dirty="0"/>
              <a:t>2</a:t>
            </a:r>
            <a:r>
              <a:rPr lang="el-GR" sz="2000" dirty="0"/>
              <a:t> το καθένα. </a:t>
            </a:r>
            <a:endParaRPr lang="el-GR" sz="2000" dirty="0" smtClean="0"/>
          </a:p>
          <a:p>
            <a:pPr marL="514350" indent="-514350">
              <a:buAutoNum type="arabicPeriod"/>
            </a:pPr>
            <a:r>
              <a:rPr lang="el-GR" sz="2000" b="1" dirty="0" smtClean="0"/>
              <a:t>Θερμαίνουμε</a:t>
            </a:r>
            <a:r>
              <a:rPr lang="el-GR" sz="2000" dirty="0" smtClean="0"/>
              <a:t> </a:t>
            </a:r>
            <a:r>
              <a:rPr lang="el-GR" sz="2000" dirty="0"/>
              <a:t>τ</a:t>
            </a:r>
            <a:r>
              <a:rPr lang="el-GR" sz="2000" dirty="0" smtClean="0"/>
              <a:t>ο </a:t>
            </a:r>
            <a:r>
              <a:rPr lang="el-GR" sz="2000" dirty="0"/>
              <a:t>υλικό που συγκεντρώνουμε (θάμνοι, μικρά ποώδη φυτά κ.ά.) </a:t>
            </a:r>
            <a:r>
              <a:rPr lang="el-GR" sz="2000" dirty="0" smtClean="0"/>
              <a:t>σε </a:t>
            </a:r>
            <a:r>
              <a:rPr lang="el-GR" sz="2000" dirty="0"/>
              <a:t>θερμοκρασία 80-90 </a:t>
            </a:r>
            <a:r>
              <a:rPr lang="el-GR" sz="2000" dirty="0" smtClean="0"/>
              <a:t>°</a:t>
            </a:r>
            <a:r>
              <a:rPr lang="en-US" sz="2000" dirty="0" smtClean="0"/>
              <a:t>C</a:t>
            </a:r>
            <a:r>
              <a:rPr lang="el-GR" sz="2000" dirty="0" smtClean="0"/>
              <a:t> </a:t>
            </a:r>
            <a:r>
              <a:rPr lang="el-GR" sz="2000" dirty="0"/>
              <a:t>ώστε να χάσει το νερό που περιέχει, το </a:t>
            </a:r>
            <a:r>
              <a:rPr lang="el-GR" sz="2000" b="1" dirty="0" smtClean="0"/>
              <a:t>ζυγίζουμε</a:t>
            </a:r>
            <a:r>
              <a:rPr lang="el-GR" sz="2000" dirty="0" smtClean="0"/>
              <a:t> </a:t>
            </a:r>
            <a:r>
              <a:rPr lang="el-GR" sz="2000" dirty="0"/>
              <a:t>και υπολογίζουμε το μέσο όρο της ξηρής μάζας που αντιστοιχεί σε 1 m</a:t>
            </a:r>
            <a:r>
              <a:rPr lang="el-GR" sz="2000" baseline="30000" dirty="0"/>
              <a:t>2</a:t>
            </a:r>
            <a:r>
              <a:rPr lang="el-GR" sz="2000" dirty="0" smtClean="0"/>
              <a:t> επιφάνειας </a:t>
            </a:r>
            <a:r>
              <a:rPr lang="el-GR" sz="2000" dirty="0"/>
              <a:t>(βιομάζα). Έστω ότι βρήκαμε πως η </a:t>
            </a:r>
            <a:r>
              <a:rPr lang="el-GR" sz="2000" dirty="0" smtClean="0"/>
              <a:t>βιομάζα </a:t>
            </a:r>
            <a:r>
              <a:rPr lang="el-GR" sz="2000" dirty="0"/>
              <a:t>των παραγωγών του οικοσυστήματος είναι 800 </a:t>
            </a:r>
            <a:r>
              <a:rPr lang="el-GR" sz="2000" dirty="0" err="1"/>
              <a:t>gr</a:t>
            </a:r>
            <a:r>
              <a:rPr lang="el-GR" sz="2000" dirty="0"/>
              <a:t> ανά m</a:t>
            </a:r>
            <a:r>
              <a:rPr lang="el-GR" sz="2000" baseline="30000" dirty="0"/>
              <a:t>2</a:t>
            </a:r>
            <a:r>
              <a:rPr lang="el-GR" sz="2000" dirty="0"/>
              <a:t> . </a:t>
            </a:r>
            <a:endParaRPr lang="el-GR" sz="2000" dirty="0" smtClean="0"/>
          </a:p>
          <a:p>
            <a:pPr marL="514350" indent="-514350">
              <a:buAutoNum type="arabicPeriod"/>
            </a:pPr>
            <a:r>
              <a:rPr lang="el-GR" sz="2000" dirty="0" smtClean="0"/>
              <a:t>Αν </a:t>
            </a:r>
            <a:r>
              <a:rPr lang="el-GR" sz="2000" b="1" dirty="0"/>
              <a:t>επαναλάβουμε</a:t>
            </a:r>
            <a:r>
              <a:rPr lang="el-GR" sz="2000" dirty="0"/>
              <a:t> την ίδια διαδικασία τον Απρίλιο σε δέκα </a:t>
            </a:r>
            <a:r>
              <a:rPr lang="el-GR" sz="2000" dirty="0" smtClean="0"/>
              <a:t>διαφορετικά </a:t>
            </a:r>
            <a:r>
              <a:rPr lang="el-GR" sz="2000" dirty="0"/>
              <a:t>τεμάχια, θα διαπιστώσουμε ότι η </a:t>
            </a:r>
            <a:r>
              <a:rPr lang="el-GR" sz="2000" dirty="0" smtClean="0"/>
              <a:t>βιομάζα </a:t>
            </a:r>
            <a:r>
              <a:rPr lang="el-GR" sz="2000" dirty="0"/>
              <a:t>του οικοσυστήματος αυξήθηκε στα 1.200 </a:t>
            </a:r>
            <a:r>
              <a:rPr lang="el-GR" sz="2000" dirty="0" err="1"/>
              <a:t>gr</a:t>
            </a:r>
            <a:r>
              <a:rPr lang="el-GR" sz="2000" dirty="0" smtClean="0"/>
              <a:t>/</a:t>
            </a:r>
            <a:r>
              <a:rPr lang="el-GR" sz="2000" dirty="0"/>
              <a:t> m</a:t>
            </a:r>
            <a:r>
              <a:rPr lang="el-GR" sz="2000" baseline="30000" dirty="0"/>
              <a:t>2</a:t>
            </a:r>
            <a:r>
              <a:rPr lang="el-GR" sz="2000" dirty="0" smtClean="0"/>
              <a:t> </a:t>
            </a:r>
            <a:r>
              <a:rPr lang="el-GR" sz="2000" dirty="0"/>
              <a:t>. Η μεταβολή της βιομάζας στο </a:t>
            </a:r>
            <a:r>
              <a:rPr lang="el-GR" sz="2000" dirty="0" smtClean="0"/>
              <a:t>διάστημα </a:t>
            </a:r>
            <a:r>
              <a:rPr lang="el-GR" sz="2000" dirty="0"/>
              <a:t>που έχει μεσολαβήσει (5 μήνες), δηλαδή τα 400 </a:t>
            </a:r>
            <a:r>
              <a:rPr lang="el-GR" sz="2000" dirty="0" err="1"/>
              <a:t>gr</a:t>
            </a:r>
            <a:r>
              <a:rPr lang="el-GR" sz="2000" dirty="0" smtClean="0"/>
              <a:t>/</a:t>
            </a:r>
            <a:r>
              <a:rPr lang="el-GR" sz="2000" dirty="0"/>
              <a:t> m</a:t>
            </a:r>
            <a:r>
              <a:rPr lang="el-GR" sz="2000" baseline="30000" dirty="0"/>
              <a:t>2</a:t>
            </a:r>
            <a:r>
              <a:rPr lang="el-GR" sz="2000" dirty="0" smtClean="0"/>
              <a:t> </a:t>
            </a:r>
            <a:r>
              <a:rPr lang="el-GR" sz="2000" dirty="0"/>
              <a:t>, αντιπροσωπεύει την οργανική ύλη που </a:t>
            </a:r>
            <a:r>
              <a:rPr lang="el-GR" sz="2000" b="1" dirty="0"/>
              <a:t>ενσωματώθηκε στους παραγωγούς </a:t>
            </a:r>
            <a:r>
              <a:rPr lang="el-GR" sz="2000" dirty="0"/>
              <a:t>του οικοσυστήματος ή, με άλλα λόγια, την καθαρή πρωτογενή παραγωγικότητα.</a:t>
            </a:r>
            <a:endParaRPr lang="en-US" sz="2000" dirty="0"/>
          </a:p>
          <a:p>
            <a:endParaRPr lang="en-US" sz="1400" dirty="0"/>
          </a:p>
        </p:txBody>
      </p:sp>
      <p:sp>
        <p:nvSpPr>
          <p:cNvPr id="7" name="Picture Placeholder 5"/>
          <p:cNvSpPr txBox="1">
            <a:spLocks/>
          </p:cNvSpPr>
          <p:nvPr/>
        </p:nvSpPr>
        <p:spPr>
          <a:xfrm>
            <a:off x="5335588" y="1139825"/>
            <a:ext cx="6172200" cy="4873625"/>
          </a:xfrm>
          <a:prstGeom prst="rect">
            <a:avLst/>
          </a:prstGeom>
        </p:spPr>
      </p:sp>
      <p:pic>
        <p:nvPicPr>
          <p:cNvPr id="8" name="Picture 7"/>
          <p:cNvPicPr>
            <a:picLocks noChangeAspect="1"/>
          </p:cNvPicPr>
          <p:nvPr/>
        </p:nvPicPr>
        <p:blipFill>
          <a:blip r:embed="rId2"/>
          <a:stretch>
            <a:fillRect/>
          </a:stretch>
        </p:blipFill>
        <p:spPr>
          <a:xfrm>
            <a:off x="7588686" y="1820387"/>
            <a:ext cx="4603313" cy="4041933"/>
          </a:xfrm>
          <a:prstGeom prst="rect">
            <a:avLst/>
          </a:prstGeom>
        </p:spPr>
      </p:pic>
    </p:spTree>
    <p:extLst>
      <p:ext uri="{BB962C8B-B14F-4D97-AF65-F5344CB8AC3E}">
        <p14:creationId xmlns:p14="http://schemas.microsoft.com/office/powerpoint/2010/main" val="15561539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927726" y="2767965"/>
            <a:ext cx="4264274" cy="4090035"/>
          </a:xfrm>
          <a:prstGeom prst="rect">
            <a:avLst/>
          </a:prstGeom>
        </p:spPr>
      </p:pic>
      <p:sp>
        <p:nvSpPr>
          <p:cNvPr id="4" name="Title 3"/>
          <p:cNvSpPr>
            <a:spLocks noGrp="1"/>
          </p:cNvSpPr>
          <p:nvPr>
            <p:ph type="title"/>
          </p:nvPr>
        </p:nvSpPr>
        <p:spPr>
          <a:xfrm>
            <a:off x="149014" y="173067"/>
            <a:ext cx="9395678" cy="1320800"/>
          </a:xfrm>
        </p:spPr>
        <p:txBody>
          <a:bodyPr>
            <a:normAutofit/>
          </a:bodyPr>
          <a:lstStyle/>
          <a:p>
            <a:r>
              <a:rPr lang="el-GR" sz="2800" dirty="0" smtClean="0"/>
              <a:t>Κύριοι παράγοντες καθορισμού του μεγέθους της </a:t>
            </a:r>
            <a:r>
              <a:rPr lang="el-GR" sz="2800" dirty="0"/>
              <a:t>πρωτογενούς παραγωγικότητας των οικοσυστημάτων</a:t>
            </a:r>
            <a:endParaRPr lang="en-US" sz="2800" dirty="0"/>
          </a:p>
        </p:txBody>
      </p:sp>
      <p:sp>
        <p:nvSpPr>
          <p:cNvPr id="5" name="Content Placeholder 4"/>
          <p:cNvSpPr>
            <a:spLocks noGrp="1"/>
          </p:cNvSpPr>
          <p:nvPr>
            <p:ph idx="1"/>
          </p:nvPr>
        </p:nvSpPr>
        <p:spPr>
          <a:xfrm>
            <a:off x="410634" y="1945005"/>
            <a:ext cx="9050866" cy="3880773"/>
          </a:xfrm>
        </p:spPr>
        <p:txBody>
          <a:bodyPr>
            <a:normAutofit/>
          </a:bodyPr>
          <a:lstStyle/>
          <a:p>
            <a:r>
              <a:rPr lang="el-GR" sz="2000" dirty="0" smtClean="0"/>
              <a:t>Ηλιοφάνεια</a:t>
            </a:r>
          </a:p>
          <a:p>
            <a:r>
              <a:rPr lang="el-GR" sz="2000" dirty="0" smtClean="0"/>
              <a:t>Θερμοκρασία</a:t>
            </a:r>
          </a:p>
          <a:p>
            <a:r>
              <a:rPr lang="el-GR" sz="2000" dirty="0"/>
              <a:t>Δ</a:t>
            </a:r>
            <a:r>
              <a:rPr lang="el-GR" sz="2000" dirty="0" smtClean="0"/>
              <a:t>ιαθεσιμότητα </a:t>
            </a:r>
            <a:r>
              <a:rPr lang="el-GR" sz="2000" dirty="0"/>
              <a:t>των απαραίτητων θρεπτικών </a:t>
            </a:r>
            <a:r>
              <a:rPr lang="el-GR" sz="2000" dirty="0" smtClean="0"/>
              <a:t>στοιχείων</a:t>
            </a:r>
          </a:p>
          <a:p>
            <a:r>
              <a:rPr lang="el-GR" sz="2000" dirty="0" smtClean="0"/>
              <a:t>Διαθεσιμότητα </a:t>
            </a:r>
            <a:r>
              <a:rPr lang="el-GR" sz="2000" dirty="0"/>
              <a:t>νερού (μόνο για χερσαία οικοσυστήματα) </a:t>
            </a:r>
          </a:p>
          <a:p>
            <a:r>
              <a:rPr lang="el-GR" sz="2000" dirty="0" smtClean="0"/>
              <a:t>Βάθος </a:t>
            </a:r>
            <a:r>
              <a:rPr lang="el-GR" sz="2000" dirty="0"/>
              <a:t>στο οποίο μπορεί να διεισδύσει το φως (στα υδάτινα οικοσυστήματα).</a:t>
            </a:r>
            <a:endParaRPr lang="en-US" sz="2000" dirty="0"/>
          </a:p>
          <a:p>
            <a:endParaRPr lang="en-US" sz="2000" dirty="0"/>
          </a:p>
        </p:txBody>
      </p:sp>
    </p:spTree>
    <p:extLst>
      <p:ext uri="{BB962C8B-B14F-4D97-AF65-F5344CB8AC3E}">
        <p14:creationId xmlns:p14="http://schemas.microsoft.com/office/powerpoint/2010/main" val="7769720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3A55D9-43D6-AA46-AEE2-7D0346B2D783}"/>
              </a:ext>
            </a:extLst>
          </p:cNvPr>
          <p:cNvSpPr>
            <a:spLocks noGrp="1"/>
          </p:cNvSpPr>
          <p:nvPr>
            <p:ph type="title"/>
          </p:nvPr>
        </p:nvSpPr>
        <p:spPr/>
        <p:txBody>
          <a:bodyPr>
            <a:normAutofit/>
          </a:bodyPr>
          <a:lstStyle/>
          <a:p>
            <a:r>
              <a:rPr lang="en-US" sz="4000" dirty="0" err="1">
                <a:latin typeface="Arial" panose="020B0604020202020204" pitchFamily="34" charset="0"/>
                <a:cs typeface="Arial" panose="020B0604020202020204" pitchFamily="34" charset="0"/>
              </a:rPr>
              <a:t>Βιοχημικοί</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κύκλοι</a:t>
            </a:r>
            <a:endParaRPr lang="en-US" sz="40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xmlns="" id="{8608D7E1-0EDF-E745-93F5-ADE0AC82425C}"/>
              </a:ext>
            </a:extLst>
          </p:cNvPr>
          <p:cNvSpPr>
            <a:spLocks noGrp="1"/>
          </p:cNvSpPr>
          <p:nvPr>
            <p:ph idx="1"/>
          </p:nvPr>
        </p:nvSpPr>
        <p:spPr/>
        <p:txBody>
          <a:bodyPr>
            <a:normAutofit/>
          </a:bodyPr>
          <a:lstStyle/>
          <a:p>
            <a:r>
              <a:rPr lang="en-US" sz="2800" dirty="0">
                <a:latin typeface="Arial" panose="020B0604020202020204" pitchFamily="34" charset="0"/>
                <a:cs typeface="Arial" panose="020B0604020202020204" pitchFamily="34" charset="0"/>
              </a:rPr>
              <a:t>Ο </a:t>
            </a:r>
            <a:r>
              <a:rPr lang="en-US" sz="2800" dirty="0" err="1">
                <a:latin typeface="Arial" panose="020B0604020202020204" pitchFamily="34" charset="0"/>
                <a:cs typeface="Arial" panose="020B0604020202020204" pitchFamily="34" charset="0"/>
              </a:rPr>
              <a:t>κύκλος</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του</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άνθρ</a:t>
            </a:r>
            <a:r>
              <a:rPr lang="en-US" sz="2800" dirty="0">
                <a:latin typeface="Arial" panose="020B0604020202020204" pitchFamily="34" charset="0"/>
                <a:cs typeface="Arial" panose="020B0604020202020204" pitchFamily="34" charset="0"/>
              </a:rPr>
              <a:t>ακα</a:t>
            </a:r>
          </a:p>
          <a:p>
            <a:r>
              <a:rPr lang="en-US" sz="2800" dirty="0">
                <a:latin typeface="Arial" panose="020B0604020202020204" pitchFamily="34" charset="0"/>
                <a:cs typeface="Arial" panose="020B0604020202020204" pitchFamily="34" charset="0"/>
              </a:rPr>
              <a:t>Ο </a:t>
            </a:r>
            <a:r>
              <a:rPr lang="en-US" sz="2800" dirty="0" err="1">
                <a:latin typeface="Arial" panose="020B0604020202020204" pitchFamily="34" charset="0"/>
                <a:cs typeface="Arial" panose="020B0604020202020204" pitchFamily="34" charset="0"/>
              </a:rPr>
              <a:t>κύκλος</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του</a:t>
            </a:r>
            <a:r>
              <a:rPr lang="en-US" sz="2800" dirty="0">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α</a:t>
            </a:r>
            <a:r>
              <a:rPr lang="en-US" sz="2800" dirty="0" err="1" smtClean="0">
                <a:latin typeface="Arial" panose="020B0604020202020204" pitchFamily="34" charset="0"/>
                <a:cs typeface="Arial" panose="020B0604020202020204" pitchFamily="34" charset="0"/>
              </a:rPr>
              <a:t>ζώτου</a:t>
            </a:r>
            <a:endParaRPr lang="el-GR" sz="2800" dirty="0" smtClean="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Ο </a:t>
            </a:r>
            <a:r>
              <a:rPr lang="en-US" sz="2800" dirty="0" err="1">
                <a:latin typeface="Arial" panose="020B0604020202020204" pitchFamily="34" charset="0"/>
                <a:cs typeface="Arial" panose="020B0604020202020204" pitchFamily="34" charset="0"/>
              </a:rPr>
              <a:t>κύκλος</a:t>
            </a:r>
            <a:r>
              <a:rPr lang="en-US" sz="2800" dirty="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του</a:t>
            </a:r>
            <a:r>
              <a:rPr lang="el-GR" sz="2800" dirty="0" smtClean="0">
                <a:latin typeface="Arial" panose="020B0604020202020204" pitchFamily="34" charset="0"/>
                <a:cs typeface="Arial" panose="020B0604020202020204" pitchFamily="34" charset="0"/>
              </a:rPr>
              <a:t> νερού</a:t>
            </a:r>
            <a:endParaRPr lang="en-US" sz="28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5344771" y="1485620"/>
            <a:ext cx="4219575" cy="3648075"/>
          </a:xfrm>
          <a:prstGeom prst="rect">
            <a:avLst/>
          </a:prstGeom>
        </p:spPr>
      </p:pic>
    </p:spTree>
    <p:extLst>
      <p:ext uri="{BB962C8B-B14F-4D97-AF65-F5344CB8AC3E}">
        <p14:creationId xmlns:p14="http://schemas.microsoft.com/office/powerpoint/2010/main" val="21306859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77859A-F300-A44A-93F1-C10AC32C9D64}"/>
              </a:ext>
            </a:extLst>
          </p:cNvPr>
          <p:cNvSpPr>
            <a:spLocks noGrp="1"/>
          </p:cNvSpPr>
          <p:nvPr>
            <p:ph type="title"/>
          </p:nvPr>
        </p:nvSpPr>
        <p:spPr/>
        <p:txBody>
          <a:bodyPr>
            <a:normAutofit/>
          </a:bodyPr>
          <a:lstStyle/>
          <a:p>
            <a:r>
              <a:rPr lang="el-GR" sz="4000" dirty="0">
                <a:latin typeface="Arial" panose="020B0604020202020204" pitchFamily="34" charset="0"/>
                <a:cs typeface="Arial" panose="020B0604020202020204" pitchFamily="34" charset="0"/>
              </a:rPr>
              <a:t>Β</a:t>
            </a:r>
            <a:r>
              <a:rPr lang="en-US" sz="4000" dirty="0" err="1" smtClean="0">
                <a:latin typeface="Arial" panose="020B0604020202020204" pitchFamily="34" charset="0"/>
                <a:cs typeface="Arial" panose="020B0604020202020204" pitchFamily="34" charset="0"/>
              </a:rPr>
              <a:t>ιογεωχημικοί</a:t>
            </a:r>
            <a:r>
              <a:rPr lang="en-US" sz="4000" dirty="0" smtClean="0">
                <a:latin typeface="Arial" panose="020B0604020202020204" pitchFamily="34" charset="0"/>
                <a:cs typeface="Arial" panose="020B0604020202020204" pitchFamily="34" charset="0"/>
              </a:rPr>
              <a:t> </a:t>
            </a:r>
            <a:r>
              <a:rPr lang="en-US" sz="4000" dirty="0" err="1" smtClean="0">
                <a:latin typeface="Arial" panose="020B0604020202020204" pitchFamily="34" charset="0"/>
                <a:cs typeface="Arial" panose="020B0604020202020204" pitchFamily="34" charset="0"/>
              </a:rPr>
              <a:t>κύκλοι</a:t>
            </a:r>
            <a:endParaRPr lang="en-US" sz="40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xmlns="" id="{B6ADE094-51D5-1C46-B3CE-088B73272390}"/>
              </a:ext>
            </a:extLst>
          </p:cNvPr>
          <p:cNvSpPr>
            <a:spLocks noGrp="1"/>
          </p:cNvSpPr>
          <p:nvPr>
            <p:ph idx="1"/>
          </p:nvPr>
        </p:nvSpPr>
        <p:spPr>
          <a:xfrm>
            <a:off x="677334" y="1930400"/>
            <a:ext cx="8596668" cy="3880773"/>
          </a:xfrm>
        </p:spPr>
        <p:txBody>
          <a:bodyPr>
            <a:noAutofit/>
          </a:bodyPr>
          <a:lstStyle/>
          <a:p>
            <a:pPr algn="just"/>
            <a:r>
              <a:rPr lang="en-US" sz="2000" dirty="0" err="1">
                <a:latin typeface="+mj-lt"/>
                <a:cs typeface="Arial" panose="020B0604020202020204" pitchFamily="34" charset="0"/>
              </a:rPr>
              <a:t>Φωτοσύνθεση</a:t>
            </a:r>
            <a:r>
              <a:rPr lang="en-US" sz="2000" dirty="0">
                <a:latin typeface="+mj-lt"/>
                <a:cs typeface="Arial" panose="020B0604020202020204" pitchFamily="34" charset="0"/>
              </a:rPr>
              <a:t>: </a:t>
            </a:r>
            <a:r>
              <a:rPr lang="en-US" sz="2000" dirty="0" err="1">
                <a:latin typeface="+mj-lt"/>
                <a:cs typeface="Arial" panose="020B0604020202020204" pitchFamily="34" charset="0"/>
              </a:rPr>
              <a:t>Σύνθεση</a:t>
            </a:r>
            <a:r>
              <a:rPr lang="en-US" sz="2000" dirty="0">
                <a:latin typeface="+mj-lt"/>
                <a:cs typeface="Arial" panose="020B0604020202020204" pitchFamily="34" charset="0"/>
              </a:rPr>
              <a:t> </a:t>
            </a:r>
            <a:r>
              <a:rPr lang="en-US" sz="2000" dirty="0" err="1">
                <a:latin typeface="+mj-lt"/>
                <a:cs typeface="Arial" panose="020B0604020202020204" pitchFamily="34" charset="0"/>
              </a:rPr>
              <a:t>οργ</a:t>
            </a:r>
            <a:r>
              <a:rPr lang="en-US" sz="2000" dirty="0">
                <a:latin typeface="+mj-lt"/>
                <a:cs typeface="Arial" panose="020B0604020202020204" pitchFamily="34" charset="0"/>
              </a:rPr>
              <a:t>ανικών ουσιών με τη χρήση ανόργανων ουσιών που περιέχουν </a:t>
            </a:r>
            <a:r>
              <a:rPr lang="en-US" sz="2000" b="1" dirty="0">
                <a:latin typeface="+mj-lt"/>
                <a:cs typeface="Arial" panose="020B0604020202020204" pitchFamily="34" charset="0"/>
              </a:rPr>
              <a:t>άνθρακα</a:t>
            </a:r>
            <a:r>
              <a:rPr lang="en-US" sz="2000" dirty="0">
                <a:latin typeface="+mj-lt"/>
                <a:cs typeface="Arial" panose="020B0604020202020204" pitchFamily="34" charset="0"/>
              </a:rPr>
              <a:t>, </a:t>
            </a:r>
            <a:r>
              <a:rPr lang="en-US" sz="2000" b="1" dirty="0">
                <a:latin typeface="+mj-lt"/>
                <a:cs typeface="Arial" panose="020B0604020202020204" pitchFamily="34" charset="0"/>
              </a:rPr>
              <a:t>υδρογόνο</a:t>
            </a:r>
            <a:r>
              <a:rPr lang="en-US" sz="2000" dirty="0">
                <a:latin typeface="+mj-lt"/>
                <a:cs typeface="Arial" panose="020B0604020202020204" pitchFamily="34" charset="0"/>
              </a:rPr>
              <a:t> και </a:t>
            </a:r>
            <a:r>
              <a:rPr lang="en-US" sz="2000" b="1" dirty="0" smtClean="0">
                <a:latin typeface="+mj-lt"/>
                <a:cs typeface="Arial" panose="020B0604020202020204" pitchFamily="34" charset="0"/>
              </a:rPr>
              <a:t>οξυγόνο </a:t>
            </a:r>
            <a:r>
              <a:rPr lang="el-GR" sz="2000" dirty="0">
                <a:latin typeface="+mj-lt"/>
              </a:rPr>
              <a:t>(C, Η, </a:t>
            </a:r>
            <a:r>
              <a:rPr lang="el-GR" sz="2000" dirty="0" smtClean="0">
                <a:latin typeface="+mj-lt"/>
              </a:rPr>
              <a:t>Ο</a:t>
            </a:r>
            <a:r>
              <a:rPr lang="el-GR" sz="2000" dirty="0">
                <a:latin typeface="+mj-lt"/>
              </a:rPr>
              <a:t>)</a:t>
            </a:r>
            <a:r>
              <a:rPr lang="en-US" sz="2000" dirty="0" smtClean="0">
                <a:latin typeface="+mj-lt"/>
                <a:cs typeface="Arial" panose="020B0604020202020204" pitchFamily="34" charset="0"/>
              </a:rPr>
              <a:t>.</a:t>
            </a:r>
            <a:endParaRPr lang="en-US" sz="2000" dirty="0">
              <a:latin typeface="+mj-lt"/>
              <a:cs typeface="Arial" panose="020B0604020202020204" pitchFamily="34" charset="0"/>
            </a:endParaRPr>
          </a:p>
          <a:p>
            <a:r>
              <a:rPr lang="en-US" sz="2000" dirty="0">
                <a:latin typeface="+mj-lt"/>
                <a:cs typeface="Arial" panose="020B0604020202020204" pitchFamily="34" charset="0"/>
              </a:rPr>
              <a:t>Τα </a:t>
            </a:r>
            <a:r>
              <a:rPr lang="en-US" sz="2000" dirty="0" err="1">
                <a:latin typeface="+mj-lt"/>
                <a:cs typeface="Arial" panose="020B0604020202020204" pitchFamily="34" charset="0"/>
              </a:rPr>
              <a:t>φυτά</a:t>
            </a:r>
            <a:r>
              <a:rPr lang="en-US" sz="2000" dirty="0">
                <a:latin typeface="+mj-lt"/>
                <a:cs typeface="Arial" panose="020B0604020202020204" pitchFamily="34" charset="0"/>
              </a:rPr>
              <a:t> </a:t>
            </a:r>
            <a:r>
              <a:rPr lang="en-US" sz="2000" dirty="0" err="1">
                <a:latin typeface="+mj-lt"/>
                <a:cs typeface="Arial" panose="020B0604020202020204" pitchFamily="34" charset="0"/>
              </a:rPr>
              <a:t>χρειάζοντ</a:t>
            </a:r>
            <a:r>
              <a:rPr lang="en-US" sz="2000" dirty="0">
                <a:latin typeface="+mj-lt"/>
                <a:cs typeface="Arial" panose="020B0604020202020204" pitchFamily="34" charset="0"/>
              </a:rPr>
              <a:t>αι και άλλα στοιχεία για την επιβίωση τους όπως </a:t>
            </a:r>
            <a:r>
              <a:rPr lang="en-US" sz="2000" b="1" dirty="0">
                <a:latin typeface="+mj-lt"/>
                <a:cs typeface="Arial" panose="020B0604020202020204" pitchFamily="34" charset="0"/>
              </a:rPr>
              <a:t>άζωτο</a:t>
            </a:r>
            <a:r>
              <a:rPr lang="en-US" sz="2000" dirty="0">
                <a:latin typeface="+mj-lt"/>
                <a:cs typeface="Arial" panose="020B0604020202020204" pitchFamily="34" charset="0"/>
              </a:rPr>
              <a:t>, </a:t>
            </a:r>
            <a:r>
              <a:rPr lang="en-US" sz="2000" b="1" dirty="0" smtClean="0">
                <a:latin typeface="+mj-lt"/>
                <a:cs typeface="Arial" panose="020B0604020202020204" pitchFamily="34" charset="0"/>
              </a:rPr>
              <a:t>θείο, φωσφόρο</a:t>
            </a:r>
            <a:r>
              <a:rPr lang="en-US" sz="2000" dirty="0" smtClean="0">
                <a:latin typeface="+mj-lt"/>
                <a:cs typeface="Arial" panose="020B0604020202020204" pitchFamily="34" charset="0"/>
              </a:rPr>
              <a:t> </a:t>
            </a:r>
            <a:r>
              <a:rPr lang="en-US" sz="2000" dirty="0">
                <a:latin typeface="+mj-lt"/>
                <a:cs typeface="Arial" panose="020B0604020202020204" pitchFamily="34" charset="0"/>
              </a:rPr>
              <a:t>και </a:t>
            </a:r>
            <a:r>
              <a:rPr lang="el-GR" sz="2000" dirty="0" smtClean="0">
                <a:latin typeface="+mj-lt"/>
                <a:cs typeface="Arial" panose="020B0604020202020204" pitchFamily="34" charset="0"/>
              </a:rPr>
              <a:t>άλλα </a:t>
            </a:r>
            <a:r>
              <a:rPr lang="el-GR" sz="2000" dirty="0" smtClean="0">
                <a:latin typeface="+mj-lt"/>
              </a:rPr>
              <a:t>(Ν</a:t>
            </a:r>
            <a:r>
              <a:rPr lang="el-GR" sz="2000" dirty="0">
                <a:latin typeface="+mj-lt"/>
              </a:rPr>
              <a:t>, S, Ρ κ.ά.)</a:t>
            </a:r>
            <a:r>
              <a:rPr lang="en-US" sz="2000" dirty="0" smtClean="0">
                <a:latin typeface="+mj-lt"/>
                <a:cs typeface="Arial" panose="020B0604020202020204" pitchFamily="34" charset="0"/>
              </a:rPr>
              <a:t>.</a:t>
            </a:r>
            <a:endParaRPr lang="en-US" sz="2000" dirty="0">
              <a:latin typeface="+mj-lt"/>
              <a:cs typeface="Arial" panose="020B0604020202020204" pitchFamily="34" charset="0"/>
            </a:endParaRPr>
          </a:p>
          <a:p>
            <a:r>
              <a:rPr lang="en-US" sz="2000" dirty="0" err="1">
                <a:latin typeface="+mj-lt"/>
                <a:cs typeface="Arial" panose="020B0604020202020204" pitchFamily="34" charset="0"/>
              </a:rPr>
              <a:t>Σε</a:t>
            </a:r>
            <a:r>
              <a:rPr lang="en-US" sz="2000" dirty="0">
                <a:latin typeface="+mj-lt"/>
                <a:cs typeface="Arial" panose="020B0604020202020204" pitchFamily="34" charset="0"/>
              </a:rPr>
              <a:t> α</a:t>
            </a:r>
            <a:r>
              <a:rPr lang="en-US" sz="2000" dirty="0" err="1">
                <a:latin typeface="+mj-lt"/>
                <a:cs typeface="Arial" panose="020B0604020202020204" pitchFamily="34" charset="0"/>
              </a:rPr>
              <a:t>ντίθεση</a:t>
            </a:r>
            <a:r>
              <a:rPr lang="en-US" sz="2000" dirty="0">
                <a:latin typeface="+mj-lt"/>
                <a:cs typeface="Arial" panose="020B0604020202020204" pitchFamily="34" charset="0"/>
              </a:rPr>
              <a:t> </a:t>
            </a:r>
            <a:r>
              <a:rPr lang="en-US" sz="2000" dirty="0" err="1">
                <a:latin typeface="+mj-lt"/>
                <a:cs typeface="Arial" panose="020B0604020202020204" pitchFamily="34" charset="0"/>
              </a:rPr>
              <a:t>με</a:t>
            </a:r>
            <a:r>
              <a:rPr lang="en-US" sz="2000" dirty="0">
                <a:latin typeface="+mj-lt"/>
                <a:cs typeface="Arial" panose="020B0604020202020204" pitchFamily="34" charset="0"/>
              </a:rPr>
              <a:t> </a:t>
            </a:r>
            <a:r>
              <a:rPr lang="en-US" sz="2000" dirty="0" err="1">
                <a:latin typeface="+mj-lt"/>
                <a:cs typeface="Arial" panose="020B0604020202020204" pitchFamily="34" charset="0"/>
              </a:rPr>
              <a:t>την</a:t>
            </a:r>
            <a:r>
              <a:rPr lang="en-US" sz="2000" dirty="0">
                <a:latin typeface="+mj-lt"/>
                <a:cs typeface="Arial" panose="020B0604020202020204" pitchFamily="34" charset="0"/>
              </a:rPr>
              <a:t> </a:t>
            </a:r>
            <a:r>
              <a:rPr lang="en-US" sz="2000" dirty="0" err="1">
                <a:latin typeface="+mj-lt"/>
                <a:cs typeface="Arial" panose="020B0604020202020204" pitchFamily="34" charset="0"/>
              </a:rPr>
              <a:t>ενέργει</a:t>
            </a:r>
            <a:r>
              <a:rPr lang="en-US" sz="2000" dirty="0">
                <a:latin typeface="+mj-lt"/>
                <a:cs typeface="Arial" panose="020B0604020202020204" pitchFamily="34" charset="0"/>
              </a:rPr>
              <a:t>α τα στοιχεία αυτά δεν χάνονται, </a:t>
            </a:r>
            <a:r>
              <a:rPr lang="en-US" sz="2000" b="1" dirty="0">
                <a:latin typeface="+mj-lt"/>
                <a:cs typeface="Arial" panose="020B0604020202020204" pitchFamily="34" charset="0"/>
              </a:rPr>
              <a:t>ανακυκλώνονται</a:t>
            </a:r>
            <a:r>
              <a:rPr lang="en-US" sz="2000" b="1" dirty="0" smtClean="0">
                <a:latin typeface="+mj-lt"/>
                <a:cs typeface="Arial" panose="020B0604020202020204" pitchFamily="34" charset="0"/>
              </a:rPr>
              <a:t>.</a:t>
            </a:r>
            <a:r>
              <a:rPr lang="el-GR" sz="2000" b="1" dirty="0" smtClean="0">
                <a:latin typeface="+mj-lt"/>
                <a:cs typeface="Arial" panose="020B0604020202020204" pitchFamily="34" charset="0"/>
              </a:rPr>
              <a:t> </a:t>
            </a:r>
            <a:r>
              <a:rPr lang="en-US" sz="2000" dirty="0" err="1" smtClean="0">
                <a:latin typeface="+mj-lt"/>
                <a:cs typeface="Arial" panose="020B0604020202020204" pitchFamily="34" charset="0"/>
              </a:rPr>
              <a:t>Κάθε</a:t>
            </a:r>
            <a:r>
              <a:rPr lang="en-US" sz="2000" dirty="0" smtClean="0">
                <a:latin typeface="+mj-lt"/>
                <a:cs typeface="Arial" panose="020B0604020202020204" pitchFamily="34" charset="0"/>
              </a:rPr>
              <a:t> </a:t>
            </a:r>
            <a:r>
              <a:rPr lang="en-US" sz="2000" dirty="0">
                <a:latin typeface="+mj-lt"/>
                <a:cs typeface="Arial" panose="020B0604020202020204" pitchFamily="34" charset="0"/>
              </a:rPr>
              <a:t>στοιχείο έχει το δικό του ιδιαίτερο κύκλο.</a:t>
            </a:r>
          </a:p>
          <a:p>
            <a:r>
              <a:rPr lang="en-US" sz="2000" dirty="0" err="1">
                <a:latin typeface="+mj-lt"/>
                <a:cs typeface="Arial" panose="020B0604020202020204" pitchFamily="34" charset="0"/>
              </a:rPr>
              <a:t>Οι</a:t>
            </a:r>
            <a:r>
              <a:rPr lang="en-US" sz="2000" dirty="0">
                <a:latin typeface="+mj-lt"/>
                <a:cs typeface="Arial" panose="020B0604020202020204" pitchFamily="34" charset="0"/>
              </a:rPr>
              <a:t> β</a:t>
            </a:r>
            <a:r>
              <a:rPr lang="en-US" sz="2000" dirty="0" err="1">
                <a:latin typeface="+mj-lt"/>
                <a:cs typeface="Arial" panose="020B0604020202020204" pitchFamily="34" charset="0"/>
              </a:rPr>
              <a:t>ιογεωχημικοί</a:t>
            </a:r>
            <a:r>
              <a:rPr lang="en-US" sz="2000" dirty="0">
                <a:latin typeface="+mj-lt"/>
                <a:cs typeface="Arial" panose="020B0604020202020204" pitchFamily="34" charset="0"/>
              </a:rPr>
              <a:t> </a:t>
            </a:r>
            <a:r>
              <a:rPr lang="en-US" sz="2000" dirty="0" err="1" smtClean="0">
                <a:latin typeface="+mj-lt"/>
                <a:cs typeface="Arial" panose="020B0604020202020204" pitchFamily="34" charset="0"/>
              </a:rPr>
              <a:t>κύκλοι</a:t>
            </a:r>
            <a:r>
              <a:rPr lang="el-GR" sz="2000" dirty="0" smtClean="0">
                <a:latin typeface="+mj-lt"/>
                <a:cs typeface="Arial" panose="020B0604020202020204" pitchFamily="34" charset="0"/>
              </a:rPr>
              <a:t> </a:t>
            </a:r>
            <a:r>
              <a:rPr lang="el-GR" sz="2000" dirty="0">
                <a:latin typeface="+mj-lt"/>
                <a:cs typeface="Arial" panose="020B0604020202020204" pitchFamily="34" charset="0"/>
              </a:rPr>
              <a:t>χ</a:t>
            </a:r>
            <a:r>
              <a:rPr lang="en-US" sz="2000" dirty="0" err="1" smtClean="0">
                <a:latin typeface="+mj-lt"/>
                <a:cs typeface="Arial" panose="020B0604020202020204" pitchFamily="34" charset="0"/>
              </a:rPr>
              <a:t>ωρίζοντ</a:t>
            </a:r>
            <a:r>
              <a:rPr lang="en-US" sz="2000" dirty="0" smtClean="0">
                <a:latin typeface="+mj-lt"/>
                <a:cs typeface="Arial" panose="020B0604020202020204" pitchFamily="34" charset="0"/>
              </a:rPr>
              <a:t>αι </a:t>
            </a:r>
            <a:r>
              <a:rPr lang="en-US" sz="2000" dirty="0">
                <a:latin typeface="+mj-lt"/>
                <a:cs typeface="Arial" panose="020B0604020202020204" pitchFamily="34" charset="0"/>
              </a:rPr>
              <a:t>σε δύο </a:t>
            </a:r>
            <a:r>
              <a:rPr lang="en-US" sz="2000" dirty="0" smtClean="0">
                <a:latin typeface="+mj-lt"/>
                <a:cs typeface="Arial" panose="020B0604020202020204" pitchFamily="34" charset="0"/>
              </a:rPr>
              <a:t>φάσεις</a:t>
            </a:r>
            <a:r>
              <a:rPr lang="el-GR" sz="2000" dirty="0" smtClean="0">
                <a:latin typeface="+mj-lt"/>
                <a:cs typeface="Arial" panose="020B0604020202020204" pitchFamily="34" charset="0"/>
              </a:rPr>
              <a:t>: τ</a:t>
            </a:r>
            <a:r>
              <a:rPr lang="en-US" sz="2000" dirty="0" err="1" smtClean="0">
                <a:latin typeface="+mj-lt"/>
                <a:cs typeface="Arial" panose="020B0604020202020204" pitchFamily="34" charset="0"/>
              </a:rPr>
              <a:t>ην</a:t>
            </a:r>
            <a:r>
              <a:rPr lang="en-US" sz="2000" dirty="0" smtClean="0">
                <a:latin typeface="+mj-lt"/>
                <a:cs typeface="Arial" panose="020B0604020202020204" pitchFamily="34" charset="0"/>
              </a:rPr>
              <a:t> </a:t>
            </a:r>
            <a:r>
              <a:rPr lang="en-US" sz="2000" b="1" dirty="0" err="1">
                <a:latin typeface="+mj-lt"/>
                <a:cs typeface="Arial" panose="020B0604020202020204" pitchFamily="34" charset="0"/>
              </a:rPr>
              <a:t>οργ</a:t>
            </a:r>
            <a:r>
              <a:rPr lang="en-US" sz="2000" b="1" dirty="0">
                <a:latin typeface="+mj-lt"/>
                <a:cs typeface="Arial" panose="020B0604020202020204" pitchFamily="34" charset="0"/>
              </a:rPr>
              <a:t>ανική</a:t>
            </a:r>
            <a:r>
              <a:rPr lang="en-US" sz="2000" dirty="0">
                <a:latin typeface="+mj-lt"/>
                <a:cs typeface="Arial" panose="020B0604020202020204" pitchFamily="34" charset="0"/>
              </a:rPr>
              <a:t>, όπου το στοιχείο ανακυκλώνεται μέσα στους </a:t>
            </a:r>
            <a:r>
              <a:rPr lang="en-US" sz="2000" b="1" dirty="0">
                <a:latin typeface="+mj-lt"/>
                <a:cs typeface="Arial" panose="020B0604020202020204" pitchFamily="34" charset="0"/>
              </a:rPr>
              <a:t>οργανισμούς</a:t>
            </a:r>
            <a:r>
              <a:rPr lang="en-US" sz="2000" dirty="0">
                <a:latin typeface="+mj-lt"/>
                <a:cs typeface="Arial" panose="020B0604020202020204" pitchFamily="34" charset="0"/>
              </a:rPr>
              <a:t> και την </a:t>
            </a:r>
            <a:r>
              <a:rPr lang="en-US" sz="2000" b="1" dirty="0">
                <a:latin typeface="+mj-lt"/>
                <a:cs typeface="Arial" panose="020B0604020202020204" pitchFamily="34" charset="0"/>
              </a:rPr>
              <a:t>ανόργανη</a:t>
            </a:r>
            <a:r>
              <a:rPr lang="en-US" sz="2000" dirty="0">
                <a:latin typeface="+mj-lt"/>
                <a:cs typeface="Arial" panose="020B0604020202020204" pitchFamily="34" charset="0"/>
              </a:rPr>
              <a:t> όπου το στοιχείο ανακυκλώνεται στο </a:t>
            </a:r>
            <a:r>
              <a:rPr lang="en-US" sz="2000" b="1" dirty="0">
                <a:latin typeface="+mj-lt"/>
                <a:cs typeface="Arial" panose="020B0604020202020204" pitchFamily="34" charset="0"/>
              </a:rPr>
              <a:t>αβιοτικό</a:t>
            </a:r>
            <a:r>
              <a:rPr lang="en-US" sz="2000" dirty="0">
                <a:latin typeface="+mj-lt"/>
                <a:cs typeface="Arial" panose="020B0604020202020204" pitchFamily="34" charset="0"/>
              </a:rPr>
              <a:t> </a:t>
            </a:r>
            <a:r>
              <a:rPr lang="en-US" sz="2000" b="1" dirty="0">
                <a:latin typeface="+mj-lt"/>
                <a:cs typeface="Arial" panose="020B0604020202020204" pitchFamily="34" charset="0"/>
              </a:rPr>
              <a:t>περιβάλλον</a:t>
            </a:r>
            <a:r>
              <a:rPr lang="en-US" sz="2000" dirty="0">
                <a:latin typeface="+mj-lt"/>
                <a:cs typeface="Arial" panose="020B0604020202020204" pitchFamily="34" charset="0"/>
              </a:rPr>
              <a:t> (ιζήματα, ατμόσφαιρα).</a:t>
            </a:r>
          </a:p>
        </p:txBody>
      </p:sp>
    </p:spTree>
    <p:extLst>
      <p:ext uri="{BB962C8B-B14F-4D97-AF65-F5344CB8AC3E}">
        <p14:creationId xmlns:p14="http://schemas.microsoft.com/office/powerpoint/2010/main" val="27919506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14DB49-7E8B-AE4A-85D8-882429653FBF}"/>
              </a:ext>
            </a:extLst>
          </p:cNvPr>
          <p:cNvSpPr>
            <a:spLocks noGrp="1"/>
          </p:cNvSpPr>
          <p:nvPr>
            <p:ph type="title"/>
          </p:nvPr>
        </p:nvSpPr>
        <p:spPr/>
        <p:txBody>
          <a:bodyPr>
            <a:normAutofit/>
          </a:bodyPr>
          <a:lstStyle/>
          <a:p>
            <a:r>
              <a:rPr lang="en-US" sz="4000" dirty="0">
                <a:latin typeface="Arial" panose="020B0604020202020204" pitchFamily="34" charset="0"/>
                <a:cs typeface="Arial" panose="020B0604020202020204" pitchFamily="34" charset="0"/>
              </a:rPr>
              <a:t>Ο </a:t>
            </a:r>
            <a:r>
              <a:rPr lang="en-US" sz="4000" dirty="0" err="1">
                <a:latin typeface="Arial" panose="020B0604020202020204" pitchFamily="34" charset="0"/>
                <a:cs typeface="Arial" panose="020B0604020202020204" pitchFamily="34" charset="0"/>
              </a:rPr>
              <a:t>κύκλος</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του</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άνθρ</a:t>
            </a:r>
            <a:r>
              <a:rPr lang="en-US" sz="4000" dirty="0">
                <a:latin typeface="Arial" panose="020B0604020202020204" pitchFamily="34" charset="0"/>
                <a:cs typeface="Arial" panose="020B0604020202020204" pitchFamily="34" charset="0"/>
              </a:rPr>
              <a:t>ακα</a:t>
            </a:r>
          </a:p>
        </p:txBody>
      </p:sp>
      <p:sp>
        <p:nvSpPr>
          <p:cNvPr id="3" name="Content Placeholder 2">
            <a:extLst>
              <a:ext uri="{FF2B5EF4-FFF2-40B4-BE49-F238E27FC236}">
                <a16:creationId xmlns:a16="http://schemas.microsoft.com/office/drawing/2014/main" xmlns="" id="{2BB6A49E-FB46-8547-A165-7246D072A2CD}"/>
              </a:ext>
            </a:extLst>
          </p:cNvPr>
          <p:cNvSpPr>
            <a:spLocks noGrp="1"/>
          </p:cNvSpPr>
          <p:nvPr>
            <p:ph idx="1"/>
          </p:nvPr>
        </p:nvSpPr>
        <p:spPr/>
        <p:txBody>
          <a:bodyPr>
            <a:normAutofit/>
          </a:bodyPr>
          <a:lstStyle/>
          <a:p>
            <a:r>
              <a:rPr lang="el-GR" sz="2000" dirty="0"/>
              <a:t>Ο άνθρακας είναι το χημικό στοιχείο με βάση το οποίο δομούνται όλες οι οργανικές ενώσεις και συνεπώς όλα τα βιολογικά </a:t>
            </a:r>
            <a:r>
              <a:rPr lang="el-GR" sz="2000" dirty="0" err="1" smtClean="0"/>
              <a:t>μακρομόρια</a:t>
            </a:r>
            <a:r>
              <a:rPr lang="el-GR" sz="2000" dirty="0"/>
              <a:t>. </a:t>
            </a:r>
            <a:endParaRPr lang="en-US" sz="2000" dirty="0"/>
          </a:p>
        </p:txBody>
      </p:sp>
      <p:pic>
        <p:nvPicPr>
          <p:cNvPr id="4" name="Picture 3"/>
          <p:cNvPicPr>
            <a:picLocks noChangeAspect="1"/>
          </p:cNvPicPr>
          <p:nvPr/>
        </p:nvPicPr>
        <p:blipFill>
          <a:blip r:embed="rId2"/>
          <a:stretch>
            <a:fillRect/>
          </a:stretch>
        </p:blipFill>
        <p:spPr>
          <a:xfrm>
            <a:off x="1201202" y="3026251"/>
            <a:ext cx="7448550" cy="2905125"/>
          </a:xfrm>
          <a:prstGeom prst="rect">
            <a:avLst/>
          </a:prstGeom>
        </p:spPr>
      </p:pic>
    </p:spTree>
    <p:extLst>
      <p:ext uri="{BB962C8B-B14F-4D97-AF65-F5344CB8AC3E}">
        <p14:creationId xmlns:p14="http://schemas.microsoft.com/office/powerpoint/2010/main" val="18759118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625302" y="154134"/>
            <a:ext cx="6132618" cy="6519810"/>
          </a:xfrm>
          <a:prstGeom prst="rect">
            <a:avLst/>
          </a:prstGeom>
        </p:spPr>
      </p:pic>
      <p:sp>
        <p:nvSpPr>
          <p:cNvPr id="4" name="Title 1">
            <a:extLst>
              <a:ext uri="{FF2B5EF4-FFF2-40B4-BE49-F238E27FC236}">
                <a16:creationId xmlns:a16="http://schemas.microsoft.com/office/drawing/2014/main" xmlns="" id="{C914DB49-7E8B-AE4A-85D8-882429653FBF}"/>
              </a:ext>
            </a:extLst>
          </p:cNvPr>
          <p:cNvSpPr txBox="1">
            <a:spLocks/>
          </p:cNvSpPr>
          <p:nvPr/>
        </p:nvSpPr>
        <p:spPr>
          <a:xfrm>
            <a:off x="677334" y="609599"/>
            <a:ext cx="8596668" cy="5536367"/>
          </a:xfrm>
          <a:prstGeom prst="rect">
            <a:avLst/>
          </a:prstGeom>
        </p:spPr>
        <p:txBody>
          <a:bodyPr vert="vert270">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smtClean="0">
                <a:latin typeface="Arial" panose="020B0604020202020204" pitchFamily="34" charset="0"/>
                <a:cs typeface="Arial" panose="020B0604020202020204" pitchFamily="34" charset="0"/>
              </a:rPr>
              <a:t>Ο </a:t>
            </a:r>
            <a:r>
              <a:rPr lang="en-US" sz="4000" dirty="0" err="1" smtClean="0">
                <a:latin typeface="Arial" panose="020B0604020202020204" pitchFamily="34" charset="0"/>
                <a:cs typeface="Arial" panose="020B0604020202020204" pitchFamily="34" charset="0"/>
              </a:rPr>
              <a:t>κύκλος</a:t>
            </a:r>
            <a:r>
              <a:rPr lang="en-US" sz="4000" dirty="0" smtClean="0">
                <a:latin typeface="Arial" panose="020B0604020202020204" pitchFamily="34" charset="0"/>
                <a:cs typeface="Arial" panose="020B0604020202020204" pitchFamily="34" charset="0"/>
              </a:rPr>
              <a:t> </a:t>
            </a:r>
            <a:r>
              <a:rPr lang="en-US" sz="4000" dirty="0" err="1" smtClean="0">
                <a:latin typeface="Arial" panose="020B0604020202020204" pitchFamily="34" charset="0"/>
                <a:cs typeface="Arial" panose="020B0604020202020204" pitchFamily="34" charset="0"/>
              </a:rPr>
              <a:t>του</a:t>
            </a:r>
            <a:r>
              <a:rPr lang="en-US" sz="4000" dirty="0" smtClean="0">
                <a:latin typeface="Arial" panose="020B0604020202020204" pitchFamily="34" charset="0"/>
                <a:cs typeface="Arial" panose="020B0604020202020204" pitchFamily="34" charset="0"/>
              </a:rPr>
              <a:t> </a:t>
            </a:r>
            <a:r>
              <a:rPr lang="en-US" sz="4000" dirty="0" err="1" smtClean="0">
                <a:latin typeface="Arial" panose="020B0604020202020204" pitchFamily="34" charset="0"/>
                <a:cs typeface="Arial" panose="020B0604020202020204" pitchFamily="34" charset="0"/>
              </a:rPr>
              <a:t>άνθρ</a:t>
            </a:r>
            <a:r>
              <a:rPr lang="en-US" sz="4000" dirty="0" smtClean="0">
                <a:latin typeface="Arial" panose="020B0604020202020204" pitchFamily="34" charset="0"/>
                <a:cs typeface="Arial" panose="020B0604020202020204" pitchFamily="34" charset="0"/>
              </a:rPr>
              <a:t>ακα</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87801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9081263" cy="1320800"/>
          </a:xfrm>
        </p:spPr>
        <p:txBody>
          <a:bodyPr>
            <a:normAutofit/>
          </a:bodyPr>
          <a:lstStyle/>
          <a:p>
            <a:r>
              <a:rPr lang="el-GR" sz="4000" dirty="0"/>
              <a:t>Παρέμβαση του ανθρώπου στον κύκλο του άνθρακα</a:t>
            </a:r>
            <a:endParaRPr lang="en-US" sz="4000" dirty="0"/>
          </a:p>
        </p:txBody>
      </p:sp>
      <p:sp>
        <p:nvSpPr>
          <p:cNvPr id="3" name="Content Placeholder 2"/>
          <p:cNvSpPr>
            <a:spLocks noGrp="1"/>
          </p:cNvSpPr>
          <p:nvPr>
            <p:ph idx="1"/>
          </p:nvPr>
        </p:nvSpPr>
        <p:spPr>
          <a:xfrm>
            <a:off x="677334" y="2160589"/>
            <a:ext cx="10070614" cy="3880773"/>
          </a:xfrm>
        </p:spPr>
        <p:txBody>
          <a:bodyPr>
            <a:noAutofit/>
          </a:bodyPr>
          <a:lstStyle/>
          <a:p>
            <a:r>
              <a:rPr lang="el-GR" sz="2000" dirty="0" smtClean="0"/>
              <a:t>Σ</a:t>
            </a:r>
            <a:r>
              <a:rPr lang="el-GR" sz="2000" b="1" dirty="0" smtClean="0"/>
              <a:t>υστηματική χρήση </a:t>
            </a:r>
            <a:r>
              <a:rPr lang="el-GR" sz="2000" b="1" dirty="0"/>
              <a:t>ορυκτών καυσίμων </a:t>
            </a:r>
            <a:r>
              <a:rPr lang="el-GR" sz="2000" dirty="0"/>
              <a:t>(γαιανθράκων αρχικά, πετρελαίου και φυσικού αερίου στη συνέχεια). </a:t>
            </a:r>
            <a:endParaRPr lang="el-GR" sz="2000" dirty="0" smtClean="0"/>
          </a:p>
          <a:p>
            <a:r>
              <a:rPr lang="el-GR" sz="2000" dirty="0" smtClean="0"/>
              <a:t>Απελευθέρωση </a:t>
            </a:r>
            <a:r>
              <a:rPr lang="el-GR" sz="2000" dirty="0"/>
              <a:t>τεράστιων </a:t>
            </a:r>
            <a:r>
              <a:rPr lang="el-GR" sz="2000" dirty="0" smtClean="0"/>
              <a:t>ποσοτήτων </a:t>
            </a:r>
            <a:r>
              <a:rPr lang="el-GR" sz="2000" dirty="0"/>
              <a:t>διοξειδίου του άνθρακα στην </a:t>
            </a:r>
            <a:r>
              <a:rPr lang="el-GR" sz="2000" dirty="0" smtClean="0"/>
              <a:t>ατμόσφαιρα</a:t>
            </a:r>
            <a:r>
              <a:rPr lang="en-US" sz="2000" dirty="0" smtClean="0"/>
              <a:t> </a:t>
            </a:r>
            <a:r>
              <a:rPr lang="el-GR" sz="2000" dirty="0" smtClean="0"/>
              <a:t>από την καύση του άνθρακα. </a:t>
            </a:r>
          </a:p>
          <a:p>
            <a:r>
              <a:rPr lang="el-GR" sz="2000" dirty="0" smtClean="0"/>
              <a:t>Η καταστροφή </a:t>
            </a:r>
            <a:r>
              <a:rPr lang="el-GR" sz="2000" dirty="0"/>
              <a:t>των </a:t>
            </a:r>
            <a:r>
              <a:rPr lang="el-GR" sz="2000" dirty="0" smtClean="0"/>
              <a:t>δασών περιορίζει </a:t>
            </a:r>
            <a:r>
              <a:rPr lang="el-GR" sz="2000" dirty="0"/>
              <a:t>το συνολικό αριθμό των φωτοσυνθετικών οργανισμών του πλανήτη. </a:t>
            </a:r>
            <a:endParaRPr lang="en-US" sz="2000" dirty="0"/>
          </a:p>
        </p:txBody>
      </p:sp>
    </p:spTree>
    <p:extLst>
      <p:ext uri="{BB962C8B-B14F-4D97-AF65-F5344CB8AC3E}">
        <p14:creationId xmlns:p14="http://schemas.microsoft.com/office/powerpoint/2010/main" val="31147820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913F76-EE89-544A-B56C-61F0780AAD10}"/>
              </a:ext>
            </a:extLst>
          </p:cNvPr>
          <p:cNvSpPr>
            <a:spLocks noGrp="1"/>
          </p:cNvSpPr>
          <p:nvPr>
            <p:ph type="title"/>
          </p:nvPr>
        </p:nvSpPr>
        <p:spPr/>
        <p:txBody>
          <a:bodyPr>
            <a:normAutofit/>
          </a:bodyPr>
          <a:lstStyle/>
          <a:p>
            <a:r>
              <a:rPr lang="en-US" sz="4000" dirty="0"/>
              <a:t>Ο </a:t>
            </a:r>
            <a:r>
              <a:rPr lang="en-US" sz="4000" dirty="0" err="1"/>
              <a:t>κύκλος</a:t>
            </a:r>
            <a:r>
              <a:rPr lang="en-US" sz="4000" dirty="0"/>
              <a:t> </a:t>
            </a:r>
            <a:r>
              <a:rPr lang="en-US" sz="4000" dirty="0" err="1"/>
              <a:t>του</a:t>
            </a:r>
            <a:r>
              <a:rPr lang="en-US" sz="4000" dirty="0"/>
              <a:t> </a:t>
            </a:r>
            <a:r>
              <a:rPr lang="en-US" sz="4000" dirty="0" smtClean="0"/>
              <a:t>α</a:t>
            </a:r>
            <a:r>
              <a:rPr lang="en-US" sz="4000" dirty="0" err="1" smtClean="0"/>
              <a:t>ζώτου</a:t>
            </a:r>
            <a:r>
              <a:rPr lang="en-US" sz="4000" dirty="0" smtClean="0"/>
              <a:t> 1/5</a:t>
            </a:r>
            <a:endParaRPr lang="en-US" sz="4000" dirty="0"/>
          </a:p>
        </p:txBody>
      </p:sp>
      <p:sp>
        <p:nvSpPr>
          <p:cNvPr id="3" name="Content Placeholder 2">
            <a:extLst>
              <a:ext uri="{FF2B5EF4-FFF2-40B4-BE49-F238E27FC236}">
                <a16:creationId xmlns:a16="http://schemas.microsoft.com/office/drawing/2014/main" xmlns="" id="{6199BCC1-C4F9-3E4F-915C-3DC341D335DD}"/>
              </a:ext>
            </a:extLst>
          </p:cNvPr>
          <p:cNvSpPr>
            <a:spLocks noGrp="1"/>
          </p:cNvSpPr>
          <p:nvPr>
            <p:ph idx="1"/>
          </p:nvPr>
        </p:nvSpPr>
        <p:spPr>
          <a:xfrm>
            <a:off x="677334" y="2118837"/>
            <a:ext cx="9118599" cy="5216683"/>
          </a:xfrm>
        </p:spPr>
        <p:txBody>
          <a:bodyPr>
            <a:normAutofit/>
          </a:bodyPr>
          <a:lstStyle/>
          <a:p>
            <a:r>
              <a:rPr lang="el-GR" sz="2000" dirty="0"/>
              <a:t>Το άζωτο </a:t>
            </a:r>
            <a:r>
              <a:rPr lang="el-GR" sz="2000" dirty="0" smtClean="0"/>
              <a:t>είναι </a:t>
            </a:r>
            <a:r>
              <a:rPr lang="el-GR" sz="2000" dirty="0"/>
              <a:t>συστατικό πολλών </a:t>
            </a:r>
            <a:r>
              <a:rPr lang="el-GR" sz="2000" dirty="0" err="1"/>
              <a:t>βιομορίων</a:t>
            </a:r>
            <a:r>
              <a:rPr lang="el-GR" sz="2000" dirty="0"/>
              <a:t> όπως των </a:t>
            </a:r>
            <a:r>
              <a:rPr lang="el-GR" sz="2000" b="1" dirty="0" err="1"/>
              <a:t>νουκλεϊκών</a:t>
            </a:r>
            <a:r>
              <a:rPr lang="el-GR" sz="2000" b="1" dirty="0"/>
              <a:t> οξέων </a:t>
            </a:r>
            <a:r>
              <a:rPr lang="el-GR" sz="2000" dirty="0"/>
              <a:t>και των </a:t>
            </a:r>
            <a:r>
              <a:rPr lang="el-GR" sz="2000" b="1" dirty="0"/>
              <a:t>πρωτεϊνών</a:t>
            </a:r>
            <a:r>
              <a:rPr lang="el-GR" sz="2000" dirty="0"/>
              <a:t>. </a:t>
            </a:r>
            <a:endParaRPr lang="el-GR" sz="2000" dirty="0" smtClean="0"/>
          </a:p>
          <a:p>
            <a:r>
              <a:rPr lang="el-GR" sz="2000" dirty="0" smtClean="0"/>
              <a:t>Αν </a:t>
            </a:r>
            <a:r>
              <a:rPr lang="el-GR" sz="2000" dirty="0"/>
              <a:t>και το άζωτο αφθονεί στην </a:t>
            </a:r>
            <a:r>
              <a:rPr lang="el-GR" sz="2000" dirty="0" smtClean="0"/>
              <a:t>ατμόσφαιρα (78%) </a:t>
            </a:r>
            <a:r>
              <a:rPr lang="el-GR" sz="2000" b="1" dirty="0"/>
              <a:t>δεν μπορεί να αξιοποιηθεί από τους παραγωγούς </a:t>
            </a:r>
            <a:r>
              <a:rPr lang="el-GR" sz="2000" dirty="0"/>
              <a:t>στη μορφή με την οποία βρίσκεται σ’ αυτή (μοριακό </a:t>
            </a:r>
            <a:r>
              <a:rPr lang="el-GR" sz="2000" dirty="0" smtClean="0"/>
              <a:t>άζωτο</a:t>
            </a:r>
            <a:r>
              <a:rPr lang="en-US" sz="2000" dirty="0"/>
              <a:t> </a:t>
            </a:r>
            <a:r>
              <a:rPr lang="en-US" sz="2000" b="1" dirty="0"/>
              <a:t>N</a:t>
            </a:r>
            <a:r>
              <a:rPr lang="en-US" sz="2000" b="1" baseline="-25000" dirty="0"/>
              <a:t>2</a:t>
            </a:r>
            <a:r>
              <a:rPr lang="el-GR" sz="2000" dirty="0" smtClean="0"/>
              <a:t>). </a:t>
            </a:r>
          </a:p>
          <a:p>
            <a:r>
              <a:rPr lang="el-GR" sz="2000" dirty="0" smtClean="0"/>
              <a:t>Εισαγωγή </a:t>
            </a:r>
            <a:r>
              <a:rPr lang="el-GR" sz="2000" dirty="0"/>
              <a:t>του ατμοσφαιρικού αζώτου στις τροφικές αλυσίδες των οικοσυστημάτων γίνεται με τη διαδικασία της </a:t>
            </a:r>
            <a:r>
              <a:rPr lang="el-GR" sz="2000" b="1" dirty="0"/>
              <a:t>αζωτοδέσμευσης</a:t>
            </a:r>
            <a:r>
              <a:rPr lang="el-GR" sz="2000" dirty="0"/>
              <a:t>, η οποία μετατρέπει το ατμοσφαιρικό άζωτο σε μορφές αξιοποιήσιμες από τους παραγωγούς. </a:t>
            </a:r>
            <a:endParaRPr lang="en-US" sz="2000" dirty="0"/>
          </a:p>
        </p:txBody>
      </p:sp>
    </p:spTree>
    <p:extLst>
      <p:ext uri="{BB962C8B-B14F-4D97-AF65-F5344CB8AC3E}">
        <p14:creationId xmlns:p14="http://schemas.microsoft.com/office/powerpoint/2010/main" val="38651419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Ο </a:t>
            </a:r>
            <a:r>
              <a:rPr lang="en-US" sz="4000" dirty="0" err="1"/>
              <a:t>κύκλος</a:t>
            </a:r>
            <a:r>
              <a:rPr lang="en-US" sz="4000" dirty="0"/>
              <a:t> </a:t>
            </a:r>
            <a:r>
              <a:rPr lang="en-US" sz="4000" dirty="0" err="1"/>
              <a:t>του</a:t>
            </a:r>
            <a:r>
              <a:rPr lang="en-US" sz="4000" dirty="0"/>
              <a:t> α</a:t>
            </a:r>
            <a:r>
              <a:rPr lang="en-US" sz="4000" dirty="0" err="1"/>
              <a:t>ζώτου</a:t>
            </a:r>
            <a:r>
              <a:rPr lang="en-US" sz="4000" dirty="0"/>
              <a:t> </a:t>
            </a:r>
            <a:r>
              <a:rPr lang="en-US" sz="4000" dirty="0" smtClean="0"/>
              <a:t>2/5</a:t>
            </a:r>
            <a:endParaRPr lang="en-US" sz="4000" dirty="0"/>
          </a:p>
        </p:txBody>
      </p:sp>
      <p:sp>
        <p:nvSpPr>
          <p:cNvPr id="3" name="Content Placeholder 2"/>
          <p:cNvSpPr>
            <a:spLocks noGrp="1"/>
          </p:cNvSpPr>
          <p:nvPr>
            <p:ph idx="1"/>
          </p:nvPr>
        </p:nvSpPr>
        <p:spPr>
          <a:xfrm>
            <a:off x="677334" y="2140269"/>
            <a:ext cx="8596668" cy="3880773"/>
          </a:xfrm>
        </p:spPr>
        <p:txBody>
          <a:bodyPr>
            <a:normAutofit/>
          </a:bodyPr>
          <a:lstStyle/>
          <a:p>
            <a:r>
              <a:rPr lang="en-US" sz="2000" dirty="0"/>
              <a:t>Κα</a:t>
            </a:r>
            <a:r>
              <a:rPr lang="en-US" sz="2000" dirty="0" err="1"/>
              <a:t>τά</a:t>
            </a:r>
            <a:r>
              <a:rPr lang="en-US" sz="2000" dirty="0"/>
              <a:t> </a:t>
            </a:r>
            <a:r>
              <a:rPr lang="en-US" sz="2000" dirty="0" err="1"/>
              <a:t>την</a:t>
            </a:r>
            <a:r>
              <a:rPr lang="en-US" sz="2000" dirty="0"/>
              <a:t> </a:t>
            </a:r>
            <a:r>
              <a:rPr lang="en-US" sz="2000" b="1" dirty="0"/>
              <a:t>α</a:t>
            </a:r>
            <a:r>
              <a:rPr lang="en-US" sz="2000" b="1" dirty="0" err="1"/>
              <a:t>τμοσφ</a:t>
            </a:r>
            <a:r>
              <a:rPr lang="en-US" sz="2000" b="1" dirty="0"/>
              <a:t>αιρική αζωτοδέσμευση </a:t>
            </a:r>
            <a:r>
              <a:rPr lang="en-US" sz="2000" dirty="0"/>
              <a:t>το άζωτο της ατμόσφαιρας (N</a:t>
            </a:r>
            <a:r>
              <a:rPr lang="en-US" sz="2000" baseline="-25000" dirty="0"/>
              <a:t>2</a:t>
            </a:r>
            <a:r>
              <a:rPr lang="en-US" sz="2000" dirty="0"/>
              <a:t>) αντιδρά είτε με τους υδρατμούς, σχηματίζοντας αμμωνία, είτε με το ατμοσφαιρικό οξυγόνο, σχηματίζοντας νιτρικά ιόντα. </a:t>
            </a:r>
          </a:p>
          <a:p>
            <a:r>
              <a:rPr lang="en-US" sz="2000" dirty="0" smtClean="0"/>
              <a:t>Η </a:t>
            </a:r>
            <a:r>
              <a:rPr lang="en-US" sz="2000" dirty="0"/>
              <a:t>απαρα</a:t>
            </a:r>
            <a:r>
              <a:rPr lang="en-US" sz="2000" dirty="0" err="1"/>
              <a:t>ίτητη</a:t>
            </a:r>
            <a:r>
              <a:rPr lang="en-US" sz="2000" dirty="0"/>
              <a:t> </a:t>
            </a:r>
            <a:r>
              <a:rPr lang="en-US" sz="2000" dirty="0" err="1"/>
              <a:t>ενέργει</a:t>
            </a:r>
            <a:r>
              <a:rPr lang="en-US" sz="2000" dirty="0"/>
              <a:t>α προσφέρεται από τις ηλεκτρικές εκκενώσεις (αστραπές, κεραυνοί). </a:t>
            </a:r>
          </a:p>
          <a:p>
            <a:r>
              <a:rPr lang="en-US" sz="2000" dirty="0" smtClean="0"/>
              <a:t>Η </a:t>
            </a:r>
            <a:r>
              <a:rPr lang="en-US" sz="2000" dirty="0"/>
              <a:t>α</a:t>
            </a:r>
            <a:r>
              <a:rPr lang="en-US" sz="2000" dirty="0" err="1"/>
              <a:t>μμωνί</a:t>
            </a:r>
            <a:r>
              <a:rPr lang="en-US" sz="2000" dirty="0"/>
              <a:t>α και τα νιτρικά ιόντα μεταφέρονται με τη βροχή στο έδαφος. Η α</a:t>
            </a:r>
            <a:r>
              <a:rPr lang="en-US" sz="2000" dirty="0" err="1"/>
              <a:t>τμοσφ</a:t>
            </a:r>
            <a:r>
              <a:rPr lang="en-US" sz="2000" dirty="0"/>
              <a:t>αιρική αζωτοδέσμευση κατέχει το 10% της συνολικής αζωτοδέσμευσης. </a:t>
            </a:r>
            <a:endParaRPr lang="el-GR" sz="2000" dirty="0"/>
          </a:p>
          <a:p>
            <a:endParaRPr lang="en-US" sz="2000" dirty="0"/>
          </a:p>
        </p:txBody>
      </p:sp>
    </p:spTree>
    <p:extLst>
      <p:ext uri="{BB962C8B-B14F-4D97-AF65-F5344CB8AC3E}">
        <p14:creationId xmlns:p14="http://schemas.microsoft.com/office/powerpoint/2010/main" val="8086824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Ο </a:t>
            </a:r>
            <a:r>
              <a:rPr lang="en-US" sz="4000" dirty="0" err="1"/>
              <a:t>κύκλος</a:t>
            </a:r>
            <a:r>
              <a:rPr lang="en-US" sz="4000" dirty="0"/>
              <a:t> </a:t>
            </a:r>
            <a:r>
              <a:rPr lang="en-US" sz="4000" dirty="0" err="1"/>
              <a:t>του</a:t>
            </a:r>
            <a:r>
              <a:rPr lang="en-US" sz="4000" dirty="0"/>
              <a:t> α</a:t>
            </a:r>
            <a:r>
              <a:rPr lang="en-US" sz="4000" dirty="0" err="1"/>
              <a:t>ζώτου</a:t>
            </a:r>
            <a:r>
              <a:rPr lang="en-US" sz="4000" dirty="0"/>
              <a:t> </a:t>
            </a:r>
            <a:r>
              <a:rPr lang="en-US" sz="4000" dirty="0" smtClean="0"/>
              <a:t>3/5</a:t>
            </a:r>
            <a:endParaRPr lang="en-US" sz="4000" dirty="0"/>
          </a:p>
        </p:txBody>
      </p:sp>
      <p:sp>
        <p:nvSpPr>
          <p:cNvPr id="3" name="Content Placeholder 2"/>
          <p:cNvSpPr>
            <a:spLocks noGrp="1"/>
          </p:cNvSpPr>
          <p:nvPr>
            <p:ph idx="1"/>
          </p:nvPr>
        </p:nvSpPr>
        <p:spPr>
          <a:xfrm>
            <a:off x="677334" y="2183130"/>
            <a:ext cx="7990840" cy="5032375"/>
          </a:xfrm>
        </p:spPr>
        <p:txBody>
          <a:bodyPr>
            <a:normAutofit/>
          </a:bodyPr>
          <a:lstStyle/>
          <a:p>
            <a:r>
              <a:rPr lang="en-US" sz="2000" dirty="0"/>
              <a:t>Η </a:t>
            </a:r>
            <a:r>
              <a:rPr lang="en-US" sz="2000" b="1" dirty="0"/>
              <a:t>β</a:t>
            </a:r>
            <a:r>
              <a:rPr lang="en-US" sz="2000" b="1" dirty="0" err="1"/>
              <a:t>ιολογική</a:t>
            </a:r>
            <a:r>
              <a:rPr lang="en-US" sz="2000" b="1" dirty="0"/>
              <a:t> α</a:t>
            </a:r>
            <a:r>
              <a:rPr lang="en-US" sz="2000" b="1" dirty="0" err="1"/>
              <a:t>ζωτοδέσμευση</a:t>
            </a:r>
            <a:r>
              <a:rPr lang="en-US" sz="2000" b="1" dirty="0"/>
              <a:t> </a:t>
            </a:r>
            <a:r>
              <a:rPr lang="en-US" sz="2000" dirty="0"/>
              <a:t>πρα</a:t>
            </a:r>
            <a:r>
              <a:rPr lang="en-US" sz="2000" dirty="0" err="1"/>
              <a:t>γμ</a:t>
            </a:r>
            <a:r>
              <a:rPr lang="en-US" sz="2000" dirty="0"/>
              <a:t>ατοποιείται από ελεύθερους ή συμβιωτικούς μικροοργανισμούς. </a:t>
            </a:r>
          </a:p>
          <a:p>
            <a:r>
              <a:rPr lang="en-US" sz="2000" dirty="0" err="1"/>
              <a:t>Σημ</a:t>
            </a:r>
            <a:r>
              <a:rPr lang="en-US" sz="2000" dirty="0"/>
              <a:t>αντικότερα </a:t>
            </a:r>
            <a:r>
              <a:rPr lang="en-US" sz="2000" b="1" dirty="0"/>
              <a:t>αζωτοδεσμευτικά</a:t>
            </a:r>
            <a:r>
              <a:rPr lang="en-US" sz="2000" dirty="0"/>
              <a:t> </a:t>
            </a:r>
            <a:r>
              <a:rPr lang="en-US" sz="2000" b="1" dirty="0"/>
              <a:t>βακτήρια</a:t>
            </a:r>
            <a:r>
              <a:rPr lang="en-US" sz="2000" dirty="0"/>
              <a:t> είναι αυτά που ζουν συμβιωτικά </a:t>
            </a:r>
            <a:r>
              <a:rPr lang="en-US" sz="2000" b="1" dirty="0"/>
              <a:t>στις ρίζες των ψυχανθών </a:t>
            </a:r>
            <a:r>
              <a:rPr lang="en-US" sz="2000" dirty="0"/>
              <a:t>(όπως είναι το τριφύλλι, η μπιζελιά, η φασολιά, η φακή, η σόγια) σε ειδικά εξογκώματα (</a:t>
            </a:r>
            <a:r>
              <a:rPr lang="en-US" sz="2000" b="1" dirty="0"/>
              <a:t>φυμάτια</a:t>
            </a:r>
            <a:r>
              <a:rPr lang="en-US" sz="2000" dirty="0"/>
              <a:t>). </a:t>
            </a:r>
            <a:endParaRPr lang="en-US" sz="2000" dirty="0" smtClean="0"/>
          </a:p>
          <a:p>
            <a:r>
              <a:rPr lang="en-US" sz="2000" dirty="0" err="1"/>
              <a:t>Αυτά</a:t>
            </a:r>
            <a:r>
              <a:rPr lang="en-US" sz="2000" dirty="0"/>
              <a:t> τα βα</a:t>
            </a:r>
            <a:r>
              <a:rPr lang="en-US" sz="2000" dirty="0" err="1"/>
              <a:t>κτήρι</a:t>
            </a:r>
            <a:r>
              <a:rPr lang="en-US" sz="2000" dirty="0"/>
              <a:t>α έχουν την </a:t>
            </a:r>
            <a:r>
              <a:rPr lang="el-GR" sz="2000" dirty="0"/>
              <a:t>ικανότητα να δεσμεύουν το ατμοσφαιρικό άζωτο και να το μετατρέπουν σε </a:t>
            </a:r>
            <a:r>
              <a:rPr lang="el-GR" sz="2000" b="1" dirty="0"/>
              <a:t>νιτρικά ιόντα</a:t>
            </a:r>
            <a:r>
              <a:rPr lang="el-GR" sz="2000" dirty="0"/>
              <a:t>, τα οποία μπορούν να </a:t>
            </a:r>
            <a:r>
              <a:rPr lang="el-GR" sz="2000" dirty="0" err="1"/>
              <a:t>απορροφηθούν</a:t>
            </a:r>
            <a:r>
              <a:rPr lang="el-GR" sz="2000" dirty="0"/>
              <a:t> από τα ψυχανθή. </a:t>
            </a:r>
            <a:endParaRPr lang="en-US" sz="2000" dirty="0"/>
          </a:p>
          <a:p>
            <a:r>
              <a:rPr lang="el-GR" sz="2000" dirty="0" smtClean="0"/>
              <a:t>Γι</a:t>
            </a:r>
            <a:r>
              <a:rPr lang="el-GR" sz="2000" dirty="0"/>
              <a:t>’ αυτό το λόγο άλλωστε τα όσπρια είναι πλούσια σε πρωτεΐνες. Η βιολογική αζωτοδέσμευση κατέχει το 90% της συνολικής αζωτοδέσμευσης</a:t>
            </a:r>
            <a:r>
              <a:rPr lang="el-GR" sz="2000" dirty="0" smtClean="0"/>
              <a:t>.</a:t>
            </a:r>
            <a:endParaRPr lang="en-US" sz="2000" dirty="0"/>
          </a:p>
        </p:txBody>
      </p:sp>
      <p:pic>
        <p:nvPicPr>
          <p:cNvPr id="4" name="Picture 3"/>
          <p:cNvPicPr>
            <a:picLocks noChangeAspect="1"/>
          </p:cNvPicPr>
          <p:nvPr/>
        </p:nvPicPr>
        <p:blipFill>
          <a:blip r:embed="rId2"/>
          <a:stretch>
            <a:fillRect/>
          </a:stretch>
        </p:blipFill>
        <p:spPr>
          <a:xfrm>
            <a:off x="8677275" y="1685290"/>
            <a:ext cx="3514725" cy="4400550"/>
          </a:xfrm>
          <a:prstGeom prst="rect">
            <a:avLst/>
          </a:prstGeom>
        </p:spPr>
      </p:pic>
    </p:spTree>
    <p:extLst>
      <p:ext uri="{BB962C8B-B14F-4D97-AF65-F5344CB8AC3E}">
        <p14:creationId xmlns:p14="http://schemas.microsoft.com/office/powerpoint/2010/main" val="12282887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Ο </a:t>
            </a:r>
            <a:r>
              <a:rPr lang="en-US" sz="4000" dirty="0" err="1"/>
              <a:t>κύκλος</a:t>
            </a:r>
            <a:r>
              <a:rPr lang="en-US" sz="4000" dirty="0"/>
              <a:t> </a:t>
            </a:r>
            <a:r>
              <a:rPr lang="en-US" sz="4000" dirty="0" err="1"/>
              <a:t>του</a:t>
            </a:r>
            <a:r>
              <a:rPr lang="en-US" sz="4000" dirty="0"/>
              <a:t> α</a:t>
            </a:r>
            <a:r>
              <a:rPr lang="en-US" sz="4000" dirty="0" err="1"/>
              <a:t>ζώτου</a:t>
            </a:r>
            <a:r>
              <a:rPr lang="en-US" sz="4000" dirty="0"/>
              <a:t> </a:t>
            </a:r>
            <a:r>
              <a:rPr lang="en-US" sz="4000" dirty="0" smtClean="0"/>
              <a:t>4/5</a:t>
            </a:r>
            <a:endParaRPr lang="en-US" sz="4000" dirty="0"/>
          </a:p>
        </p:txBody>
      </p:sp>
      <p:sp>
        <p:nvSpPr>
          <p:cNvPr id="3" name="Content Placeholder 2"/>
          <p:cNvSpPr>
            <a:spLocks noGrp="1"/>
          </p:cNvSpPr>
          <p:nvPr>
            <p:ph idx="1"/>
          </p:nvPr>
        </p:nvSpPr>
        <p:spPr>
          <a:xfrm>
            <a:off x="677334" y="2072640"/>
            <a:ext cx="8596668" cy="3880773"/>
          </a:xfrm>
        </p:spPr>
        <p:txBody>
          <a:bodyPr>
            <a:normAutofit/>
          </a:bodyPr>
          <a:lstStyle/>
          <a:p>
            <a:r>
              <a:rPr lang="en-US" sz="2000" dirty="0" err="1"/>
              <a:t>Πώς</a:t>
            </a:r>
            <a:r>
              <a:rPr lang="en-US" sz="2000" dirty="0"/>
              <a:t> </a:t>
            </a:r>
            <a:r>
              <a:rPr lang="en-US" sz="2000" dirty="0" smtClean="0"/>
              <a:t>επα</a:t>
            </a:r>
            <a:r>
              <a:rPr lang="en-US" sz="2000" dirty="0" err="1" smtClean="0"/>
              <a:t>νέρχετ</a:t>
            </a:r>
            <a:r>
              <a:rPr lang="en-US" sz="2000" dirty="0" smtClean="0"/>
              <a:t>αι </a:t>
            </a:r>
            <a:r>
              <a:rPr lang="en-US" sz="2000" dirty="0"/>
              <a:t>το άζωτο που έχει απομακρυνθεί από την ατμόσφαιρα πίσω σ’ αυτήν; </a:t>
            </a:r>
            <a:endParaRPr lang="el-GR" sz="2000" dirty="0"/>
          </a:p>
          <a:p>
            <a:r>
              <a:rPr lang="el-GR" sz="2000" dirty="0" smtClean="0"/>
              <a:t>Τα </a:t>
            </a:r>
            <a:r>
              <a:rPr lang="en-US" sz="2000" b="1" dirty="0" smtClean="0"/>
              <a:t>απ</a:t>
            </a:r>
            <a:r>
              <a:rPr lang="en-US" sz="2000" b="1" dirty="0" err="1" smtClean="0"/>
              <a:t>ονιτρο</a:t>
            </a:r>
            <a:r>
              <a:rPr lang="en-US" sz="2000" b="1" dirty="0" smtClean="0"/>
              <a:t>ποιητικά </a:t>
            </a:r>
            <a:r>
              <a:rPr lang="en-US" sz="2000" b="1" dirty="0"/>
              <a:t>βακτήρια </a:t>
            </a:r>
            <a:r>
              <a:rPr lang="en-US" sz="2000" dirty="0"/>
              <a:t>του εδάφους </a:t>
            </a:r>
            <a:r>
              <a:rPr lang="en-US" sz="2000" dirty="0" smtClean="0"/>
              <a:t>με</a:t>
            </a:r>
            <a:r>
              <a:rPr lang="el-GR" sz="2000" dirty="0" err="1" smtClean="0"/>
              <a:t>τατρέπουν</a:t>
            </a:r>
            <a:r>
              <a:rPr lang="en-US" sz="2000" dirty="0" smtClean="0"/>
              <a:t> τ</a:t>
            </a:r>
            <a:r>
              <a:rPr lang="el-GR" sz="2000" dirty="0" smtClean="0"/>
              <a:t>α</a:t>
            </a:r>
            <a:r>
              <a:rPr lang="en-US" sz="2000" dirty="0" smtClean="0"/>
              <a:t> </a:t>
            </a:r>
            <a:r>
              <a:rPr lang="en-US" sz="2000" dirty="0" err="1" smtClean="0"/>
              <a:t>νιτρικ</a:t>
            </a:r>
            <a:r>
              <a:rPr lang="el-GR" sz="2000" dirty="0" smtClean="0"/>
              <a:t>ά</a:t>
            </a:r>
            <a:r>
              <a:rPr lang="en-US" sz="2000" dirty="0" smtClean="0"/>
              <a:t> </a:t>
            </a:r>
            <a:r>
              <a:rPr lang="en-US" sz="2000" dirty="0" err="1" smtClean="0"/>
              <a:t>ιόντ</a:t>
            </a:r>
            <a:r>
              <a:rPr lang="el-GR" sz="2000" dirty="0" smtClean="0"/>
              <a:t>α</a:t>
            </a:r>
            <a:r>
              <a:rPr lang="en-US" sz="2000" dirty="0" smtClean="0"/>
              <a:t> </a:t>
            </a:r>
            <a:r>
              <a:rPr lang="en-US" sz="2000" dirty="0"/>
              <a:t>σε μοριακό άζωτο, το οποίο επιστρέφει στην ατμόσφαιρα.</a:t>
            </a:r>
          </a:p>
          <a:p>
            <a:endParaRPr lang="en-US" sz="2000" dirty="0"/>
          </a:p>
        </p:txBody>
      </p:sp>
    </p:spTree>
    <p:extLst>
      <p:ext uri="{BB962C8B-B14F-4D97-AF65-F5344CB8AC3E}">
        <p14:creationId xmlns:p14="http://schemas.microsoft.com/office/powerpoint/2010/main" val="14813507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39521" y="0"/>
            <a:ext cx="8351520" cy="6858000"/>
          </a:xfrm>
          <a:prstGeom prst="rect">
            <a:avLst/>
          </a:prstGeom>
        </p:spPr>
      </p:pic>
      <p:sp>
        <p:nvSpPr>
          <p:cNvPr id="6" name="Rectangle 5"/>
          <p:cNvSpPr/>
          <p:nvPr/>
        </p:nvSpPr>
        <p:spPr>
          <a:xfrm>
            <a:off x="2161614" y="582414"/>
            <a:ext cx="6070893" cy="707886"/>
          </a:xfrm>
          <a:prstGeom prst="rect">
            <a:avLst/>
          </a:prstGeom>
        </p:spPr>
        <p:txBody>
          <a:bodyPr wrap="none">
            <a:spAutoFit/>
          </a:bodyPr>
          <a:lstStyle/>
          <a:p>
            <a:pPr algn="ctr"/>
            <a:r>
              <a:rPr lang="en-US" sz="4000" dirty="0">
                <a:solidFill>
                  <a:schemeClr val="accent1"/>
                </a:solidFill>
                <a:latin typeface="+mj-lt"/>
                <a:ea typeface="+mj-ea"/>
                <a:cs typeface="+mj-cs"/>
              </a:rPr>
              <a:t>Ο </a:t>
            </a:r>
            <a:r>
              <a:rPr lang="en-US" sz="4000" dirty="0" err="1">
                <a:solidFill>
                  <a:schemeClr val="accent1"/>
                </a:solidFill>
                <a:latin typeface="+mj-lt"/>
                <a:ea typeface="+mj-ea"/>
                <a:cs typeface="+mj-cs"/>
              </a:rPr>
              <a:t>κύκλος</a:t>
            </a:r>
            <a:r>
              <a:rPr lang="en-US" sz="4000" dirty="0">
                <a:solidFill>
                  <a:schemeClr val="accent1"/>
                </a:solidFill>
                <a:latin typeface="+mj-lt"/>
                <a:ea typeface="+mj-ea"/>
                <a:cs typeface="+mj-cs"/>
              </a:rPr>
              <a:t> </a:t>
            </a:r>
            <a:r>
              <a:rPr lang="en-US" sz="4000" dirty="0" err="1">
                <a:solidFill>
                  <a:schemeClr val="accent1"/>
                </a:solidFill>
                <a:latin typeface="+mj-lt"/>
                <a:ea typeface="+mj-ea"/>
                <a:cs typeface="+mj-cs"/>
              </a:rPr>
              <a:t>του</a:t>
            </a:r>
            <a:r>
              <a:rPr lang="en-US" sz="4000" dirty="0">
                <a:solidFill>
                  <a:schemeClr val="accent1"/>
                </a:solidFill>
                <a:latin typeface="+mj-lt"/>
                <a:ea typeface="+mj-ea"/>
                <a:cs typeface="+mj-cs"/>
              </a:rPr>
              <a:t> α</a:t>
            </a:r>
            <a:r>
              <a:rPr lang="en-US" sz="4000" dirty="0" err="1">
                <a:solidFill>
                  <a:schemeClr val="accent1"/>
                </a:solidFill>
                <a:latin typeface="+mj-lt"/>
                <a:ea typeface="+mj-ea"/>
                <a:cs typeface="+mj-cs"/>
              </a:rPr>
              <a:t>ζώτου</a:t>
            </a:r>
            <a:r>
              <a:rPr lang="en-US" sz="4000" dirty="0">
                <a:solidFill>
                  <a:schemeClr val="accent1"/>
                </a:solidFill>
                <a:latin typeface="+mj-lt"/>
                <a:ea typeface="+mj-ea"/>
                <a:cs typeface="+mj-cs"/>
              </a:rPr>
              <a:t> 5/5</a:t>
            </a:r>
          </a:p>
        </p:txBody>
      </p:sp>
    </p:spTree>
    <p:extLst>
      <p:ext uri="{BB962C8B-B14F-4D97-AF65-F5344CB8AC3E}">
        <p14:creationId xmlns:p14="http://schemas.microsoft.com/office/powerpoint/2010/main" val="3579613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228666" cy="1320800"/>
          </a:xfrm>
        </p:spPr>
        <p:txBody>
          <a:bodyPr>
            <a:normAutofit/>
          </a:bodyPr>
          <a:lstStyle/>
          <a:p>
            <a:r>
              <a:rPr lang="el-GR" sz="4000" dirty="0"/>
              <a:t>Παρέμβαση του ανθρώπου στον κύκλο του αζώτου</a:t>
            </a:r>
            <a:endParaRPr lang="en-US" sz="4000" dirty="0"/>
          </a:p>
        </p:txBody>
      </p:sp>
      <p:sp>
        <p:nvSpPr>
          <p:cNvPr id="3" name="Content Placeholder 2"/>
          <p:cNvSpPr>
            <a:spLocks noGrp="1"/>
          </p:cNvSpPr>
          <p:nvPr>
            <p:ph idx="1"/>
          </p:nvPr>
        </p:nvSpPr>
        <p:spPr/>
        <p:txBody>
          <a:bodyPr>
            <a:normAutofit/>
          </a:bodyPr>
          <a:lstStyle/>
          <a:p>
            <a:r>
              <a:rPr lang="el-GR" sz="2000" dirty="0" smtClean="0"/>
              <a:t>Εισαγωγή τεράστιων ποσοτήτων βιομηχανικών </a:t>
            </a:r>
            <a:r>
              <a:rPr lang="el-GR" sz="2000" b="1" dirty="0" smtClean="0"/>
              <a:t>αζωτούχων λιπασμάτων</a:t>
            </a:r>
            <a:r>
              <a:rPr lang="el-GR" sz="2000" dirty="0" smtClean="0"/>
              <a:t> </a:t>
            </a:r>
            <a:r>
              <a:rPr lang="el-GR" sz="2000" dirty="0"/>
              <a:t>στα αγροτικά οικοσυστήματα </a:t>
            </a:r>
            <a:r>
              <a:rPr lang="el-GR" sz="2000" dirty="0" smtClean="0"/>
              <a:t>για αύξηση της παραγωγικότητας.</a:t>
            </a:r>
            <a:endParaRPr lang="en-US" sz="2000" dirty="0" smtClean="0"/>
          </a:p>
          <a:p>
            <a:r>
              <a:rPr lang="el-GR" sz="2000" dirty="0" smtClean="0"/>
              <a:t>Μεγάλο μέρος αυτών των λιπασμάτων παρασύρεται </a:t>
            </a:r>
            <a:r>
              <a:rPr lang="el-GR" sz="2000" dirty="0"/>
              <a:t>από τη βροχή και καταλήγει στα γλυκά ή στα θαλασσινά νερά οδηγώντας στο φαινόμενο του </a:t>
            </a:r>
            <a:r>
              <a:rPr lang="el-GR" sz="2000" b="1" dirty="0" smtClean="0"/>
              <a:t>ευτροφισμού</a:t>
            </a:r>
            <a:r>
              <a:rPr lang="en-US" sz="2000" dirty="0" smtClean="0"/>
              <a:t>.</a:t>
            </a:r>
            <a:endParaRPr lang="en-US" sz="2000" dirty="0"/>
          </a:p>
        </p:txBody>
      </p:sp>
    </p:spTree>
    <p:extLst>
      <p:ext uri="{BB962C8B-B14F-4D97-AF65-F5344CB8AC3E}">
        <p14:creationId xmlns:p14="http://schemas.microsoft.com/office/powerpoint/2010/main" val="14713471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smtClean="0"/>
              <a:t>Αμειψισπορά</a:t>
            </a:r>
            <a:endParaRPr lang="en-US" sz="4000" dirty="0"/>
          </a:p>
        </p:txBody>
      </p:sp>
      <p:sp>
        <p:nvSpPr>
          <p:cNvPr id="3" name="Content Placeholder 2"/>
          <p:cNvSpPr>
            <a:spLocks noGrp="1"/>
          </p:cNvSpPr>
          <p:nvPr>
            <p:ph idx="1"/>
          </p:nvPr>
        </p:nvSpPr>
        <p:spPr>
          <a:xfrm>
            <a:off x="677334" y="2099629"/>
            <a:ext cx="8596668" cy="3880773"/>
          </a:xfrm>
        </p:spPr>
        <p:txBody>
          <a:bodyPr>
            <a:normAutofit/>
          </a:bodyPr>
          <a:lstStyle/>
          <a:p>
            <a:r>
              <a:rPr lang="el-GR" sz="2000" dirty="0"/>
              <a:t>Οι δύο πιο οικολογικοί τρόποι εμπλουτισμού του εδάφους σε άζωτο είναι η </a:t>
            </a:r>
            <a:r>
              <a:rPr lang="el-GR" sz="2000" b="1" dirty="0"/>
              <a:t>αγρανάπαυση </a:t>
            </a:r>
            <a:r>
              <a:rPr lang="el-GR" sz="2000" dirty="0"/>
              <a:t>και η </a:t>
            </a:r>
            <a:r>
              <a:rPr lang="el-GR" sz="2000" b="1" dirty="0"/>
              <a:t>αμειψισπορά</a:t>
            </a:r>
            <a:r>
              <a:rPr lang="el-GR" sz="2000" dirty="0"/>
              <a:t>. </a:t>
            </a:r>
            <a:endParaRPr lang="el-GR" sz="2000" dirty="0" smtClean="0"/>
          </a:p>
          <a:p>
            <a:r>
              <a:rPr lang="el-GR" sz="2000" dirty="0" smtClean="0"/>
              <a:t>Την </a:t>
            </a:r>
            <a:r>
              <a:rPr lang="el-GR" sz="2000" dirty="0"/>
              <a:t>ιδιότητα των </a:t>
            </a:r>
            <a:r>
              <a:rPr lang="el-GR" sz="2000" b="1" dirty="0"/>
              <a:t>ψυχανθών</a:t>
            </a:r>
            <a:r>
              <a:rPr lang="el-GR" sz="2000" dirty="0"/>
              <a:t> να φέρουν στις ρίζες τους </a:t>
            </a:r>
            <a:r>
              <a:rPr lang="el-GR" sz="2000" b="1" dirty="0" err="1"/>
              <a:t>αζωτοδεσμευτικά</a:t>
            </a:r>
            <a:r>
              <a:rPr lang="el-GR" sz="2000" b="1" dirty="0"/>
              <a:t> βακτήρια </a:t>
            </a:r>
            <a:r>
              <a:rPr lang="el-GR" sz="2000" dirty="0"/>
              <a:t>αξιοποιεί η παραδοσιακή γεωργική πρακτική της αμειψισποράς. </a:t>
            </a:r>
            <a:endParaRPr lang="el-GR" sz="2000" dirty="0" smtClean="0"/>
          </a:p>
          <a:p>
            <a:r>
              <a:rPr lang="el-GR" sz="2000" b="1" dirty="0" smtClean="0"/>
              <a:t>Αμειψισπορά</a:t>
            </a:r>
            <a:r>
              <a:rPr lang="el-GR" sz="2000" dirty="0" smtClean="0"/>
              <a:t> </a:t>
            </a:r>
            <a:r>
              <a:rPr lang="el-GR" sz="2000" dirty="0"/>
              <a:t>είναι η </a:t>
            </a:r>
            <a:r>
              <a:rPr lang="el-GR" sz="2000" b="1" dirty="0"/>
              <a:t>εναλλαγή στην καλλιέργεια σιτηρών και ψυχανθών</a:t>
            </a:r>
            <a:r>
              <a:rPr lang="el-GR" sz="2000" dirty="0"/>
              <a:t>, έτσι ώστε το έδαφος να εμπλουτίζεται με άζωτο και να μην εξασθενεί</a:t>
            </a:r>
            <a:r>
              <a:rPr lang="el-GR" sz="2000" dirty="0" smtClean="0"/>
              <a:t>.</a:t>
            </a:r>
            <a:endParaRPr lang="en-US" sz="2000" dirty="0"/>
          </a:p>
        </p:txBody>
      </p:sp>
    </p:spTree>
    <p:extLst>
      <p:ext uri="{BB962C8B-B14F-4D97-AF65-F5344CB8AC3E}">
        <p14:creationId xmlns:p14="http://schemas.microsoft.com/office/powerpoint/2010/main" val="31904682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smtClean="0"/>
              <a:t>Ο κύκλος του νερού 1/4</a:t>
            </a:r>
            <a:endParaRPr lang="en-US" sz="4000" dirty="0"/>
          </a:p>
        </p:txBody>
      </p:sp>
      <p:sp>
        <p:nvSpPr>
          <p:cNvPr id="3" name="Content Placeholder 2"/>
          <p:cNvSpPr>
            <a:spLocks noGrp="1"/>
          </p:cNvSpPr>
          <p:nvPr>
            <p:ph idx="1"/>
          </p:nvPr>
        </p:nvSpPr>
        <p:spPr/>
        <p:txBody>
          <a:bodyPr>
            <a:normAutofit/>
          </a:bodyPr>
          <a:lstStyle/>
          <a:p>
            <a:r>
              <a:rPr lang="el-GR" sz="2000" dirty="0" smtClean="0"/>
              <a:t>Είναι </a:t>
            </a:r>
            <a:r>
              <a:rPr lang="el-GR" sz="2000" dirty="0"/>
              <a:t>το μέσο με το οποίο τα θρεπτικά συστατικά εισέρχονται και κυκλοφορούν στο εσωτερικό των </a:t>
            </a:r>
            <a:r>
              <a:rPr lang="el-GR" sz="2000" dirty="0" err="1"/>
              <a:t>αυτότροφων</a:t>
            </a:r>
            <a:r>
              <a:rPr lang="el-GR" sz="2000" dirty="0"/>
              <a:t> οργανισμών. </a:t>
            </a:r>
            <a:endParaRPr lang="el-GR" sz="2000" dirty="0" smtClean="0"/>
          </a:p>
          <a:p>
            <a:r>
              <a:rPr lang="el-GR" sz="2000" dirty="0" smtClean="0"/>
              <a:t>Το </a:t>
            </a:r>
            <a:r>
              <a:rPr lang="el-GR" sz="2000" dirty="0"/>
              <a:t>νερό αποτελεί σημαντικό τμήμα των ζωντανών ιστών (το 75% του νωπού βάρους τους</a:t>
            </a:r>
            <a:r>
              <a:rPr lang="el-GR" sz="2000" dirty="0" smtClean="0"/>
              <a:t>)</a:t>
            </a:r>
            <a:r>
              <a:rPr lang="en-US" sz="2000" dirty="0" smtClean="0"/>
              <a:t>.</a:t>
            </a:r>
            <a:endParaRPr lang="el-GR" sz="2000" dirty="0"/>
          </a:p>
          <a:p>
            <a:r>
              <a:rPr lang="el-GR" sz="2000" dirty="0" smtClean="0"/>
              <a:t>Συμβάλλει </a:t>
            </a:r>
            <a:r>
              <a:rPr lang="el-GR" sz="2000" dirty="0"/>
              <a:t>στη </a:t>
            </a:r>
            <a:r>
              <a:rPr lang="el-GR" sz="2000" dirty="0" smtClean="0"/>
              <a:t>θερμορύθμιση </a:t>
            </a:r>
            <a:r>
              <a:rPr lang="el-GR" sz="2000" dirty="0"/>
              <a:t>τόσο των φυτικών όσο και των ζωικών οργανισμών. </a:t>
            </a:r>
            <a:endParaRPr lang="el-GR" sz="2000" dirty="0" smtClean="0"/>
          </a:p>
          <a:p>
            <a:r>
              <a:rPr lang="el-GR" sz="2000" dirty="0" smtClean="0"/>
              <a:t>Χρησιμοποιείται </a:t>
            </a:r>
            <a:r>
              <a:rPr lang="el-GR" sz="2000" dirty="0"/>
              <a:t>επίσης στη φωτοσύνθεση των φυτικών οργανισμών. </a:t>
            </a:r>
            <a:endParaRPr lang="en-US" sz="2000" dirty="0"/>
          </a:p>
        </p:txBody>
      </p:sp>
    </p:spTree>
    <p:extLst>
      <p:ext uri="{BB962C8B-B14F-4D97-AF65-F5344CB8AC3E}">
        <p14:creationId xmlns:p14="http://schemas.microsoft.com/office/powerpoint/2010/main" val="30416842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8549D0-8071-F947-B41A-4A79DCBD564C}"/>
              </a:ext>
            </a:extLst>
          </p:cNvPr>
          <p:cNvSpPr>
            <a:spLocks noGrp="1"/>
          </p:cNvSpPr>
          <p:nvPr>
            <p:ph type="title"/>
          </p:nvPr>
        </p:nvSpPr>
        <p:spPr/>
        <p:txBody>
          <a:bodyPr>
            <a:normAutofit/>
          </a:bodyPr>
          <a:lstStyle/>
          <a:p>
            <a:r>
              <a:rPr lang="en-US" sz="4000" dirty="0"/>
              <a:t>Ο </a:t>
            </a:r>
            <a:r>
              <a:rPr lang="en-US" sz="4000" dirty="0" err="1"/>
              <a:t>κύκλος</a:t>
            </a:r>
            <a:r>
              <a:rPr lang="en-US" sz="4000" dirty="0"/>
              <a:t> </a:t>
            </a:r>
            <a:r>
              <a:rPr lang="en-US" sz="4000" dirty="0" err="1"/>
              <a:t>του</a:t>
            </a:r>
            <a:r>
              <a:rPr lang="en-US" sz="4000" dirty="0"/>
              <a:t> </a:t>
            </a:r>
            <a:r>
              <a:rPr lang="en-US" sz="4000" dirty="0" err="1" smtClean="0"/>
              <a:t>νερού</a:t>
            </a:r>
            <a:r>
              <a:rPr lang="el-GR" sz="4000" dirty="0" smtClean="0"/>
              <a:t> 2/4</a:t>
            </a:r>
            <a:endParaRPr lang="en-US" sz="4000" dirty="0"/>
          </a:p>
        </p:txBody>
      </p:sp>
      <p:pic>
        <p:nvPicPr>
          <p:cNvPr id="4" name="Content Placeholder 3"/>
          <p:cNvPicPr>
            <a:picLocks noGrp="1" noChangeAspect="1"/>
          </p:cNvPicPr>
          <p:nvPr>
            <p:ph idx="1"/>
          </p:nvPr>
        </p:nvPicPr>
        <p:blipFill>
          <a:blip r:embed="rId2"/>
          <a:stretch>
            <a:fillRect/>
          </a:stretch>
        </p:blipFill>
        <p:spPr>
          <a:xfrm>
            <a:off x="8000047" y="2497569"/>
            <a:ext cx="3248025" cy="2171700"/>
          </a:xfrm>
          <a:prstGeom prst="rect">
            <a:avLst/>
          </a:prstGeom>
        </p:spPr>
      </p:pic>
      <p:pic>
        <p:nvPicPr>
          <p:cNvPr id="5" name="Picture 4"/>
          <p:cNvPicPr>
            <a:picLocks noChangeAspect="1"/>
          </p:cNvPicPr>
          <p:nvPr/>
        </p:nvPicPr>
        <p:blipFill>
          <a:blip r:embed="rId3"/>
          <a:stretch>
            <a:fillRect/>
          </a:stretch>
        </p:blipFill>
        <p:spPr>
          <a:xfrm>
            <a:off x="707256" y="2497569"/>
            <a:ext cx="7187063" cy="4514374"/>
          </a:xfrm>
          <a:prstGeom prst="rect">
            <a:avLst/>
          </a:prstGeom>
        </p:spPr>
      </p:pic>
      <p:sp>
        <p:nvSpPr>
          <p:cNvPr id="3" name="Rectangle 2"/>
          <p:cNvSpPr/>
          <p:nvPr/>
        </p:nvSpPr>
        <p:spPr>
          <a:xfrm>
            <a:off x="707257" y="1415603"/>
            <a:ext cx="10036943" cy="1015663"/>
          </a:xfrm>
          <a:prstGeom prst="rect">
            <a:avLst/>
          </a:prstGeom>
        </p:spPr>
        <p:txBody>
          <a:bodyPr wrap="square">
            <a:spAutoFit/>
          </a:bodyPr>
          <a:lstStyle/>
          <a:p>
            <a:r>
              <a:rPr lang="el-GR" sz="2000" dirty="0"/>
              <a:t>Αν και η ποσότητα του νερού που υπάρχει στην ατμόσφαιρα δεν είναι μεγάλη, εντούτοις το νερό, χάρη στην κινητικότητά του, κυκλοφορεί συνεχώς στον υδρολογικό κύκλο </a:t>
            </a:r>
            <a:endParaRPr lang="en-US" sz="2000" dirty="0"/>
          </a:p>
        </p:txBody>
      </p:sp>
      <p:sp>
        <p:nvSpPr>
          <p:cNvPr id="6" name="Rectangle 5"/>
          <p:cNvSpPr/>
          <p:nvPr/>
        </p:nvSpPr>
        <p:spPr>
          <a:xfrm>
            <a:off x="7752080" y="4474756"/>
            <a:ext cx="4439920" cy="2246769"/>
          </a:xfrm>
          <a:prstGeom prst="rect">
            <a:avLst/>
          </a:prstGeom>
        </p:spPr>
        <p:txBody>
          <a:bodyPr wrap="square">
            <a:spAutoFit/>
          </a:bodyPr>
          <a:lstStyle/>
          <a:p>
            <a:r>
              <a:rPr lang="en-US" sz="2000" dirty="0"/>
              <a:t> Η </a:t>
            </a:r>
            <a:r>
              <a:rPr lang="en-US" sz="2000" dirty="0" err="1"/>
              <a:t>εξάτμιση</a:t>
            </a:r>
            <a:r>
              <a:rPr lang="en-US" sz="2000" dirty="0"/>
              <a:t> </a:t>
            </a:r>
            <a:r>
              <a:rPr lang="en-US" sz="2000" dirty="0" err="1"/>
              <a:t>του</a:t>
            </a:r>
            <a:r>
              <a:rPr lang="en-US" sz="2000" dirty="0"/>
              <a:t> </a:t>
            </a:r>
            <a:r>
              <a:rPr lang="en-US" sz="2000" dirty="0" err="1"/>
              <a:t>νερού</a:t>
            </a:r>
            <a:r>
              <a:rPr lang="en-US" sz="2000" dirty="0"/>
              <a:t> από </a:t>
            </a:r>
            <a:r>
              <a:rPr lang="en-US" sz="2000" dirty="0" err="1"/>
              <a:t>την</a:t>
            </a:r>
            <a:r>
              <a:rPr lang="en-US" sz="2000" dirty="0"/>
              <a:t> επ</a:t>
            </a:r>
            <a:r>
              <a:rPr lang="en-US" sz="2000" dirty="0" err="1"/>
              <a:t>ιφάνει</a:t>
            </a:r>
            <a:r>
              <a:rPr lang="en-US" sz="2000" dirty="0"/>
              <a:t>α των φύλλων ονομάζεται </a:t>
            </a:r>
            <a:r>
              <a:rPr lang="en-US" sz="2000" b="1" dirty="0"/>
              <a:t>επιδερμική εξάτμιση </a:t>
            </a:r>
            <a:r>
              <a:rPr lang="en-US" sz="2000" dirty="0"/>
              <a:t>και διακρίνεται από τη </a:t>
            </a:r>
            <a:r>
              <a:rPr lang="en-US" sz="2000" b="1" dirty="0"/>
              <a:t>διαπνοή</a:t>
            </a:r>
            <a:r>
              <a:rPr lang="en-US" sz="2000" dirty="0"/>
              <a:t>, που είναι η απομάκρυνση του νερού μέσω των </a:t>
            </a:r>
            <a:r>
              <a:rPr lang="en-US" sz="2000" b="1" dirty="0"/>
              <a:t>στομάτων</a:t>
            </a:r>
            <a:r>
              <a:rPr lang="en-US" sz="2000" dirty="0"/>
              <a:t>, των πόρων δηλαδή της επιδερμίδας των φύλλων. </a:t>
            </a:r>
          </a:p>
        </p:txBody>
      </p:sp>
    </p:spTree>
    <p:extLst>
      <p:ext uri="{BB962C8B-B14F-4D97-AF65-F5344CB8AC3E}">
        <p14:creationId xmlns:p14="http://schemas.microsoft.com/office/powerpoint/2010/main" val="41094276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Ο </a:t>
            </a:r>
            <a:r>
              <a:rPr lang="en-US" sz="4000" dirty="0" err="1"/>
              <a:t>κύκλος</a:t>
            </a:r>
            <a:r>
              <a:rPr lang="en-US" sz="4000" dirty="0"/>
              <a:t> </a:t>
            </a:r>
            <a:r>
              <a:rPr lang="en-US" sz="4000" dirty="0" err="1"/>
              <a:t>του</a:t>
            </a:r>
            <a:r>
              <a:rPr lang="en-US" sz="4000" dirty="0"/>
              <a:t> </a:t>
            </a:r>
            <a:r>
              <a:rPr lang="en-US" sz="4000" dirty="0" err="1"/>
              <a:t>νερού</a:t>
            </a:r>
            <a:r>
              <a:rPr lang="el-GR" sz="4000" dirty="0"/>
              <a:t> </a:t>
            </a:r>
            <a:r>
              <a:rPr lang="el-GR" sz="4000" dirty="0" smtClean="0"/>
              <a:t>3/4</a:t>
            </a:r>
            <a:endParaRPr lang="en-US" sz="4000" dirty="0"/>
          </a:p>
        </p:txBody>
      </p:sp>
      <p:sp>
        <p:nvSpPr>
          <p:cNvPr id="3" name="Content Placeholder 2"/>
          <p:cNvSpPr>
            <a:spLocks noGrp="1"/>
          </p:cNvSpPr>
          <p:nvPr>
            <p:ph idx="1"/>
          </p:nvPr>
        </p:nvSpPr>
        <p:spPr/>
        <p:txBody>
          <a:bodyPr>
            <a:normAutofit/>
          </a:bodyPr>
          <a:lstStyle/>
          <a:p>
            <a:r>
              <a:rPr lang="el-GR" sz="2000" dirty="0"/>
              <a:t>Με τις </a:t>
            </a:r>
            <a:r>
              <a:rPr lang="el-GR" sz="2000" b="1" dirty="0"/>
              <a:t>κατακρημνίσεις</a:t>
            </a:r>
            <a:r>
              <a:rPr lang="el-GR" sz="2000" dirty="0"/>
              <a:t> (δηλαδή τη βροχή, το χιόνι, το χαλάζι) το νερό απομακρύνεται από την ατμόσφαιρα και γίνεται διαθέσιμο στα υδάτινα και στα χερσαία </a:t>
            </a:r>
            <a:r>
              <a:rPr lang="el-GR" sz="2000" dirty="0" smtClean="0"/>
              <a:t>οικοσυστήματα</a:t>
            </a:r>
          </a:p>
          <a:p>
            <a:r>
              <a:rPr lang="el-GR" sz="2000" dirty="0" smtClean="0"/>
              <a:t>Το </a:t>
            </a:r>
            <a:r>
              <a:rPr lang="el-GR" sz="2000" dirty="0"/>
              <a:t>νερό που πέφτει στην ξηρά </a:t>
            </a:r>
            <a:r>
              <a:rPr lang="el-GR" sz="2000" dirty="0" smtClean="0"/>
              <a:t>μπορεί να: </a:t>
            </a:r>
            <a:endParaRPr lang="el-GR" sz="2000" dirty="0"/>
          </a:p>
          <a:p>
            <a:pPr lvl="1"/>
            <a:r>
              <a:rPr lang="el-GR" sz="2000" dirty="0" smtClean="0"/>
              <a:t>Εξατμιστεί. </a:t>
            </a:r>
            <a:endParaRPr lang="el-GR" sz="2000" dirty="0"/>
          </a:p>
          <a:p>
            <a:pPr lvl="1"/>
            <a:r>
              <a:rPr lang="el-GR" sz="2000" dirty="0" smtClean="0"/>
              <a:t>Εισχωρήσει </a:t>
            </a:r>
            <a:r>
              <a:rPr lang="el-GR" sz="2000" dirty="0"/>
              <a:t>στο υπέδαφος και στο σύστημα των υπόγειων υδάτων. </a:t>
            </a:r>
          </a:p>
          <a:p>
            <a:pPr lvl="1"/>
            <a:r>
              <a:rPr lang="el-GR" sz="2000" dirty="0" smtClean="0"/>
              <a:t>Προσληφθεί </a:t>
            </a:r>
            <a:r>
              <a:rPr lang="el-GR" sz="2000" dirty="0"/>
              <a:t>από τα φυτά και να απομακρυνθεί με τη διαπνοή. </a:t>
            </a:r>
          </a:p>
          <a:p>
            <a:pPr lvl="1"/>
            <a:r>
              <a:rPr lang="el-GR" sz="2000" dirty="0"/>
              <a:t>Α</a:t>
            </a:r>
            <a:r>
              <a:rPr lang="el-GR" sz="2000" dirty="0" smtClean="0"/>
              <a:t>πομακρυνθεί </a:t>
            </a:r>
            <a:r>
              <a:rPr lang="el-GR" sz="2000" dirty="0"/>
              <a:t>με την επιφανειακή απορροή από το χερσαίο </a:t>
            </a:r>
            <a:r>
              <a:rPr lang="el-GR" sz="2000" dirty="0" smtClean="0"/>
              <a:t>περιβάλλον στο </a:t>
            </a:r>
            <a:r>
              <a:rPr lang="el-GR" sz="2000" dirty="0"/>
              <a:t>υ</a:t>
            </a:r>
            <a:r>
              <a:rPr lang="el-GR" sz="2000" dirty="0" smtClean="0"/>
              <a:t>δάτινο. </a:t>
            </a:r>
            <a:endParaRPr lang="en-US" sz="2000" dirty="0"/>
          </a:p>
        </p:txBody>
      </p:sp>
    </p:spTree>
    <p:extLst>
      <p:ext uri="{BB962C8B-B14F-4D97-AF65-F5344CB8AC3E}">
        <p14:creationId xmlns:p14="http://schemas.microsoft.com/office/powerpoint/2010/main" val="2213289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Ο </a:t>
            </a:r>
            <a:r>
              <a:rPr lang="en-US" sz="4000" dirty="0" err="1"/>
              <a:t>κύκλος</a:t>
            </a:r>
            <a:r>
              <a:rPr lang="en-US" sz="4000" dirty="0"/>
              <a:t> </a:t>
            </a:r>
            <a:r>
              <a:rPr lang="en-US" sz="4000" dirty="0" err="1"/>
              <a:t>του</a:t>
            </a:r>
            <a:r>
              <a:rPr lang="en-US" sz="4000" dirty="0"/>
              <a:t> </a:t>
            </a:r>
            <a:r>
              <a:rPr lang="en-US" sz="4000" dirty="0" err="1"/>
              <a:t>νερού</a:t>
            </a:r>
            <a:r>
              <a:rPr lang="el-GR" sz="4000" dirty="0"/>
              <a:t> </a:t>
            </a:r>
            <a:r>
              <a:rPr lang="el-GR" sz="4000" dirty="0" smtClean="0"/>
              <a:t>4/4</a:t>
            </a:r>
            <a:endParaRPr lang="en-US" sz="4000" dirty="0"/>
          </a:p>
        </p:txBody>
      </p:sp>
      <p:sp>
        <p:nvSpPr>
          <p:cNvPr id="3" name="Content Placeholder 2"/>
          <p:cNvSpPr>
            <a:spLocks noGrp="1"/>
          </p:cNvSpPr>
          <p:nvPr>
            <p:ph idx="1"/>
          </p:nvPr>
        </p:nvSpPr>
        <p:spPr/>
        <p:txBody>
          <a:bodyPr>
            <a:normAutofit/>
          </a:bodyPr>
          <a:lstStyle/>
          <a:p>
            <a:r>
              <a:rPr lang="el-GR" sz="2000" dirty="0"/>
              <a:t>Τα </a:t>
            </a:r>
            <a:r>
              <a:rPr lang="el-GR" sz="2000" b="1" dirty="0" smtClean="0"/>
              <a:t>φυτά</a:t>
            </a:r>
            <a:r>
              <a:rPr lang="el-GR" sz="2000" dirty="0" smtClean="0"/>
              <a:t> </a:t>
            </a:r>
            <a:r>
              <a:rPr lang="el-GR" sz="2000" b="1" dirty="0" smtClean="0"/>
              <a:t>απορροφούν νερό </a:t>
            </a:r>
            <a:r>
              <a:rPr lang="el-GR" sz="2000" dirty="0" smtClean="0"/>
              <a:t>από </a:t>
            </a:r>
            <a:r>
              <a:rPr lang="el-GR" sz="2000" dirty="0"/>
              <a:t>το έδαφος</a:t>
            </a:r>
            <a:r>
              <a:rPr lang="el-GR" sz="2000" dirty="0" smtClean="0"/>
              <a:t>.</a:t>
            </a:r>
            <a:r>
              <a:rPr lang="el-GR" sz="2000" dirty="0"/>
              <a:t> </a:t>
            </a:r>
            <a:endParaRPr lang="el-GR" sz="2000" dirty="0" smtClean="0"/>
          </a:p>
          <a:p>
            <a:r>
              <a:rPr lang="el-GR" sz="2000" dirty="0" smtClean="0"/>
              <a:t>Αυτό το νερό αποδίδεται πίσω </a:t>
            </a:r>
            <a:r>
              <a:rPr lang="el-GR" sz="2000" dirty="0"/>
              <a:t>στην ατμόσφαιρα με τη </a:t>
            </a:r>
            <a:r>
              <a:rPr lang="el-GR" sz="2000" b="1" dirty="0"/>
              <a:t>διαπνοή</a:t>
            </a:r>
            <a:r>
              <a:rPr lang="el-GR" sz="2000" dirty="0"/>
              <a:t>.</a:t>
            </a:r>
            <a:endParaRPr lang="en-US" sz="2000" dirty="0"/>
          </a:p>
          <a:p>
            <a:r>
              <a:rPr lang="el-GR" sz="2000" dirty="0" smtClean="0"/>
              <a:t>Στην απουσία φυτών το περισσότερο επιφανειακό νερό θα καταλήξει </a:t>
            </a:r>
            <a:r>
              <a:rPr lang="el-GR" sz="2000" dirty="0"/>
              <a:t>στη </a:t>
            </a:r>
            <a:r>
              <a:rPr lang="el-GR" sz="2000" dirty="0" smtClean="0"/>
              <a:t>θάλασσα</a:t>
            </a:r>
            <a:r>
              <a:rPr lang="el-GR" sz="2000" dirty="0"/>
              <a:t>.</a:t>
            </a:r>
            <a:r>
              <a:rPr lang="el-GR" sz="2000" dirty="0" smtClean="0"/>
              <a:t> Τα </a:t>
            </a:r>
            <a:r>
              <a:rPr lang="el-GR" sz="2000" b="1" dirty="0"/>
              <a:t>επιφανειακά ρέοντα ύδατα </a:t>
            </a:r>
            <a:r>
              <a:rPr lang="el-GR" sz="2000" dirty="0"/>
              <a:t>απομακρύνουν και τα θρεπτικά συστατικά τα οποία με μακροχρόνιες διαδικασίες γίνονται διαθέσιμα στους οργανισμούς. </a:t>
            </a:r>
            <a:endParaRPr lang="en-US" sz="2000" dirty="0"/>
          </a:p>
        </p:txBody>
      </p:sp>
    </p:spTree>
    <p:extLst>
      <p:ext uri="{BB962C8B-B14F-4D97-AF65-F5344CB8AC3E}">
        <p14:creationId xmlns:p14="http://schemas.microsoft.com/office/powerpoint/2010/main" val="6244342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smtClean="0"/>
              <a:t>Βιοποικιλότητα</a:t>
            </a:r>
            <a:endParaRPr lang="en-US" sz="4000" dirty="0"/>
          </a:p>
        </p:txBody>
      </p:sp>
      <p:sp>
        <p:nvSpPr>
          <p:cNvPr id="3" name="Content Placeholder 2"/>
          <p:cNvSpPr>
            <a:spLocks noGrp="1"/>
          </p:cNvSpPr>
          <p:nvPr>
            <p:ph idx="1"/>
          </p:nvPr>
        </p:nvSpPr>
        <p:spPr/>
        <p:txBody>
          <a:bodyPr>
            <a:normAutofit/>
          </a:bodyPr>
          <a:lstStyle/>
          <a:p>
            <a:pPr algn="just"/>
            <a:r>
              <a:rPr lang="el-GR" sz="2000" dirty="0" smtClean="0"/>
              <a:t>Βιοποικιλότητα: </a:t>
            </a:r>
            <a:r>
              <a:rPr lang="el-GR" sz="2000" dirty="0"/>
              <a:t>η </a:t>
            </a:r>
            <a:r>
              <a:rPr lang="el-GR" sz="2000" dirty="0" smtClean="0"/>
              <a:t>ποικιλία σε </a:t>
            </a:r>
            <a:r>
              <a:rPr lang="el-GR" sz="2000" dirty="0"/>
              <a:t>κάθε επίπεδο </a:t>
            </a:r>
            <a:r>
              <a:rPr lang="el-GR" sz="2000" dirty="0" smtClean="0"/>
              <a:t>οργάνωσης </a:t>
            </a:r>
            <a:r>
              <a:rPr lang="el-GR" sz="2000" dirty="0"/>
              <a:t>της ζωής, από τα γονίδια, τα χρωμοσώματα και τους οργανισμούς ως τα είδη, τις βιοκοινότητες και τα οικοσυστήματα. </a:t>
            </a:r>
            <a:endParaRPr lang="el-GR" sz="2000" dirty="0" smtClean="0"/>
          </a:p>
          <a:p>
            <a:pPr algn="just"/>
            <a:r>
              <a:rPr lang="el-GR" sz="2000" dirty="0" smtClean="0"/>
              <a:t>Μεγάλη βιοποικιλότητα --- &gt; </a:t>
            </a:r>
          </a:p>
          <a:p>
            <a:pPr algn="just"/>
            <a:r>
              <a:rPr lang="el-GR" sz="2000" dirty="0" smtClean="0"/>
              <a:t>περισσότερα </a:t>
            </a:r>
            <a:r>
              <a:rPr lang="el-GR" sz="2000" dirty="0"/>
              <a:t>είναι τα διαφορετικά είδη οργανισμών </a:t>
            </a:r>
            <a:r>
              <a:rPr lang="el-GR" sz="2000" dirty="0" smtClean="0"/>
              <a:t>--- </a:t>
            </a:r>
            <a:r>
              <a:rPr lang="el-GR" sz="2000" dirty="0"/>
              <a:t>&gt; </a:t>
            </a:r>
            <a:endParaRPr lang="el-GR" sz="2000" dirty="0" smtClean="0"/>
          </a:p>
          <a:p>
            <a:pPr algn="just"/>
            <a:r>
              <a:rPr lang="el-GR" sz="2000" dirty="0" smtClean="0"/>
              <a:t>τόσο </a:t>
            </a:r>
            <a:r>
              <a:rPr lang="el-GR" sz="2000" dirty="0"/>
              <a:t>περισσότερες και πολυπλοκότερες είναι και οι </a:t>
            </a:r>
            <a:r>
              <a:rPr lang="el-GR" sz="2000" b="1" dirty="0"/>
              <a:t>σχέσεις</a:t>
            </a:r>
            <a:r>
              <a:rPr lang="el-GR" sz="2000" dirty="0"/>
              <a:t> που αναπτύσσονται μεταξύ τους --- </a:t>
            </a:r>
            <a:r>
              <a:rPr lang="el-GR" sz="2000" dirty="0" smtClean="0"/>
              <a:t>&gt;</a:t>
            </a:r>
          </a:p>
          <a:p>
            <a:pPr algn="just"/>
            <a:r>
              <a:rPr lang="el-GR" sz="2000" dirty="0" smtClean="0"/>
              <a:t>το </a:t>
            </a:r>
            <a:r>
              <a:rPr lang="el-GR" sz="2000" dirty="0"/>
              <a:t>οικοσύστημα να είναι σταθερότερο, γιατί αυξάνονται οι ευνοϊκές συνθήκες για διατήρηση της ισορροπίας του. </a:t>
            </a:r>
            <a:endParaRPr lang="en-US" sz="2000" dirty="0"/>
          </a:p>
        </p:txBody>
      </p:sp>
    </p:spTree>
    <p:extLst>
      <p:ext uri="{BB962C8B-B14F-4D97-AF65-F5344CB8AC3E}">
        <p14:creationId xmlns:p14="http://schemas.microsoft.com/office/powerpoint/2010/main" val="14055490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3760" y="1185582"/>
            <a:ext cx="9641840" cy="2611755"/>
          </a:xfrm>
        </p:spPr>
        <p:txBody>
          <a:bodyPr>
            <a:normAutofit/>
          </a:bodyPr>
          <a:lstStyle/>
          <a:p>
            <a:r>
              <a:rPr lang="el-GR" sz="2000" dirty="0"/>
              <a:t>Δυστυχώς </a:t>
            </a:r>
            <a:r>
              <a:rPr lang="el-GR" sz="2000" dirty="0" smtClean="0"/>
              <a:t>η </a:t>
            </a:r>
            <a:r>
              <a:rPr lang="el-GR" sz="2000" dirty="0"/>
              <a:t>διαχείριση της βιόσφαιρας από τον άνθρωπο έχει οδηγήσει στη μείωση της βιοποικιλότητας. </a:t>
            </a:r>
            <a:endParaRPr lang="el-GR" sz="2000" dirty="0" smtClean="0"/>
          </a:p>
          <a:p>
            <a:r>
              <a:rPr lang="el-GR" sz="2000" dirty="0" smtClean="0"/>
              <a:t>Κύριο </a:t>
            </a:r>
            <a:r>
              <a:rPr lang="el-GR" sz="2000" dirty="0"/>
              <a:t>αίτιο της εξαφάνισης των ειδών είναι η καταστροφή ή η αλλοίωση </a:t>
            </a:r>
            <a:r>
              <a:rPr lang="el-GR" sz="2000" dirty="0" smtClean="0"/>
              <a:t>των </a:t>
            </a:r>
            <a:r>
              <a:rPr lang="el-GR" sz="2000" dirty="0"/>
              <a:t>βιότοπων </a:t>
            </a:r>
            <a:r>
              <a:rPr lang="el-GR" sz="2000" dirty="0" smtClean="0"/>
              <a:t>όπως </a:t>
            </a:r>
            <a:r>
              <a:rPr lang="el-GR" sz="2000" dirty="0"/>
              <a:t>οι υγρότοποι και τα τροπικά </a:t>
            </a:r>
            <a:r>
              <a:rPr lang="el-GR" sz="2000" dirty="0" smtClean="0"/>
              <a:t>δάση.</a:t>
            </a:r>
            <a:endParaRPr lang="en-US" sz="2000" dirty="0"/>
          </a:p>
        </p:txBody>
      </p:sp>
      <p:pic>
        <p:nvPicPr>
          <p:cNvPr id="5" name="Picture 4"/>
          <p:cNvPicPr>
            <a:picLocks noChangeAspect="1"/>
          </p:cNvPicPr>
          <p:nvPr/>
        </p:nvPicPr>
        <p:blipFill>
          <a:blip r:embed="rId2"/>
          <a:stretch>
            <a:fillRect/>
          </a:stretch>
        </p:blipFill>
        <p:spPr>
          <a:xfrm>
            <a:off x="1056394" y="2672080"/>
            <a:ext cx="4638286" cy="4084320"/>
          </a:xfrm>
          <a:prstGeom prst="rect">
            <a:avLst/>
          </a:prstGeom>
        </p:spPr>
      </p:pic>
      <p:pic>
        <p:nvPicPr>
          <p:cNvPr id="7" name="Picture 6"/>
          <p:cNvPicPr>
            <a:picLocks noChangeAspect="1"/>
          </p:cNvPicPr>
          <p:nvPr/>
        </p:nvPicPr>
        <p:blipFill>
          <a:blip r:embed="rId3"/>
          <a:stretch>
            <a:fillRect/>
          </a:stretch>
        </p:blipFill>
        <p:spPr>
          <a:xfrm>
            <a:off x="7303786" y="2258938"/>
            <a:ext cx="2917174" cy="4599062"/>
          </a:xfrm>
          <a:prstGeom prst="rect">
            <a:avLst/>
          </a:prstGeom>
        </p:spPr>
      </p:pic>
      <p:sp>
        <p:nvSpPr>
          <p:cNvPr id="4" name="Title 3"/>
          <p:cNvSpPr>
            <a:spLocks noGrp="1"/>
          </p:cNvSpPr>
          <p:nvPr>
            <p:ph type="title"/>
          </p:nvPr>
        </p:nvSpPr>
        <p:spPr>
          <a:xfrm>
            <a:off x="677334" y="399400"/>
            <a:ext cx="8596668" cy="1320800"/>
          </a:xfrm>
        </p:spPr>
        <p:txBody>
          <a:bodyPr>
            <a:normAutofit/>
          </a:bodyPr>
          <a:lstStyle/>
          <a:p>
            <a:r>
              <a:rPr lang="el-GR" sz="4000" dirty="0" smtClean="0"/>
              <a:t>Μείωση της βιοποικιλότητας</a:t>
            </a:r>
            <a:endParaRPr lang="en-US" sz="4000" dirty="0"/>
          </a:p>
        </p:txBody>
      </p:sp>
    </p:spTree>
    <p:extLst>
      <p:ext uri="{BB962C8B-B14F-4D97-AF65-F5344CB8AC3E}">
        <p14:creationId xmlns:p14="http://schemas.microsoft.com/office/powerpoint/2010/main" val="40608298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smtClean="0"/>
              <a:t>Υγρότοποι</a:t>
            </a:r>
            <a:endParaRPr lang="en-US" sz="4000" dirty="0"/>
          </a:p>
        </p:txBody>
      </p:sp>
      <p:sp>
        <p:nvSpPr>
          <p:cNvPr id="5" name="Content Placeholder 2"/>
          <p:cNvSpPr>
            <a:spLocks noGrp="1"/>
          </p:cNvSpPr>
          <p:nvPr>
            <p:ph idx="1"/>
          </p:nvPr>
        </p:nvSpPr>
        <p:spPr>
          <a:xfrm>
            <a:off x="677334" y="2117525"/>
            <a:ext cx="9228666" cy="4351338"/>
          </a:xfrm>
        </p:spPr>
        <p:txBody>
          <a:bodyPr>
            <a:normAutofit lnSpcReduction="10000"/>
          </a:bodyPr>
          <a:lstStyle/>
          <a:p>
            <a:r>
              <a:rPr lang="el-GR" sz="2000" dirty="0"/>
              <a:t>Τ</a:t>
            </a:r>
            <a:r>
              <a:rPr lang="el-GR" sz="2000" dirty="0" smtClean="0"/>
              <a:t>ο </a:t>
            </a:r>
            <a:r>
              <a:rPr lang="el-GR" sz="2000" b="1" dirty="0"/>
              <a:t>δέλτα ποταμών, οι αβαθείς λίμνες, τα ποτάμια, τα έλη, οι λιμνοθάλασσες</a:t>
            </a:r>
            <a:r>
              <a:rPr lang="el-GR" sz="2000" dirty="0"/>
              <a:t> κ.ά. </a:t>
            </a:r>
            <a:endParaRPr lang="el-GR" sz="2000" dirty="0" smtClean="0"/>
          </a:p>
          <a:p>
            <a:r>
              <a:rPr lang="el-GR" sz="2000" dirty="0" smtClean="0"/>
              <a:t>Διακρίνονται </a:t>
            </a:r>
            <a:r>
              <a:rPr lang="el-GR" sz="2000" dirty="0"/>
              <a:t>για τη μεγάλη </a:t>
            </a:r>
            <a:r>
              <a:rPr lang="el-GR" sz="2000" b="1" dirty="0"/>
              <a:t>παραγωγικότητά</a:t>
            </a:r>
            <a:r>
              <a:rPr lang="el-GR" sz="2000" dirty="0"/>
              <a:t> τους, τα άφθονα θρεπτικά συστατικά που περιέχουν ευνοούν την ανάπτυξη μιας </a:t>
            </a:r>
            <a:r>
              <a:rPr lang="el-GR" sz="2000" b="1" dirty="0"/>
              <a:t>πλούσιας υδρόβιας και χερσαίας </a:t>
            </a:r>
            <a:r>
              <a:rPr lang="el-GR" sz="2000" b="1" dirty="0" smtClean="0"/>
              <a:t>χλωρίδας</a:t>
            </a:r>
            <a:r>
              <a:rPr lang="el-GR" sz="2000" dirty="0" smtClean="0"/>
              <a:t> όπως </a:t>
            </a:r>
            <a:r>
              <a:rPr lang="el-GR" sz="2000" dirty="0"/>
              <a:t>έντομα, πουλιά, ερπετά, αμφίβια, ψάρια. </a:t>
            </a:r>
            <a:endParaRPr lang="el-GR" sz="2000" dirty="0" smtClean="0"/>
          </a:p>
          <a:p>
            <a:r>
              <a:rPr lang="el-GR" sz="2000" dirty="0"/>
              <a:t>Πώς αφανίζονται ή διαταράζεται η λειτουργία των </a:t>
            </a:r>
            <a:r>
              <a:rPr lang="el-GR" sz="2000" dirty="0" err="1" smtClean="0"/>
              <a:t>υγρότοπων</a:t>
            </a:r>
            <a:r>
              <a:rPr lang="el-GR" sz="2000" dirty="0"/>
              <a:t>:</a:t>
            </a:r>
          </a:p>
          <a:p>
            <a:pPr lvl="1"/>
            <a:r>
              <a:rPr lang="el-GR" sz="2000" dirty="0" smtClean="0"/>
              <a:t>Η </a:t>
            </a:r>
            <a:r>
              <a:rPr lang="el-GR" sz="2000" b="1" dirty="0" smtClean="0"/>
              <a:t>ανθρώπινη </a:t>
            </a:r>
            <a:r>
              <a:rPr lang="el-GR" sz="2000" b="1" dirty="0"/>
              <a:t>παρέμβαση</a:t>
            </a:r>
            <a:r>
              <a:rPr lang="el-GR" sz="2000" dirty="0"/>
              <a:t>, </a:t>
            </a:r>
            <a:r>
              <a:rPr lang="el-GR" sz="2000" dirty="0" smtClean="0"/>
              <a:t>με </a:t>
            </a:r>
            <a:r>
              <a:rPr lang="el-GR" sz="2000" dirty="0"/>
              <a:t>σκοπό τη </a:t>
            </a:r>
            <a:r>
              <a:rPr lang="el-GR" sz="2000" b="1" dirty="0"/>
              <a:t>μετατροπή των </a:t>
            </a:r>
            <a:r>
              <a:rPr lang="el-GR" sz="2000" b="1" dirty="0" err="1"/>
              <a:t>υγρότοπων</a:t>
            </a:r>
            <a:r>
              <a:rPr lang="el-GR" sz="2000" b="1" dirty="0"/>
              <a:t> σε γεωργική γη</a:t>
            </a:r>
            <a:r>
              <a:rPr lang="el-GR" sz="2000" dirty="0"/>
              <a:t>, </a:t>
            </a:r>
            <a:endParaRPr lang="el-GR" sz="2000" dirty="0" smtClean="0"/>
          </a:p>
          <a:p>
            <a:pPr lvl="1"/>
            <a:r>
              <a:rPr lang="el-GR" sz="2000" dirty="0" smtClean="0"/>
              <a:t>Οι </a:t>
            </a:r>
            <a:r>
              <a:rPr lang="el-GR" sz="2000" dirty="0"/>
              <a:t>διευθετήσεις χειμάρρων και κοιτών ποταμών με συνέπεια τις μεταβολές στον κύκλο του νερού και </a:t>
            </a:r>
            <a:endParaRPr lang="el-GR" sz="2000" dirty="0" smtClean="0"/>
          </a:p>
          <a:p>
            <a:pPr lvl="1"/>
            <a:r>
              <a:rPr lang="el-GR" sz="2000" dirty="0"/>
              <a:t>Η</a:t>
            </a:r>
            <a:r>
              <a:rPr lang="el-GR" sz="2000" dirty="0" smtClean="0"/>
              <a:t> </a:t>
            </a:r>
            <a:r>
              <a:rPr lang="el-GR" sz="2000" b="1" dirty="0"/>
              <a:t>υπερβολική χρήση λιπασμάτων και φυτοφαρμάκων </a:t>
            </a:r>
            <a:r>
              <a:rPr lang="el-GR" sz="2000" dirty="0"/>
              <a:t>που καταλήγουν σ’ αυτούς παρασυρόμενα από τη ροή των επιφανειακών </a:t>
            </a:r>
            <a:r>
              <a:rPr lang="el-GR" sz="2000" dirty="0" smtClean="0"/>
              <a:t>νερών</a:t>
            </a:r>
            <a:r>
              <a:rPr lang="el-GR" sz="2000" dirty="0"/>
              <a:t>.</a:t>
            </a:r>
            <a:endParaRPr lang="el-GR" sz="2000" dirty="0" smtClean="0"/>
          </a:p>
        </p:txBody>
      </p:sp>
    </p:spTree>
    <p:extLst>
      <p:ext uri="{BB962C8B-B14F-4D97-AF65-F5344CB8AC3E}">
        <p14:creationId xmlns:p14="http://schemas.microsoft.com/office/powerpoint/2010/main" val="64350664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l-GR" sz="4000" dirty="0" err="1" smtClean="0"/>
              <a:t>Προστατεύομενοι</a:t>
            </a:r>
            <a:r>
              <a:rPr lang="el-GR" dirty="0" smtClean="0"/>
              <a:t> Ελληνικοί υγρ</a:t>
            </a:r>
            <a:r>
              <a:rPr lang="el-GR" dirty="0"/>
              <a:t>ό</a:t>
            </a:r>
            <a:r>
              <a:rPr lang="el-GR" dirty="0" smtClean="0"/>
              <a:t>τοποι- </a:t>
            </a:r>
            <a:r>
              <a:rPr lang="en-US" dirty="0" smtClean="0"/>
              <a:t/>
            </a:r>
            <a:br>
              <a:rPr lang="en-US" dirty="0" smtClean="0"/>
            </a:br>
            <a:r>
              <a:rPr lang="el-GR" dirty="0" smtClean="0"/>
              <a:t>συνθήκη </a:t>
            </a:r>
            <a:r>
              <a:rPr lang="en-US" dirty="0" smtClean="0"/>
              <a:t>Ramsar 1971</a:t>
            </a:r>
            <a:r>
              <a:rPr lang="el-GR" dirty="0" smtClean="0"/>
              <a:t> </a:t>
            </a:r>
            <a:endParaRPr lang="en-US" dirty="0"/>
          </a:p>
        </p:txBody>
      </p:sp>
      <p:sp>
        <p:nvSpPr>
          <p:cNvPr id="3" name="Content Placeholder 2"/>
          <p:cNvSpPr>
            <a:spLocks noGrp="1"/>
          </p:cNvSpPr>
          <p:nvPr>
            <p:ph idx="1"/>
          </p:nvPr>
        </p:nvSpPr>
        <p:spPr>
          <a:xfrm>
            <a:off x="419984" y="1498792"/>
            <a:ext cx="6693197" cy="4351338"/>
          </a:xfrm>
        </p:spPr>
        <p:txBody>
          <a:bodyPr>
            <a:noAutofit/>
          </a:bodyPr>
          <a:lstStyle/>
          <a:p>
            <a:r>
              <a:rPr lang="el-GR" sz="2000" dirty="0" smtClean="0"/>
              <a:t>Δέλτα </a:t>
            </a:r>
            <a:r>
              <a:rPr lang="el-GR" sz="2000" dirty="0"/>
              <a:t>του </a:t>
            </a:r>
            <a:r>
              <a:rPr lang="el-GR" sz="2000" dirty="0" smtClean="0"/>
              <a:t>Έβρου						</a:t>
            </a:r>
            <a:endParaRPr lang="en-US" sz="2000" dirty="0" smtClean="0"/>
          </a:p>
          <a:p>
            <a:r>
              <a:rPr lang="el-GR" sz="2000" dirty="0" smtClean="0"/>
              <a:t>Λίμνη </a:t>
            </a:r>
            <a:r>
              <a:rPr lang="el-GR" sz="2000" dirty="0" err="1"/>
              <a:t>Ισμαρίδα</a:t>
            </a:r>
            <a:r>
              <a:rPr lang="el-GR" sz="2000" dirty="0"/>
              <a:t> και </a:t>
            </a:r>
            <a:r>
              <a:rPr lang="el-GR" sz="2000" dirty="0" smtClean="0"/>
              <a:t>λιμνοθάλασσες </a:t>
            </a:r>
            <a:r>
              <a:rPr lang="el-GR" sz="2000" dirty="0"/>
              <a:t>της </a:t>
            </a:r>
            <a:r>
              <a:rPr lang="el-GR" sz="2000" dirty="0" smtClean="0"/>
              <a:t>Ροδόπης</a:t>
            </a:r>
            <a:endParaRPr lang="en-US" sz="2000" dirty="0" smtClean="0"/>
          </a:p>
          <a:p>
            <a:r>
              <a:rPr lang="el-GR" sz="2000" dirty="0" smtClean="0"/>
              <a:t>Λίμνη </a:t>
            </a:r>
            <a:r>
              <a:rPr lang="el-GR" sz="2000" dirty="0" err="1"/>
              <a:t>Βιστονίδα</a:t>
            </a:r>
            <a:r>
              <a:rPr lang="el-GR" sz="2000" dirty="0"/>
              <a:t> και </a:t>
            </a:r>
            <a:r>
              <a:rPr lang="el-GR" sz="2000" dirty="0" smtClean="0"/>
              <a:t>Πόρτο </a:t>
            </a:r>
            <a:r>
              <a:rPr lang="el-GR" sz="2000" dirty="0" err="1" smtClean="0"/>
              <a:t>Λάγος</a:t>
            </a:r>
            <a:endParaRPr lang="en-US" sz="2000" dirty="0"/>
          </a:p>
          <a:p>
            <a:r>
              <a:rPr lang="el-GR" sz="2000" dirty="0" smtClean="0"/>
              <a:t>Δέλτα </a:t>
            </a:r>
            <a:r>
              <a:rPr lang="el-GR" sz="2000" dirty="0"/>
              <a:t>του </a:t>
            </a:r>
            <a:r>
              <a:rPr lang="el-GR" sz="2000" dirty="0" smtClean="0"/>
              <a:t>Νέστου</a:t>
            </a:r>
            <a:endParaRPr lang="en-US" sz="2000" dirty="0"/>
          </a:p>
          <a:p>
            <a:r>
              <a:rPr lang="el-GR" sz="2000" dirty="0" smtClean="0"/>
              <a:t>Τεχνητή </a:t>
            </a:r>
            <a:r>
              <a:rPr lang="el-GR" sz="2000" dirty="0"/>
              <a:t>λίμνη της </a:t>
            </a:r>
            <a:r>
              <a:rPr lang="el-GR" sz="2000" dirty="0" smtClean="0"/>
              <a:t>Κερκίνης</a:t>
            </a:r>
            <a:endParaRPr lang="en-US" sz="2000" dirty="0"/>
          </a:p>
          <a:p>
            <a:r>
              <a:rPr lang="el-GR" sz="2000" dirty="0" smtClean="0"/>
              <a:t>Λίμνες </a:t>
            </a:r>
            <a:r>
              <a:rPr lang="el-GR" sz="2000" dirty="0"/>
              <a:t>Βόλβη και Κορώνεια (λίμνες </a:t>
            </a:r>
            <a:r>
              <a:rPr lang="el-GR" sz="2000" dirty="0" smtClean="0"/>
              <a:t>Λαγκαδά)</a:t>
            </a:r>
            <a:endParaRPr lang="en-US" sz="2000" dirty="0" smtClean="0"/>
          </a:p>
          <a:p>
            <a:r>
              <a:rPr lang="el-GR" sz="2000" dirty="0" smtClean="0"/>
              <a:t>Δέλτα </a:t>
            </a:r>
            <a:r>
              <a:rPr lang="el-GR" sz="2000" dirty="0"/>
              <a:t>των ποταμών Αξιού - Λουδία - Αλιάκμονα και </a:t>
            </a:r>
            <a:r>
              <a:rPr lang="el-GR" sz="2000" dirty="0" smtClean="0"/>
              <a:t>Αλυκή </a:t>
            </a:r>
            <a:r>
              <a:rPr lang="el-GR" sz="2000" dirty="0"/>
              <a:t>του Κίτρους (</a:t>
            </a:r>
            <a:r>
              <a:rPr lang="el-GR" sz="2000" dirty="0" smtClean="0"/>
              <a:t>Πιερία)</a:t>
            </a:r>
            <a:endParaRPr lang="en-US" sz="2000" dirty="0" smtClean="0"/>
          </a:p>
          <a:p>
            <a:r>
              <a:rPr lang="el-GR" sz="2000" dirty="0" smtClean="0"/>
              <a:t>Λίμνη </a:t>
            </a:r>
            <a:r>
              <a:rPr lang="el-GR" sz="2000" dirty="0"/>
              <a:t>Μικρή </a:t>
            </a:r>
            <a:r>
              <a:rPr lang="el-GR" sz="2000" dirty="0" smtClean="0"/>
              <a:t>Πρέσπα</a:t>
            </a:r>
            <a:endParaRPr lang="en-US" sz="2000" dirty="0"/>
          </a:p>
          <a:p>
            <a:r>
              <a:rPr lang="el-GR" sz="2000" dirty="0" smtClean="0"/>
              <a:t>Αμβρακικός Κόλπος</a:t>
            </a:r>
            <a:endParaRPr lang="en-US" sz="2000" dirty="0" smtClean="0"/>
          </a:p>
          <a:p>
            <a:r>
              <a:rPr lang="el-GR" sz="2000" dirty="0" smtClean="0"/>
              <a:t>Λιμνοθάλασσα </a:t>
            </a:r>
            <a:r>
              <a:rPr lang="el-GR" sz="2000" dirty="0"/>
              <a:t>του </a:t>
            </a:r>
            <a:r>
              <a:rPr lang="el-GR" sz="2000" dirty="0" smtClean="0"/>
              <a:t>Μεσολογγίου</a:t>
            </a:r>
            <a:endParaRPr lang="en-US" sz="2000" dirty="0" smtClean="0"/>
          </a:p>
          <a:p>
            <a:r>
              <a:rPr lang="el-GR" sz="2000" dirty="0" smtClean="0"/>
              <a:t>Λιμνοθάλασσα </a:t>
            </a:r>
            <a:r>
              <a:rPr lang="el-GR" sz="2000" dirty="0" err="1"/>
              <a:t>Κοτύχι</a:t>
            </a:r>
            <a:r>
              <a:rPr lang="el-GR" sz="2000" dirty="0"/>
              <a:t> και </a:t>
            </a:r>
            <a:r>
              <a:rPr lang="el-GR" sz="2000" dirty="0" smtClean="0"/>
              <a:t>δάσος </a:t>
            </a:r>
            <a:r>
              <a:rPr lang="el-GR" sz="2000" dirty="0"/>
              <a:t>της </a:t>
            </a:r>
            <a:r>
              <a:rPr lang="el-GR" sz="2000" dirty="0" err="1" smtClean="0"/>
              <a:t>Στροφυλιάς</a:t>
            </a:r>
            <a:endParaRPr lang="el-GR" sz="2000" dirty="0"/>
          </a:p>
        </p:txBody>
      </p:sp>
      <p:pic>
        <p:nvPicPr>
          <p:cNvPr id="6" name="Picture 5"/>
          <p:cNvPicPr>
            <a:picLocks noChangeAspect="1"/>
          </p:cNvPicPr>
          <p:nvPr/>
        </p:nvPicPr>
        <p:blipFill>
          <a:blip r:embed="rId2"/>
          <a:stretch>
            <a:fillRect/>
          </a:stretch>
        </p:blipFill>
        <p:spPr>
          <a:xfrm>
            <a:off x="6854005" y="937606"/>
            <a:ext cx="5337995" cy="5289578"/>
          </a:xfrm>
          <a:prstGeom prst="rect">
            <a:avLst/>
          </a:prstGeom>
        </p:spPr>
      </p:pic>
    </p:spTree>
    <p:extLst>
      <p:ext uri="{BB962C8B-B14F-4D97-AF65-F5344CB8AC3E}">
        <p14:creationId xmlns:p14="http://schemas.microsoft.com/office/powerpoint/2010/main" val="46373238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smtClean="0"/>
              <a:t>Τροπικά δάση</a:t>
            </a:r>
            <a:endParaRPr lang="en-US" sz="4000" dirty="0"/>
          </a:p>
        </p:txBody>
      </p:sp>
      <p:sp>
        <p:nvSpPr>
          <p:cNvPr id="3" name="Content Placeholder 2"/>
          <p:cNvSpPr>
            <a:spLocks noGrp="1"/>
          </p:cNvSpPr>
          <p:nvPr>
            <p:ph idx="1"/>
          </p:nvPr>
        </p:nvSpPr>
        <p:spPr>
          <a:xfrm>
            <a:off x="677333" y="2160589"/>
            <a:ext cx="9668145" cy="3880773"/>
          </a:xfrm>
        </p:spPr>
        <p:txBody>
          <a:bodyPr>
            <a:normAutofit/>
          </a:bodyPr>
          <a:lstStyle/>
          <a:p>
            <a:r>
              <a:rPr lang="el-GR" sz="2000" dirty="0" smtClean="0"/>
              <a:t>Τα </a:t>
            </a:r>
            <a:r>
              <a:rPr lang="el-GR" sz="2000" dirty="0"/>
              <a:t>πιο πλούσια σε </a:t>
            </a:r>
            <a:r>
              <a:rPr lang="el-GR" sz="2000" b="1" dirty="0"/>
              <a:t>ποικιλία</a:t>
            </a:r>
            <a:r>
              <a:rPr lang="el-GR" sz="2000" dirty="0"/>
              <a:t> οικοσυστήματα του πλανήτη μας, αφού φιλοξενούν ένα μεγάλο αριθμό διαφορετικών οργανισμών. Διαθέτουν το 65% του συνόλου των γνωστών φυτικών ειδών. </a:t>
            </a:r>
            <a:endParaRPr lang="en-US" sz="2000" dirty="0" smtClean="0"/>
          </a:p>
          <a:p>
            <a:r>
              <a:rPr lang="el-GR" sz="2000" dirty="0" smtClean="0"/>
              <a:t>Γιατί παρόλο που είναι φτωχά τα εδάφη </a:t>
            </a:r>
            <a:r>
              <a:rPr lang="el-GR" sz="2000" dirty="0"/>
              <a:t>τους </a:t>
            </a:r>
            <a:r>
              <a:rPr lang="el-GR" sz="2000" dirty="0" smtClean="0">
                <a:sym typeface="Wingdings" panose="05000000000000000000" pitchFamily="2" charset="2"/>
              </a:rPr>
              <a:t>έχουν </a:t>
            </a:r>
            <a:r>
              <a:rPr lang="el-GR" sz="2000" dirty="0" smtClean="0"/>
              <a:t>πλούσια</a:t>
            </a:r>
            <a:r>
              <a:rPr lang="el-GR" sz="2000" dirty="0" smtClean="0">
                <a:sym typeface="Wingdings" panose="05000000000000000000" pitchFamily="2" charset="2"/>
              </a:rPr>
              <a:t> </a:t>
            </a:r>
            <a:r>
              <a:rPr lang="el-GR" sz="2000" dirty="0" smtClean="0"/>
              <a:t>βλάστηση; </a:t>
            </a:r>
          </a:p>
          <a:p>
            <a:pPr lvl="1"/>
            <a:r>
              <a:rPr lang="el-GR" sz="2000" dirty="0" smtClean="0"/>
              <a:t>Η </a:t>
            </a:r>
            <a:r>
              <a:rPr lang="el-GR" sz="2000" dirty="0"/>
              <a:t>αποικοδόμηση στα δάση αυτά είναι ταχύτατη, λόγω της επικράτησης υψηλών θερμοκρασιών και υγρασίας</a:t>
            </a:r>
            <a:r>
              <a:rPr lang="el-GR" sz="2000" dirty="0" smtClean="0"/>
              <a:t>.</a:t>
            </a:r>
            <a:endParaRPr lang="en-US" sz="2000" dirty="0" smtClean="0"/>
          </a:p>
          <a:p>
            <a:pPr lvl="1"/>
            <a:r>
              <a:rPr lang="el-GR" sz="2000" dirty="0" smtClean="0"/>
              <a:t> </a:t>
            </a:r>
            <a:r>
              <a:rPr lang="el-GR" sz="2000" dirty="0"/>
              <a:t>Όμως όλα τα ανόργανα θρεπτικά συστατικά επαναπροσλαμβάνονται από τα φυτά και τα εδάφη των δασών αυτών παραμένουν φτωχά. </a:t>
            </a:r>
            <a:endParaRPr lang="en-US" sz="2000" dirty="0"/>
          </a:p>
        </p:txBody>
      </p:sp>
    </p:spTree>
    <p:extLst>
      <p:ext uri="{BB962C8B-B14F-4D97-AF65-F5344CB8AC3E}">
        <p14:creationId xmlns:p14="http://schemas.microsoft.com/office/powerpoint/2010/main" val="6985177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4000" dirty="0" smtClean="0"/>
              <a:t>Αποψίλωση</a:t>
            </a:r>
            <a:r>
              <a:rPr lang="el-GR" dirty="0" smtClean="0"/>
              <a:t> </a:t>
            </a:r>
            <a:r>
              <a:rPr lang="el-GR" sz="4000" dirty="0" smtClean="0"/>
              <a:t>τροπικών δασών</a:t>
            </a:r>
            <a:endParaRPr lang="en-US" dirty="0"/>
          </a:p>
        </p:txBody>
      </p:sp>
      <p:sp>
        <p:nvSpPr>
          <p:cNvPr id="3" name="Content Placeholder 2"/>
          <p:cNvSpPr>
            <a:spLocks noGrp="1"/>
          </p:cNvSpPr>
          <p:nvPr>
            <p:ph idx="1"/>
          </p:nvPr>
        </p:nvSpPr>
        <p:spPr>
          <a:xfrm>
            <a:off x="677333" y="2160589"/>
            <a:ext cx="9200313" cy="3880773"/>
          </a:xfrm>
        </p:spPr>
        <p:txBody>
          <a:bodyPr>
            <a:normAutofit/>
          </a:bodyPr>
          <a:lstStyle/>
          <a:p>
            <a:pPr marL="0" indent="0">
              <a:buNone/>
            </a:pPr>
            <a:r>
              <a:rPr lang="el-GR" sz="2000" dirty="0" smtClean="0"/>
              <a:t>Η </a:t>
            </a:r>
            <a:r>
              <a:rPr lang="el-GR" sz="2000" dirty="0"/>
              <a:t>αποψίλωση των τροπικών </a:t>
            </a:r>
            <a:r>
              <a:rPr lang="el-GR" sz="2000" dirty="0" smtClean="0"/>
              <a:t>δασών</a:t>
            </a:r>
            <a:r>
              <a:rPr lang="en-US" sz="2000" dirty="0" smtClean="0"/>
              <a:t> </a:t>
            </a:r>
            <a:r>
              <a:rPr lang="el-GR" sz="2000" dirty="0" smtClean="0"/>
              <a:t>γίνεται </a:t>
            </a:r>
            <a:r>
              <a:rPr lang="el-GR" sz="2000" dirty="0"/>
              <a:t>με σκοπό </a:t>
            </a:r>
            <a:r>
              <a:rPr lang="el-GR" sz="2000" dirty="0" smtClean="0"/>
              <a:t>την:</a:t>
            </a:r>
            <a:endParaRPr lang="en-US" sz="2000" dirty="0" smtClean="0"/>
          </a:p>
          <a:p>
            <a:r>
              <a:rPr lang="el-GR" sz="2000" dirty="0" smtClean="0"/>
              <a:t>Εξασφάλιση </a:t>
            </a:r>
            <a:r>
              <a:rPr lang="el-GR" sz="2000" dirty="0"/>
              <a:t>γεωργικής </a:t>
            </a:r>
            <a:r>
              <a:rPr lang="el-GR" sz="2000" dirty="0" smtClean="0"/>
              <a:t>γης</a:t>
            </a:r>
            <a:endParaRPr lang="en-US" sz="2000" dirty="0" smtClean="0"/>
          </a:p>
          <a:p>
            <a:r>
              <a:rPr lang="el-GR" sz="2000" dirty="0" smtClean="0"/>
              <a:t>Επέκταση </a:t>
            </a:r>
            <a:r>
              <a:rPr lang="el-GR" sz="2000" dirty="0"/>
              <a:t>των </a:t>
            </a:r>
            <a:r>
              <a:rPr lang="el-GR" sz="2000" dirty="0" smtClean="0"/>
              <a:t>πόλεων</a:t>
            </a:r>
            <a:endParaRPr lang="en-US" sz="2000" dirty="0" smtClean="0"/>
          </a:p>
          <a:p>
            <a:r>
              <a:rPr lang="el-GR" sz="2000" dirty="0" smtClean="0"/>
              <a:t>Υλοτόμηση </a:t>
            </a:r>
            <a:r>
              <a:rPr lang="el-GR" sz="2000" dirty="0"/>
              <a:t>ή </a:t>
            </a:r>
            <a:endParaRPr lang="en-US" sz="2000" dirty="0" smtClean="0"/>
          </a:p>
          <a:p>
            <a:r>
              <a:rPr lang="el-GR" sz="2000" dirty="0"/>
              <a:t>Τ</a:t>
            </a:r>
            <a:r>
              <a:rPr lang="el-GR" sz="2000" dirty="0" smtClean="0"/>
              <a:t>η </a:t>
            </a:r>
            <a:r>
              <a:rPr lang="el-GR" sz="2000" dirty="0"/>
              <a:t>διάνοιξη </a:t>
            </a:r>
            <a:r>
              <a:rPr lang="el-GR" sz="2000" dirty="0" smtClean="0"/>
              <a:t>δρόμων</a:t>
            </a:r>
            <a:endParaRPr lang="en-US" sz="2000" dirty="0" smtClean="0"/>
          </a:p>
          <a:p>
            <a:pPr marL="0" indent="0">
              <a:buNone/>
            </a:pPr>
            <a:endParaRPr lang="el-GR" sz="2000" dirty="0" smtClean="0"/>
          </a:p>
          <a:p>
            <a:pPr marL="0" indent="0" algn="just">
              <a:buNone/>
            </a:pPr>
            <a:r>
              <a:rPr lang="el-GR" sz="2000" dirty="0" smtClean="0"/>
              <a:t>Τα </a:t>
            </a:r>
            <a:r>
              <a:rPr lang="el-GR" sz="2000" dirty="0"/>
              <a:t>τελευταία πενήντα χρόνια η συνολική έκταση των τροπικών δασών έχει μειωθεί στο μισό. Χιλιάδες ζωικά και φυτικά είδη χάνονται ανεπιστρεπτί και πολύ περισσότερα απειλούνται με εξαφάνιση.</a:t>
            </a:r>
            <a:endParaRPr lang="en-US" sz="2000" dirty="0"/>
          </a:p>
        </p:txBody>
      </p:sp>
    </p:spTree>
    <p:extLst>
      <p:ext uri="{BB962C8B-B14F-4D97-AF65-F5344CB8AC3E}">
        <p14:creationId xmlns:p14="http://schemas.microsoft.com/office/powerpoint/2010/main" val="238788669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smtClean="0"/>
              <a:t>Σημασία τροπικών δασών</a:t>
            </a:r>
            <a:endParaRPr lang="en-US" sz="4000" dirty="0"/>
          </a:p>
        </p:txBody>
      </p:sp>
      <p:sp>
        <p:nvSpPr>
          <p:cNvPr id="3" name="Content Placeholder 2"/>
          <p:cNvSpPr>
            <a:spLocks noGrp="1"/>
          </p:cNvSpPr>
          <p:nvPr>
            <p:ph idx="1"/>
          </p:nvPr>
        </p:nvSpPr>
        <p:spPr>
          <a:xfrm>
            <a:off x="677334" y="1930400"/>
            <a:ext cx="9381066" cy="3880773"/>
          </a:xfrm>
        </p:spPr>
        <p:txBody>
          <a:bodyPr>
            <a:noAutofit/>
          </a:bodyPr>
          <a:lstStyle/>
          <a:p>
            <a:pPr marL="0" indent="0">
              <a:buNone/>
            </a:pPr>
            <a:r>
              <a:rPr lang="el-GR" sz="2000" dirty="0" smtClean="0"/>
              <a:t>Στα </a:t>
            </a:r>
            <a:r>
              <a:rPr lang="el-GR" sz="2000" dirty="0"/>
              <a:t>τροπικά φυτά </a:t>
            </a:r>
            <a:r>
              <a:rPr lang="el-GR" sz="2000" dirty="0" smtClean="0"/>
              <a:t>υπάρχει μια </a:t>
            </a:r>
            <a:r>
              <a:rPr lang="el-GR" sz="2000" dirty="0"/>
              <a:t>μεγάλη ποικιλία πρώτων υλών και </a:t>
            </a:r>
            <a:r>
              <a:rPr lang="el-GR" sz="2000" dirty="0" smtClean="0"/>
              <a:t>τροφών:</a:t>
            </a:r>
          </a:p>
          <a:p>
            <a:r>
              <a:rPr lang="el-GR" sz="2000" dirty="0" smtClean="0"/>
              <a:t>Το </a:t>
            </a:r>
            <a:r>
              <a:rPr lang="el-GR" sz="2000" dirty="0"/>
              <a:t>καουτσούκ, πρώτη ύλη για την κατασκευή των ελαστικών, προέρχεται από τα καουτσουκόδεντρα της </a:t>
            </a:r>
            <a:r>
              <a:rPr lang="el-GR" sz="2000" dirty="0" smtClean="0"/>
              <a:t>Βραζιλίας.</a:t>
            </a:r>
          </a:p>
          <a:p>
            <a:r>
              <a:rPr lang="el-GR" sz="2000" dirty="0" smtClean="0"/>
              <a:t>Οι </a:t>
            </a:r>
            <a:r>
              <a:rPr lang="el-GR" sz="2000" dirty="0"/>
              <a:t>πατάτες </a:t>
            </a:r>
            <a:r>
              <a:rPr lang="el-GR" sz="2000" dirty="0" smtClean="0"/>
              <a:t>από </a:t>
            </a:r>
            <a:r>
              <a:rPr lang="el-GR" sz="2000" dirty="0"/>
              <a:t>τα υψίπεδα της Νότιας </a:t>
            </a:r>
            <a:r>
              <a:rPr lang="el-GR" sz="2000" dirty="0" smtClean="0"/>
              <a:t>Αμερικής. </a:t>
            </a:r>
          </a:p>
          <a:p>
            <a:r>
              <a:rPr lang="el-GR" sz="2000" dirty="0" smtClean="0"/>
              <a:t>Μεγάλο </a:t>
            </a:r>
            <a:r>
              <a:rPr lang="el-GR" sz="2000" dirty="0"/>
              <a:t>μέρος του σύγχρονου καθημερινού </a:t>
            </a:r>
            <a:r>
              <a:rPr lang="el-GR" sz="2000" dirty="0" smtClean="0"/>
              <a:t>διαιτολογίου, όπως </a:t>
            </a:r>
            <a:r>
              <a:rPr lang="el-GR" sz="2000" dirty="0"/>
              <a:t>οι μπανάνες, το αβοκάντο, η βανίλια, το κακάο και </a:t>
            </a:r>
            <a:r>
              <a:rPr lang="el-GR" sz="2000" dirty="0" smtClean="0"/>
              <a:t>ο καφές, προέρχονται από </a:t>
            </a:r>
            <a:r>
              <a:rPr lang="el-GR" sz="2000" dirty="0"/>
              <a:t>τα τροπικά </a:t>
            </a:r>
            <a:r>
              <a:rPr lang="el-GR" sz="2000" dirty="0" smtClean="0"/>
              <a:t>δάση.</a:t>
            </a:r>
          </a:p>
          <a:p>
            <a:pPr algn="just"/>
            <a:r>
              <a:rPr lang="el-GR" sz="2000" dirty="0"/>
              <a:t>Η</a:t>
            </a:r>
            <a:r>
              <a:rPr lang="el-GR" sz="2000" dirty="0" smtClean="0"/>
              <a:t> ιατρική </a:t>
            </a:r>
            <a:r>
              <a:rPr lang="el-GR" sz="2000" dirty="0"/>
              <a:t>οφείλει μεγάλο μέρος των φαρμακευτικών ουσιών που χρησιμοποιεί στα τροπικά </a:t>
            </a:r>
            <a:r>
              <a:rPr lang="el-GR" sz="2000" dirty="0" smtClean="0"/>
              <a:t>δάση</a:t>
            </a:r>
            <a:r>
              <a:rPr lang="en-US" sz="2000" dirty="0" smtClean="0"/>
              <a:t> </a:t>
            </a:r>
            <a:r>
              <a:rPr lang="el-GR" sz="2000" dirty="0" smtClean="0"/>
              <a:t>όπως αναλγητικά, χωνευτικά, ηρεμιστικά κ.α.</a:t>
            </a:r>
            <a:endParaRPr lang="en-US" sz="2400" dirty="0"/>
          </a:p>
        </p:txBody>
      </p:sp>
    </p:spTree>
    <p:extLst>
      <p:ext uri="{BB962C8B-B14F-4D97-AF65-F5344CB8AC3E}">
        <p14:creationId xmlns:p14="http://schemas.microsoft.com/office/powerpoint/2010/main" val="142757791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2ACE9A-EB32-8A4E-808F-676A38FE59AC}"/>
              </a:ext>
            </a:extLst>
          </p:cNvPr>
          <p:cNvSpPr>
            <a:spLocks noGrp="1"/>
          </p:cNvSpPr>
          <p:nvPr>
            <p:ph type="title"/>
          </p:nvPr>
        </p:nvSpPr>
        <p:spPr>
          <a:xfrm>
            <a:off x="287079" y="202019"/>
            <a:ext cx="8596668" cy="1320800"/>
          </a:xfrm>
        </p:spPr>
        <p:txBody>
          <a:bodyPr>
            <a:normAutofit/>
          </a:bodyPr>
          <a:lstStyle/>
          <a:p>
            <a:r>
              <a:rPr lang="en-US" sz="4000" dirty="0" err="1"/>
              <a:t>Ερημο</a:t>
            </a:r>
            <a:r>
              <a:rPr lang="en-US" sz="4000" dirty="0"/>
              <a:t>ποίηση</a:t>
            </a:r>
          </a:p>
        </p:txBody>
      </p:sp>
      <p:pic>
        <p:nvPicPr>
          <p:cNvPr id="4" name="Content Placeholder 3"/>
          <p:cNvPicPr>
            <a:picLocks noGrp="1" noChangeAspect="1"/>
          </p:cNvPicPr>
          <p:nvPr>
            <p:ph idx="1"/>
          </p:nvPr>
        </p:nvPicPr>
        <p:blipFill>
          <a:blip r:embed="rId2"/>
          <a:stretch>
            <a:fillRect/>
          </a:stretch>
        </p:blipFill>
        <p:spPr>
          <a:xfrm>
            <a:off x="2977146" y="1690577"/>
            <a:ext cx="9214853" cy="4663387"/>
          </a:xfrm>
          <a:prstGeom prst="rect">
            <a:avLst/>
          </a:prstGeom>
        </p:spPr>
      </p:pic>
      <p:sp>
        <p:nvSpPr>
          <p:cNvPr id="5" name="Text Placeholder 4"/>
          <p:cNvSpPr>
            <a:spLocks noGrp="1"/>
          </p:cNvSpPr>
          <p:nvPr>
            <p:ph type="body" sz="half" idx="4294967295"/>
          </p:nvPr>
        </p:nvSpPr>
        <p:spPr>
          <a:xfrm>
            <a:off x="287079" y="1429710"/>
            <a:ext cx="5699051" cy="2584450"/>
          </a:xfrm>
        </p:spPr>
        <p:txBody>
          <a:bodyPr>
            <a:noAutofit/>
          </a:bodyPr>
          <a:lstStyle/>
          <a:p>
            <a:r>
              <a:rPr lang="el-GR" sz="2000" dirty="0"/>
              <a:t>Οι λόγοι </a:t>
            </a:r>
            <a:r>
              <a:rPr lang="el-GR" sz="2000" dirty="0" smtClean="0"/>
              <a:t>ερημοποίησης ενός οικοσυστήματος: </a:t>
            </a:r>
            <a:endParaRPr lang="en-US" sz="2000" dirty="0" smtClean="0"/>
          </a:p>
          <a:p>
            <a:pPr lvl="1"/>
            <a:r>
              <a:rPr lang="el-GR" sz="2000" dirty="0" smtClean="0"/>
              <a:t>Όξινη βροχή </a:t>
            </a:r>
            <a:endParaRPr lang="en-US" sz="2000" dirty="0" smtClean="0"/>
          </a:p>
          <a:p>
            <a:pPr lvl="1"/>
            <a:r>
              <a:rPr lang="el-GR" sz="2000" dirty="0" smtClean="0"/>
              <a:t>Αποψίλωση </a:t>
            </a:r>
            <a:r>
              <a:rPr lang="el-GR" sz="2000" dirty="0"/>
              <a:t>των </a:t>
            </a:r>
            <a:r>
              <a:rPr lang="el-GR" sz="2000" dirty="0" smtClean="0"/>
              <a:t>δασών</a:t>
            </a:r>
            <a:endParaRPr lang="en-US" sz="2000" dirty="0" smtClean="0"/>
          </a:p>
          <a:p>
            <a:pPr lvl="1"/>
            <a:r>
              <a:rPr lang="el-GR" sz="2000" dirty="0" smtClean="0"/>
              <a:t>Πυρκαγιές</a:t>
            </a:r>
            <a:endParaRPr lang="en-US" sz="2000" dirty="0" smtClean="0"/>
          </a:p>
          <a:p>
            <a:pPr lvl="1"/>
            <a:r>
              <a:rPr lang="el-GR" sz="2000" dirty="0" err="1"/>
              <a:t>Υ</a:t>
            </a:r>
            <a:r>
              <a:rPr lang="el-GR" sz="2000" dirty="0" err="1" smtClean="0"/>
              <a:t>περβόσκηση</a:t>
            </a:r>
            <a:r>
              <a:rPr lang="el-GR" sz="2000" dirty="0" smtClean="0"/>
              <a:t> </a:t>
            </a:r>
          </a:p>
          <a:p>
            <a:pPr lvl="1"/>
            <a:r>
              <a:rPr lang="el-GR" sz="2000" dirty="0" smtClean="0"/>
              <a:t>Διάβρωση</a:t>
            </a:r>
            <a:endParaRPr lang="el-GR" sz="2000" dirty="0"/>
          </a:p>
          <a:p>
            <a:endParaRPr lang="en-US" sz="2000" dirty="0"/>
          </a:p>
        </p:txBody>
      </p:sp>
    </p:spTree>
    <p:extLst>
      <p:ext uri="{BB962C8B-B14F-4D97-AF65-F5344CB8AC3E}">
        <p14:creationId xmlns:p14="http://schemas.microsoft.com/office/powerpoint/2010/main" val="131795756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363579-FB24-4B4C-B2D3-39760C2B68ED}"/>
              </a:ext>
            </a:extLst>
          </p:cNvPr>
          <p:cNvSpPr>
            <a:spLocks noGrp="1"/>
          </p:cNvSpPr>
          <p:nvPr>
            <p:ph type="title"/>
          </p:nvPr>
        </p:nvSpPr>
        <p:spPr/>
        <p:txBody>
          <a:bodyPr>
            <a:normAutofit/>
          </a:bodyPr>
          <a:lstStyle/>
          <a:p>
            <a:r>
              <a:rPr lang="en-US" sz="4000" dirty="0" err="1"/>
              <a:t>Ρύ</a:t>
            </a:r>
            <a:r>
              <a:rPr lang="en-US" sz="4000" dirty="0"/>
              <a:t>πανση</a:t>
            </a:r>
          </a:p>
        </p:txBody>
      </p:sp>
      <p:sp>
        <p:nvSpPr>
          <p:cNvPr id="3" name="Content Placeholder 2">
            <a:extLst>
              <a:ext uri="{FF2B5EF4-FFF2-40B4-BE49-F238E27FC236}">
                <a16:creationId xmlns:a16="http://schemas.microsoft.com/office/drawing/2014/main" xmlns="" id="{3EE94030-BE3F-C94B-BA38-2240C5BB6FB3}"/>
              </a:ext>
            </a:extLst>
          </p:cNvPr>
          <p:cNvSpPr>
            <a:spLocks noGrp="1"/>
          </p:cNvSpPr>
          <p:nvPr>
            <p:ph idx="1"/>
          </p:nvPr>
        </p:nvSpPr>
        <p:spPr/>
        <p:txBody>
          <a:bodyPr>
            <a:normAutofit/>
          </a:bodyPr>
          <a:lstStyle/>
          <a:p>
            <a:r>
              <a:rPr lang="en-US" sz="2000" dirty="0" err="1"/>
              <a:t>Ατμοσφ</a:t>
            </a:r>
            <a:r>
              <a:rPr lang="en-US" sz="2000" dirty="0"/>
              <a:t>αιρική</a:t>
            </a:r>
          </a:p>
          <a:p>
            <a:r>
              <a:rPr lang="el-GR" sz="2000" dirty="0"/>
              <a:t>Υ</a:t>
            </a:r>
            <a:r>
              <a:rPr lang="en-US" sz="2000" dirty="0" err="1"/>
              <a:t>δάτων</a:t>
            </a:r>
            <a:endParaRPr lang="en-US" sz="2000" dirty="0"/>
          </a:p>
          <a:p>
            <a:r>
              <a:rPr lang="el-GR" sz="2000" dirty="0"/>
              <a:t>Ε</a:t>
            </a:r>
            <a:r>
              <a:rPr lang="en-US" sz="2000" dirty="0" err="1" smtClean="0"/>
              <a:t>δάφους</a:t>
            </a:r>
            <a:endParaRPr lang="en-US" sz="2000" dirty="0" smtClean="0"/>
          </a:p>
          <a:p>
            <a:r>
              <a:rPr lang="el-GR" sz="2000" dirty="0" smtClean="0"/>
              <a:t>Ηχορύπανση</a:t>
            </a:r>
            <a:endParaRPr lang="en-US" sz="2000" dirty="0"/>
          </a:p>
          <a:p>
            <a:endParaRPr lang="en-US" sz="2000" dirty="0"/>
          </a:p>
        </p:txBody>
      </p:sp>
      <p:pic>
        <p:nvPicPr>
          <p:cNvPr id="5" name="Picture 4"/>
          <p:cNvPicPr>
            <a:picLocks noChangeAspect="1"/>
          </p:cNvPicPr>
          <p:nvPr/>
        </p:nvPicPr>
        <p:blipFill>
          <a:blip r:embed="rId2"/>
          <a:stretch>
            <a:fillRect/>
          </a:stretch>
        </p:blipFill>
        <p:spPr>
          <a:xfrm>
            <a:off x="8221744" y="1100517"/>
            <a:ext cx="2781300" cy="5076825"/>
          </a:xfrm>
          <a:prstGeom prst="rect">
            <a:avLst/>
          </a:prstGeom>
        </p:spPr>
      </p:pic>
      <p:pic>
        <p:nvPicPr>
          <p:cNvPr id="6" name="Picture 5"/>
          <p:cNvPicPr>
            <a:picLocks noChangeAspect="1"/>
          </p:cNvPicPr>
          <p:nvPr/>
        </p:nvPicPr>
        <p:blipFill>
          <a:blip r:embed="rId3"/>
          <a:stretch>
            <a:fillRect/>
          </a:stretch>
        </p:blipFill>
        <p:spPr>
          <a:xfrm>
            <a:off x="6456207" y="409113"/>
            <a:ext cx="2447925" cy="3905250"/>
          </a:xfrm>
          <a:prstGeom prst="rect">
            <a:avLst/>
          </a:prstGeom>
        </p:spPr>
      </p:pic>
      <p:pic>
        <p:nvPicPr>
          <p:cNvPr id="7" name="Picture 6"/>
          <p:cNvPicPr>
            <a:picLocks noChangeAspect="1"/>
          </p:cNvPicPr>
          <p:nvPr/>
        </p:nvPicPr>
        <p:blipFill>
          <a:blip r:embed="rId4"/>
          <a:stretch>
            <a:fillRect/>
          </a:stretch>
        </p:blipFill>
        <p:spPr>
          <a:xfrm>
            <a:off x="3589182" y="1410032"/>
            <a:ext cx="2867025" cy="2971800"/>
          </a:xfrm>
          <a:prstGeom prst="rect">
            <a:avLst/>
          </a:prstGeom>
        </p:spPr>
      </p:pic>
      <p:pic>
        <p:nvPicPr>
          <p:cNvPr id="8" name="Picture 7"/>
          <p:cNvPicPr>
            <a:picLocks noChangeAspect="1"/>
          </p:cNvPicPr>
          <p:nvPr/>
        </p:nvPicPr>
        <p:blipFill>
          <a:blip r:embed="rId5"/>
          <a:stretch>
            <a:fillRect/>
          </a:stretch>
        </p:blipFill>
        <p:spPr>
          <a:xfrm>
            <a:off x="9063038" y="5794279"/>
            <a:ext cx="2143125" cy="561975"/>
          </a:xfrm>
          <a:prstGeom prst="rect">
            <a:avLst/>
          </a:prstGeom>
        </p:spPr>
      </p:pic>
      <p:pic>
        <p:nvPicPr>
          <p:cNvPr id="9" name="Picture 8"/>
          <p:cNvPicPr>
            <a:picLocks noChangeAspect="1"/>
          </p:cNvPicPr>
          <p:nvPr/>
        </p:nvPicPr>
        <p:blipFill>
          <a:blip r:embed="rId6"/>
          <a:stretch>
            <a:fillRect/>
          </a:stretch>
        </p:blipFill>
        <p:spPr>
          <a:xfrm>
            <a:off x="2887744" y="4329818"/>
            <a:ext cx="5334000" cy="2314575"/>
          </a:xfrm>
          <a:prstGeom prst="rect">
            <a:avLst/>
          </a:prstGeom>
        </p:spPr>
      </p:pic>
    </p:spTree>
    <p:extLst>
      <p:ext uri="{BB962C8B-B14F-4D97-AF65-F5344CB8AC3E}">
        <p14:creationId xmlns:p14="http://schemas.microsoft.com/office/powerpoint/2010/main" val="328871344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633B98-12C0-0244-9A57-482CEB683852}"/>
              </a:ext>
            </a:extLst>
          </p:cNvPr>
          <p:cNvSpPr>
            <a:spLocks noGrp="1"/>
          </p:cNvSpPr>
          <p:nvPr>
            <p:ph type="title"/>
          </p:nvPr>
        </p:nvSpPr>
        <p:spPr/>
        <p:txBody>
          <a:bodyPr>
            <a:normAutofit/>
          </a:bodyPr>
          <a:lstStyle/>
          <a:p>
            <a:r>
              <a:rPr lang="el-GR" sz="4000" dirty="0" smtClean="0"/>
              <a:t>Ατμοσφαιρική ρύπανση 1</a:t>
            </a:r>
            <a:endParaRPr lang="en-US" sz="4000" dirty="0"/>
          </a:p>
        </p:txBody>
      </p:sp>
      <p:sp>
        <p:nvSpPr>
          <p:cNvPr id="3" name="Content Placeholder 2">
            <a:extLst>
              <a:ext uri="{FF2B5EF4-FFF2-40B4-BE49-F238E27FC236}">
                <a16:creationId xmlns:a16="http://schemas.microsoft.com/office/drawing/2014/main" xmlns="" id="{49185F90-F570-BD40-9196-9B3301C6D6B6}"/>
              </a:ext>
            </a:extLst>
          </p:cNvPr>
          <p:cNvSpPr>
            <a:spLocks noGrp="1"/>
          </p:cNvSpPr>
          <p:nvPr>
            <p:ph idx="1"/>
          </p:nvPr>
        </p:nvSpPr>
        <p:spPr>
          <a:xfrm>
            <a:off x="677334" y="1383482"/>
            <a:ext cx="8596668" cy="3880773"/>
          </a:xfrm>
        </p:spPr>
        <p:txBody>
          <a:bodyPr>
            <a:normAutofit/>
          </a:bodyPr>
          <a:lstStyle/>
          <a:p>
            <a:r>
              <a:rPr lang="el-GR" sz="2000" dirty="0" smtClean="0"/>
              <a:t>Φαινόμενο του θερμοκηπίου: </a:t>
            </a:r>
            <a:r>
              <a:rPr lang="el-GR" sz="2000" b="1" dirty="0" smtClean="0"/>
              <a:t>Αιτία</a:t>
            </a:r>
            <a:r>
              <a:rPr lang="el-GR" sz="2000" dirty="0" smtClean="0"/>
              <a:t>, συνέπειες, λύσεις</a:t>
            </a:r>
          </a:p>
          <a:p>
            <a:pPr marL="0" indent="0">
              <a:buNone/>
            </a:pPr>
            <a:endParaRPr lang="en-US" sz="2000" dirty="0"/>
          </a:p>
        </p:txBody>
      </p:sp>
      <p:pic>
        <p:nvPicPr>
          <p:cNvPr id="6" name="Picture 5"/>
          <p:cNvPicPr>
            <a:picLocks noChangeAspect="1"/>
          </p:cNvPicPr>
          <p:nvPr/>
        </p:nvPicPr>
        <p:blipFill>
          <a:blip r:embed="rId2"/>
          <a:stretch>
            <a:fillRect/>
          </a:stretch>
        </p:blipFill>
        <p:spPr>
          <a:xfrm>
            <a:off x="95790" y="1748785"/>
            <a:ext cx="7071382" cy="2096318"/>
          </a:xfrm>
          <a:prstGeom prst="rect">
            <a:avLst/>
          </a:prstGeom>
        </p:spPr>
      </p:pic>
      <p:pic>
        <p:nvPicPr>
          <p:cNvPr id="7" name="Picture 6"/>
          <p:cNvPicPr>
            <a:picLocks noChangeAspect="1"/>
          </p:cNvPicPr>
          <p:nvPr/>
        </p:nvPicPr>
        <p:blipFill>
          <a:blip r:embed="rId3"/>
          <a:stretch>
            <a:fillRect/>
          </a:stretch>
        </p:blipFill>
        <p:spPr>
          <a:xfrm>
            <a:off x="7082781" y="1930400"/>
            <a:ext cx="5109219" cy="2251880"/>
          </a:xfrm>
          <a:prstGeom prst="rect">
            <a:avLst/>
          </a:prstGeom>
        </p:spPr>
      </p:pic>
      <p:pic>
        <p:nvPicPr>
          <p:cNvPr id="8" name="Picture 7"/>
          <p:cNvPicPr>
            <a:picLocks noChangeAspect="1"/>
          </p:cNvPicPr>
          <p:nvPr/>
        </p:nvPicPr>
        <p:blipFill>
          <a:blip r:embed="rId4"/>
          <a:stretch>
            <a:fillRect/>
          </a:stretch>
        </p:blipFill>
        <p:spPr>
          <a:xfrm>
            <a:off x="0" y="3855281"/>
            <a:ext cx="5183642" cy="3002719"/>
          </a:xfrm>
          <a:prstGeom prst="rect">
            <a:avLst/>
          </a:prstGeom>
        </p:spPr>
      </p:pic>
      <p:pic>
        <p:nvPicPr>
          <p:cNvPr id="9" name="Picture 8"/>
          <p:cNvPicPr>
            <a:picLocks noChangeAspect="1"/>
          </p:cNvPicPr>
          <p:nvPr/>
        </p:nvPicPr>
        <p:blipFill>
          <a:blip r:embed="rId5"/>
          <a:stretch>
            <a:fillRect/>
          </a:stretch>
        </p:blipFill>
        <p:spPr>
          <a:xfrm>
            <a:off x="5257217" y="4182280"/>
            <a:ext cx="6118948" cy="2670969"/>
          </a:xfrm>
          <a:prstGeom prst="rect">
            <a:avLst/>
          </a:prstGeom>
        </p:spPr>
      </p:pic>
    </p:spTree>
    <p:extLst>
      <p:ext uri="{BB962C8B-B14F-4D97-AF65-F5344CB8AC3E}">
        <p14:creationId xmlns:p14="http://schemas.microsoft.com/office/powerpoint/2010/main" val="271603887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633B98-12C0-0244-9A57-482CEB683852}"/>
              </a:ext>
            </a:extLst>
          </p:cNvPr>
          <p:cNvSpPr>
            <a:spLocks noGrp="1"/>
          </p:cNvSpPr>
          <p:nvPr>
            <p:ph type="title"/>
          </p:nvPr>
        </p:nvSpPr>
        <p:spPr/>
        <p:txBody>
          <a:bodyPr>
            <a:normAutofit/>
          </a:bodyPr>
          <a:lstStyle/>
          <a:p>
            <a:r>
              <a:rPr lang="el-GR" sz="4000" dirty="0" smtClean="0"/>
              <a:t>Ατμοσφαιρική ρύπανση 1</a:t>
            </a:r>
            <a:endParaRPr lang="en-US" sz="4000" dirty="0"/>
          </a:p>
        </p:txBody>
      </p:sp>
      <p:sp>
        <p:nvSpPr>
          <p:cNvPr id="3" name="Content Placeholder 2">
            <a:extLst>
              <a:ext uri="{FF2B5EF4-FFF2-40B4-BE49-F238E27FC236}">
                <a16:creationId xmlns:a16="http://schemas.microsoft.com/office/drawing/2014/main" xmlns="" id="{49185F90-F570-BD40-9196-9B3301C6D6B6}"/>
              </a:ext>
            </a:extLst>
          </p:cNvPr>
          <p:cNvSpPr>
            <a:spLocks noGrp="1"/>
          </p:cNvSpPr>
          <p:nvPr>
            <p:ph idx="1"/>
          </p:nvPr>
        </p:nvSpPr>
        <p:spPr>
          <a:xfrm>
            <a:off x="677334" y="1383482"/>
            <a:ext cx="8596668" cy="3880773"/>
          </a:xfrm>
        </p:spPr>
        <p:txBody>
          <a:bodyPr>
            <a:normAutofit/>
          </a:bodyPr>
          <a:lstStyle/>
          <a:p>
            <a:r>
              <a:rPr lang="el-GR" sz="2000" dirty="0" smtClean="0"/>
              <a:t>Φαινόμενο του θερμοκηπίου: Αιτία, </a:t>
            </a:r>
            <a:r>
              <a:rPr lang="el-GR" sz="2000" b="1" dirty="0" smtClean="0"/>
              <a:t>συνέπειες</a:t>
            </a:r>
            <a:r>
              <a:rPr lang="el-GR" sz="2000" dirty="0" smtClean="0"/>
              <a:t>, λύσεις</a:t>
            </a:r>
          </a:p>
          <a:p>
            <a:pPr marL="0" indent="0">
              <a:buNone/>
            </a:pPr>
            <a:endParaRPr lang="en-US" sz="2000" dirty="0"/>
          </a:p>
        </p:txBody>
      </p:sp>
      <p:pic>
        <p:nvPicPr>
          <p:cNvPr id="11" name="Picture 10"/>
          <p:cNvPicPr>
            <a:picLocks noChangeAspect="1"/>
          </p:cNvPicPr>
          <p:nvPr/>
        </p:nvPicPr>
        <p:blipFill>
          <a:blip r:embed="rId2"/>
          <a:stretch>
            <a:fillRect/>
          </a:stretch>
        </p:blipFill>
        <p:spPr>
          <a:xfrm>
            <a:off x="6590567" y="2940433"/>
            <a:ext cx="5601433" cy="3917567"/>
          </a:xfrm>
          <a:prstGeom prst="rect">
            <a:avLst/>
          </a:prstGeom>
        </p:spPr>
      </p:pic>
      <p:pic>
        <p:nvPicPr>
          <p:cNvPr id="10" name="Picture 9"/>
          <p:cNvPicPr>
            <a:picLocks noChangeAspect="1"/>
          </p:cNvPicPr>
          <p:nvPr/>
        </p:nvPicPr>
        <p:blipFill>
          <a:blip r:embed="rId3"/>
          <a:stretch>
            <a:fillRect/>
          </a:stretch>
        </p:blipFill>
        <p:spPr>
          <a:xfrm>
            <a:off x="1923317" y="2589617"/>
            <a:ext cx="4667250" cy="4257675"/>
          </a:xfrm>
          <a:prstGeom prst="rect">
            <a:avLst/>
          </a:prstGeom>
        </p:spPr>
      </p:pic>
    </p:spTree>
    <p:extLst>
      <p:ext uri="{BB962C8B-B14F-4D97-AF65-F5344CB8AC3E}">
        <p14:creationId xmlns:p14="http://schemas.microsoft.com/office/powerpoint/2010/main" val="15526854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smtClean="0"/>
              <a:t>Φαινόμενο του θερμοκηπίου</a:t>
            </a:r>
            <a:endParaRPr lang="en-US" sz="4000" dirty="0"/>
          </a:p>
        </p:txBody>
      </p:sp>
      <p:sp>
        <p:nvSpPr>
          <p:cNvPr id="3" name="Content Placeholder 2"/>
          <p:cNvSpPr>
            <a:spLocks noGrp="1"/>
          </p:cNvSpPr>
          <p:nvPr>
            <p:ph idx="1"/>
          </p:nvPr>
        </p:nvSpPr>
        <p:spPr>
          <a:xfrm>
            <a:off x="677334" y="1529970"/>
            <a:ext cx="8596668" cy="3880773"/>
          </a:xfrm>
        </p:spPr>
        <p:txBody>
          <a:bodyPr>
            <a:noAutofit/>
          </a:bodyPr>
          <a:lstStyle/>
          <a:p>
            <a:r>
              <a:rPr lang="el-GR" sz="2000" b="1" dirty="0" smtClean="0"/>
              <a:t>Αιτίες:</a:t>
            </a:r>
            <a:endParaRPr lang="en-US" sz="2000" b="1" dirty="0" smtClean="0"/>
          </a:p>
          <a:p>
            <a:pPr lvl="1"/>
            <a:r>
              <a:rPr lang="el-GR" sz="2000" dirty="0" smtClean="0"/>
              <a:t>Υπέρμετρη καύση ορυκτών καυσίμων</a:t>
            </a:r>
          </a:p>
          <a:p>
            <a:pPr lvl="1"/>
            <a:r>
              <a:rPr lang="el-GR" sz="2000" dirty="0" smtClean="0"/>
              <a:t>Αύξηση διοξειδίου του άνθρακα στην ατμόσφαιρα</a:t>
            </a:r>
          </a:p>
          <a:p>
            <a:pPr lvl="1"/>
            <a:r>
              <a:rPr lang="el-GR" sz="2000" dirty="0" smtClean="0"/>
              <a:t>Δεσμεύεται περισσότερη υπέρυθρη ακτινοβολία</a:t>
            </a:r>
          </a:p>
          <a:p>
            <a:r>
              <a:rPr lang="el-GR" sz="2000" b="1" dirty="0" smtClean="0"/>
              <a:t>Συνέπειες:</a:t>
            </a:r>
            <a:endParaRPr lang="en-US" sz="2000" b="1" dirty="0" smtClean="0"/>
          </a:p>
          <a:p>
            <a:pPr lvl="1"/>
            <a:r>
              <a:rPr lang="el-GR" sz="2000" dirty="0" smtClean="0"/>
              <a:t>Αύξηση θερμοκρασίας</a:t>
            </a:r>
          </a:p>
          <a:p>
            <a:pPr lvl="1"/>
            <a:r>
              <a:rPr lang="el-GR" sz="2000" dirty="0" smtClean="0"/>
              <a:t>Τήξη πολικών πάγων</a:t>
            </a:r>
          </a:p>
          <a:p>
            <a:pPr lvl="1"/>
            <a:r>
              <a:rPr lang="el-GR" sz="2000" dirty="0" smtClean="0"/>
              <a:t>Ανύψωση της στάθμης της θάλασσας</a:t>
            </a:r>
          </a:p>
          <a:p>
            <a:pPr lvl="1"/>
            <a:r>
              <a:rPr lang="el-GR" sz="2000" dirty="0" smtClean="0"/>
              <a:t>Απώλεια μεγάλων χερσαίων εκτάσεων</a:t>
            </a:r>
          </a:p>
          <a:p>
            <a:r>
              <a:rPr lang="el-GR" sz="2000" b="1" dirty="0" smtClean="0"/>
              <a:t>Λύσεις</a:t>
            </a:r>
            <a:r>
              <a:rPr lang="el-GR" sz="2000" dirty="0" smtClean="0"/>
              <a:t>: </a:t>
            </a:r>
            <a:endParaRPr lang="en-US" sz="2000" dirty="0" smtClean="0"/>
          </a:p>
          <a:p>
            <a:pPr lvl="1"/>
            <a:r>
              <a:rPr lang="el-GR" sz="2000" dirty="0" smtClean="0"/>
              <a:t>Μείωση ορυκτών καυσίμων</a:t>
            </a:r>
          </a:p>
          <a:p>
            <a:pPr lvl="1"/>
            <a:r>
              <a:rPr lang="el-GR" sz="2000" dirty="0" smtClean="0"/>
              <a:t>Εναλλακτικές πηγές ενέργειας φιλικές προς το περιβάλλον </a:t>
            </a:r>
            <a:endParaRPr lang="en-US" sz="2000" dirty="0"/>
          </a:p>
        </p:txBody>
      </p:sp>
    </p:spTree>
    <p:extLst>
      <p:ext uri="{BB962C8B-B14F-4D97-AF65-F5344CB8AC3E}">
        <p14:creationId xmlns:p14="http://schemas.microsoft.com/office/powerpoint/2010/main" val="291273344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633B98-12C0-0244-9A57-482CEB683852}"/>
              </a:ext>
            </a:extLst>
          </p:cNvPr>
          <p:cNvSpPr>
            <a:spLocks noGrp="1"/>
          </p:cNvSpPr>
          <p:nvPr>
            <p:ph type="title"/>
          </p:nvPr>
        </p:nvSpPr>
        <p:spPr/>
        <p:txBody>
          <a:bodyPr>
            <a:normAutofit/>
          </a:bodyPr>
          <a:lstStyle/>
          <a:p>
            <a:r>
              <a:rPr lang="el-GR" sz="4000" dirty="0" smtClean="0"/>
              <a:t>Ατμοσφαιρική ρύπανση 2</a:t>
            </a:r>
            <a:endParaRPr lang="en-US" sz="4000" dirty="0"/>
          </a:p>
        </p:txBody>
      </p:sp>
      <p:sp>
        <p:nvSpPr>
          <p:cNvPr id="3" name="Content Placeholder 2">
            <a:extLst>
              <a:ext uri="{FF2B5EF4-FFF2-40B4-BE49-F238E27FC236}">
                <a16:creationId xmlns:a16="http://schemas.microsoft.com/office/drawing/2014/main" xmlns="" id="{49185F90-F570-BD40-9196-9B3301C6D6B6}"/>
              </a:ext>
            </a:extLst>
          </p:cNvPr>
          <p:cNvSpPr>
            <a:spLocks noGrp="1"/>
          </p:cNvSpPr>
          <p:nvPr>
            <p:ph idx="1"/>
          </p:nvPr>
        </p:nvSpPr>
        <p:spPr>
          <a:xfrm>
            <a:off x="677334" y="1383482"/>
            <a:ext cx="8596668" cy="3880773"/>
          </a:xfrm>
        </p:spPr>
        <p:txBody>
          <a:bodyPr>
            <a:normAutofit/>
          </a:bodyPr>
          <a:lstStyle/>
          <a:p>
            <a:r>
              <a:rPr lang="el-GR" sz="2000" dirty="0"/>
              <a:t>Φωτοχημικό </a:t>
            </a:r>
            <a:r>
              <a:rPr lang="el-GR" sz="2000" dirty="0" smtClean="0"/>
              <a:t>νέφος: </a:t>
            </a:r>
            <a:r>
              <a:rPr lang="el-GR" sz="2000" b="1" dirty="0"/>
              <a:t>Αιτία</a:t>
            </a:r>
            <a:r>
              <a:rPr lang="el-GR" sz="2000" dirty="0"/>
              <a:t>, συνέπειες, λύσεις</a:t>
            </a:r>
            <a:endParaRPr lang="en-US" sz="2000" dirty="0"/>
          </a:p>
          <a:p>
            <a:endParaRPr lang="en-US" sz="2000" dirty="0" smtClean="0"/>
          </a:p>
          <a:p>
            <a:pPr marL="0" indent="0">
              <a:buNone/>
            </a:pPr>
            <a:endParaRPr lang="en-US" sz="2000" dirty="0"/>
          </a:p>
        </p:txBody>
      </p:sp>
      <p:pic>
        <p:nvPicPr>
          <p:cNvPr id="9" name="Picture 8"/>
          <p:cNvPicPr>
            <a:picLocks noChangeAspect="1"/>
          </p:cNvPicPr>
          <p:nvPr/>
        </p:nvPicPr>
        <p:blipFill>
          <a:blip r:embed="rId2"/>
          <a:stretch>
            <a:fillRect/>
          </a:stretch>
        </p:blipFill>
        <p:spPr>
          <a:xfrm>
            <a:off x="1076379" y="2377694"/>
            <a:ext cx="6525937" cy="3849685"/>
          </a:xfrm>
          <a:prstGeom prst="rect">
            <a:avLst/>
          </a:prstGeom>
        </p:spPr>
      </p:pic>
    </p:spTree>
    <p:extLst>
      <p:ext uri="{BB962C8B-B14F-4D97-AF65-F5344CB8AC3E}">
        <p14:creationId xmlns:p14="http://schemas.microsoft.com/office/powerpoint/2010/main" val="315146014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smtClean="0"/>
              <a:t>Το </a:t>
            </a:r>
            <a:r>
              <a:rPr lang="el-GR" sz="4000" dirty="0"/>
              <a:t>φ</a:t>
            </a:r>
            <a:r>
              <a:rPr lang="el-GR" sz="4000" dirty="0" smtClean="0"/>
              <a:t>ωτοχημικό νέφος</a:t>
            </a:r>
            <a:endParaRPr lang="en-US" sz="4000" dirty="0"/>
          </a:p>
        </p:txBody>
      </p:sp>
      <p:sp>
        <p:nvSpPr>
          <p:cNvPr id="3" name="Content Placeholder 2"/>
          <p:cNvSpPr>
            <a:spLocks noGrp="1"/>
          </p:cNvSpPr>
          <p:nvPr>
            <p:ph idx="1"/>
          </p:nvPr>
        </p:nvSpPr>
        <p:spPr>
          <a:xfrm>
            <a:off x="677334" y="2160589"/>
            <a:ext cx="9614746" cy="3880773"/>
          </a:xfrm>
        </p:spPr>
        <p:txBody>
          <a:bodyPr>
            <a:normAutofit/>
          </a:bodyPr>
          <a:lstStyle/>
          <a:p>
            <a:r>
              <a:rPr lang="el-GR" sz="2000" dirty="0" smtClean="0"/>
              <a:t>Αέριο μείγμα διοξειδίου του θείου και άλλων προϊόντων ατελούς καύσης των ορυκτών καυσίμων.</a:t>
            </a:r>
          </a:p>
          <a:p>
            <a:r>
              <a:rPr lang="el-GR" sz="2000" b="1" dirty="0" smtClean="0"/>
              <a:t>Αιτίες</a:t>
            </a:r>
            <a:r>
              <a:rPr lang="el-GR" sz="2000" dirty="0" smtClean="0"/>
              <a:t>: καύσεις αυτοκινήτων, αεροπλάνων, εργοστασίων</a:t>
            </a:r>
            <a:r>
              <a:rPr lang="en-US" sz="2000" dirty="0" smtClean="0"/>
              <a:t> (</a:t>
            </a:r>
            <a:r>
              <a:rPr lang="el-GR" sz="2000" dirty="0" smtClean="0"/>
              <a:t>Πρωτογενείς ρύποι)</a:t>
            </a:r>
          </a:p>
          <a:p>
            <a:r>
              <a:rPr lang="el-GR" sz="2000" b="1" dirty="0" smtClean="0"/>
              <a:t>Συνέπειες</a:t>
            </a:r>
            <a:r>
              <a:rPr lang="el-GR" sz="2000" dirty="0" smtClean="0"/>
              <a:t>: Διαταραχές στο αναπνευστικό σύστημα, καρκινογόνος δράση</a:t>
            </a:r>
          </a:p>
          <a:p>
            <a:r>
              <a:rPr lang="el-GR" sz="2000" b="1" dirty="0" smtClean="0"/>
              <a:t>Λύσεις</a:t>
            </a:r>
            <a:r>
              <a:rPr lang="el-GR" sz="2000" dirty="0" smtClean="0"/>
              <a:t>: Εναλλακτικές πηγές ενέργειας   </a:t>
            </a:r>
            <a:endParaRPr lang="en-US" sz="2000" dirty="0"/>
          </a:p>
        </p:txBody>
      </p:sp>
      <p:grpSp>
        <p:nvGrpSpPr>
          <p:cNvPr id="6" name="Group 5"/>
          <p:cNvGrpSpPr/>
          <p:nvPr/>
        </p:nvGrpSpPr>
        <p:grpSpPr>
          <a:xfrm>
            <a:off x="346841" y="4378321"/>
            <a:ext cx="9056908" cy="2170481"/>
            <a:chOff x="346841" y="4378321"/>
            <a:chExt cx="9056908" cy="2170481"/>
          </a:xfrm>
        </p:grpSpPr>
        <p:sp>
          <p:nvSpPr>
            <p:cNvPr id="7" name="Freeform 6"/>
            <p:cNvSpPr/>
            <p:nvPr/>
          </p:nvSpPr>
          <p:spPr>
            <a:xfrm>
              <a:off x="346841" y="4394111"/>
              <a:ext cx="2854119" cy="2038968"/>
            </a:xfrm>
            <a:custGeom>
              <a:avLst/>
              <a:gdLst>
                <a:gd name="connsiteX0" fmla="*/ 0 w 2687181"/>
                <a:gd name="connsiteY0" fmla="*/ 964169 h 1928338"/>
                <a:gd name="connsiteX1" fmla="*/ 1343591 w 2687181"/>
                <a:gd name="connsiteY1" fmla="*/ 0 h 1928338"/>
                <a:gd name="connsiteX2" fmla="*/ 2687182 w 2687181"/>
                <a:gd name="connsiteY2" fmla="*/ 964169 h 1928338"/>
                <a:gd name="connsiteX3" fmla="*/ 1343591 w 2687181"/>
                <a:gd name="connsiteY3" fmla="*/ 1928338 h 1928338"/>
                <a:gd name="connsiteX4" fmla="*/ 0 w 2687181"/>
                <a:gd name="connsiteY4" fmla="*/ 964169 h 1928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7181" h="1928338">
                  <a:moveTo>
                    <a:pt x="0" y="964169"/>
                  </a:moveTo>
                  <a:cubicBezTo>
                    <a:pt x="0" y="431673"/>
                    <a:pt x="601546" y="0"/>
                    <a:pt x="1343591" y="0"/>
                  </a:cubicBezTo>
                  <a:cubicBezTo>
                    <a:pt x="2085636" y="0"/>
                    <a:pt x="2687182" y="431673"/>
                    <a:pt x="2687182" y="964169"/>
                  </a:cubicBezTo>
                  <a:cubicBezTo>
                    <a:pt x="2687182" y="1496665"/>
                    <a:pt x="2085636" y="1928338"/>
                    <a:pt x="1343591" y="1928338"/>
                  </a:cubicBezTo>
                  <a:cubicBezTo>
                    <a:pt x="601546" y="1928338"/>
                    <a:pt x="0" y="1496665"/>
                    <a:pt x="0" y="964169"/>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6389" tIns="305259" rIns="416389" bIns="305259"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l-GR" sz="1800" kern="1200" dirty="0" smtClean="0"/>
                <a:t> </a:t>
              </a:r>
              <a:r>
                <a:rPr lang="el-GR" sz="2000" b="1" kern="1200" dirty="0" smtClean="0"/>
                <a:t>Πρωτογενείς ρύποι: </a:t>
              </a:r>
              <a:r>
                <a:rPr lang="el-GR" sz="1800" kern="1200" dirty="0" smtClean="0"/>
                <a:t>οξείδια αζώτου, μονοξείδιο του άνθρακα και υδρογονάνθρακες</a:t>
              </a:r>
              <a:endParaRPr lang="en-US" sz="1600" kern="1200" dirty="0" smtClean="0"/>
            </a:p>
            <a:p>
              <a:pPr lvl="0" algn="ctr" defTabSz="800100">
                <a:lnSpc>
                  <a:spcPct val="90000"/>
                </a:lnSpc>
                <a:spcBef>
                  <a:spcPct val="0"/>
                </a:spcBef>
                <a:spcAft>
                  <a:spcPct val="35000"/>
                </a:spcAft>
              </a:pPr>
              <a:endParaRPr lang="en-US" sz="1800" kern="1200" dirty="0"/>
            </a:p>
          </p:txBody>
        </p:sp>
        <p:sp>
          <p:nvSpPr>
            <p:cNvPr id="9" name="Freeform 8"/>
            <p:cNvSpPr/>
            <p:nvPr/>
          </p:nvSpPr>
          <p:spPr>
            <a:xfrm>
              <a:off x="3339004" y="4394111"/>
              <a:ext cx="2137638" cy="2138911"/>
            </a:xfrm>
            <a:custGeom>
              <a:avLst/>
              <a:gdLst>
                <a:gd name="connsiteX0" fmla="*/ 0 w 2137638"/>
                <a:gd name="connsiteY0" fmla="*/ 1069456 h 2138911"/>
                <a:gd name="connsiteX1" fmla="*/ 1068819 w 2137638"/>
                <a:gd name="connsiteY1" fmla="*/ 0 h 2138911"/>
                <a:gd name="connsiteX2" fmla="*/ 2137638 w 2137638"/>
                <a:gd name="connsiteY2" fmla="*/ 1069456 h 2138911"/>
                <a:gd name="connsiteX3" fmla="*/ 1068819 w 2137638"/>
                <a:gd name="connsiteY3" fmla="*/ 2138912 h 2138911"/>
                <a:gd name="connsiteX4" fmla="*/ 0 w 2137638"/>
                <a:gd name="connsiteY4" fmla="*/ 1069456 h 2138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7638" h="2138911">
                  <a:moveTo>
                    <a:pt x="0" y="1069456"/>
                  </a:moveTo>
                  <a:cubicBezTo>
                    <a:pt x="0" y="478812"/>
                    <a:pt x="478527" y="0"/>
                    <a:pt x="1068819" y="0"/>
                  </a:cubicBezTo>
                  <a:cubicBezTo>
                    <a:pt x="1659111" y="0"/>
                    <a:pt x="2137638" y="478812"/>
                    <a:pt x="2137638" y="1069456"/>
                  </a:cubicBezTo>
                  <a:cubicBezTo>
                    <a:pt x="2137638" y="1660100"/>
                    <a:pt x="1659111" y="2138912"/>
                    <a:pt x="1068819" y="2138912"/>
                  </a:cubicBezTo>
                  <a:cubicBezTo>
                    <a:pt x="478527" y="2138912"/>
                    <a:pt x="0" y="1660100"/>
                    <a:pt x="0" y="1069456"/>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5910" tIns="336096" rIns="335910" bIns="336096" numCol="1" spcCol="1270" anchor="ctr" anchorCtr="0">
              <a:noAutofit/>
            </a:bodyPr>
            <a:lstStyle/>
            <a:p>
              <a:pPr lvl="0" algn="ctr" defTabSz="800100">
                <a:lnSpc>
                  <a:spcPct val="90000"/>
                </a:lnSpc>
                <a:spcBef>
                  <a:spcPct val="0"/>
                </a:spcBef>
                <a:spcAft>
                  <a:spcPct val="35000"/>
                </a:spcAft>
              </a:pPr>
              <a:r>
                <a:rPr lang="el-GR" sz="1800" kern="1200" dirty="0" smtClean="0"/>
                <a:t>Οξυγόνο της ατμόσφαιρας</a:t>
              </a:r>
              <a:endParaRPr lang="en-US" sz="1800" kern="1200" dirty="0"/>
            </a:p>
          </p:txBody>
        </p:sp>
        <p:sp>
          <p:nvSpPr>
            <p:cNvPr id="8" name="Freeform 7"/>
            <p:cNvSpPr/>
            <p:nvPr/>
          </p:nvSpPr>
          <p:spPr>
            <a:xfrm>
              <a:off x="3058423" y="5210284"/>
              <a:ext cx="399249" cy="506556"/>
            </a:xfrm>
            <a:custGeom>
              <a:avLst/>
              <a:gdLst>
                <a:gd name="connsiteX0" fmla="*/ 52920 w 399249"/>
                <a:gd name="connsiteY0" fmla="*/ 206326 h 506556"/>
                <a:gd name="connsiteX1" fmla="*/ 152673 w 399249"/>
                <a:gd name="connsiteY1" fmla="*/ 206326 h 506556"/>
                <a:gd name="connsiteX2" fmla="*/ 152673 w 399249"/>
                <a:gd name="connsiteY2" fmla="*/ 67144 h 506556"/>
                <a:gd name="connsiteX3" fmla="*/ 246576 w 399249"/>
                <a:gd name="connsiteY3" fmla="*/ 67144 h 506556"/>
                <a:gd name="connsiteX4" fmla="*/ 246576 w 399249"/>
                <a:gd name="connsiteY4" fmla="*/ 206326 h 506556"/>
                <a:gd name="connsiteX5" fmla="*/ 346329 w 399249"/>
                <a:gd name="connsiteY5" fmla="*/ 206326 h 506556"/>
                <a:gd name="connsiteX6" fmla="*/ 346329 w 399249"/>
                <a:gd name="connsiteY6" fmla="*/ 300230 h 506556"/>
                <a:gd name="connsiteX7" fmla="*/ 246576 w 399249"/>
                <a:gd name="connsiteY7" fmla="*/ 300230 h 506556"/>
                <a:gd name="connsiteX8" fmla="*/ 246576 w 399249"/>
                <a:gd name="connsiteY8" fmla="*/ 439412 h 506556"/>
                <a:gd name="connsiteX9" fmla="*/ 152673 w 399249"/>
                <a:gd name="connsiteY9" fmla="*/ 439412 h 506556"/>
                <a:gd name="connsiteX10" fmla="*/ 152673 w 399249"/>
                <a:gd name="connsiteY10" fmla="*/ 300230 h 506556"/>
                <a:gd name="connsiteX11" fmla="*/ 52920 w 399249"/>
                <a:gd name="connsiteY11" fmla="*/ 300230 h 506556"/>
                <a:gd name="connsiteX12" fmla="*/ 52920 w 399249"/>
                <a:gd name="connsiteY12" fmla="*/ 206326 h 506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9249" h="506556">
                  <a:moveTo>
                    <a:pt x="52920" y="206326"/>
                  </a:moveTo>
                  <a:lnTo>
                    <a:pt x="152673" y="206326"/>
                  </a:lnTo>
                  <a:lnTo>
                    <a:pt x="152673" y="67144"/>
                  </a:lnTo>
                  <a:lnTo>
                    <a:pt x="246576" y="67144"/>
                  </a:lnTo>
                  <a:lnTo>
                    <a:pt x="246576" y="206326"/>
                  </a:lnTo>
                  <a:lnTo>
                    <a:pt x="346329" y="206326"/>
                  </a:lnTo>
                  <a:lnTo>
                    <a:pt x="346329" y="300230"/>
                  </a:lnTo>
                  <a:lnTo>
                    <a:pt x="246576" y="300230"/>
                  </a:lnTo>
                  <a:lnTo>
                    <a:pt x="246576" y="439412"/>
                  </a:lnTo>
                  <a:lnTo>
                    <a:pt x="152673" y="439412"/>
                  </a:lnTo>
                  <a:lnTo>
                    <a:pt x="152673" y="300230"/>
                  </a:lnTo>
                  <a:lnTo>
                    <a:pt x="52920" y="300230"/>
                  </a:lnTo>
                  <a:lnTo>
                    <a:pt x="52920" y="206326"/>
                  </a:lnTo>
                  <a:close/>
                </a:path>
              </a:pathLst>
            </a:custGeom>
            <a:solidFill>
              <a:schemeClr val="accent2"/>
            </a:solidFill>
            <a:ln>
              <a:solidFill>
                <a:srgbClr val="92D050"/>
              </a:solidFill>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52920" tIns="206326" rIns="52920" bIns="206326" numCol="1" spcCol="1270" anchor="ctr" anchorCtr="0">
              <a:noAutofit/>
            </a:bodyPr>
            <a:lstStyle/>
            <a:p>
              <a:pPr lvl="0" algn="ctr" defTabSz="311150">
                <a:lnSpc>
                  <a:spcPct val="90000"/>
                </a:lnSpc>
                <a:spcBef>
                  <a:spcPct val="0"/>
                </a:spcBef>
                <a:spcAft>
                  <a:spcPct val="35000"/>
                </a:spcAft>
              </a:pPr>
              <a:endParaRPr lang="en-US" sz="700" kern="1200"/>
            </a:p>
          </p:txBody>
        </p:sp>
        <p:sp>
          <p:nvSpPr>
            <p:cNvPr id="10" name="Freeform 9"/>
            <p:cNvSpPr/>
            <p:nvPr/>
          </p:nvSpPr>
          <p:spPr>
            <a:xfrm>
              <a:off x="6451730" y="4527809"/>
              <a:ext cx="205685" cy="271674"/>
            </a:xfrm>
            <a:custGeom>
              <a:avLst/>
              <a:gdLst>
                <a:gd name="connsiteX0" fmla="*/ 27264 w 205685"/>
                <a:gd name="connsiteY0" fmla="*/ 55965 h 271674"/>
                <a:gd name="connsiteX1" fmla="*/ 178421 w 205685"/>
                <a:gd name="connsiteY1" fmla="*/ 55965 h 271674"/>
                <a:gd name="connsiteX2" fmla="*/ 178421 w 205685"/>
                <a:gd name="connsiteY2" fmla="*/ 119863 h 271674"/>
                <a:gd name="connsiteX3" fmla="*/ 27264 w 205685"/>
                <a:gd name="connsiteY3" fmla="*/ 119863 h 271674"/>
                <a:gd name="connsiteX4" fmla="*/ 27264 w 205685"/>
                <a:gd name="connsiteY4" fmla="*/ 55965 h 271674"/>
                <a:gd name="connsiteX5" fmla="*/ 27264 w 205685"/>
                <a:gd name="connsiteY5" fmla="*/ 151811 h 271674"/>
                <a:gd name="connsiteX6" fmla="*/ 178421 w 205685"/>
                <a:gd name="connsiteY6" fmla="*/ 151811 h 271674"/>
                <a:gd name="connsiteX7" fmla="*/ 178421 w 205685"/>
                <a:gd name="connsiteY7" fmla="*/ 215709 h 271674"/>
                <a:gd name="connsiteX8" fmla="*/ 27264 w 205685"/>
                <a:gd name="connsiteY8" fmla="*/ 215709 h 271674"/>
                <a:gd name="connsiteX9" fmla="*/ 27264 w 205685"/>
                <a:gd name="connsiteY9" fmla="*/ 151811 h 271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5685" h="271674">
                  <a:moveTo>
                    <a:pt x="27264" y="55965"/>
                  </a:moveTo>
                  <a:lnTo>
                    <a:pt x="178421" y="55965"/>
                  </a:lnTo>
                  <a:lnTo>
                    <a:pt x="178421" y="119863"/>
                  </a:lnTo>
                  <a:lnTo>
                    <a:pt x="27264" y="119863"/>
                  </a:lnTo>
                  <a:lnTo>
                    <a:pt x="27264" y="55965"/>
                  </a:lnTo>
                  <a:close/>
                  <a:moveTo>
                    <a:pt x="27264" y="151811"/>
                  </a:moveTo>
                  <a:lnTo>
                    <a:pt x="178421" y="151811"/>
                  </a:lnTo>
                  <a:lnTo>
                    <a:pt x="178421" y="215709"/>
                  </a:lnTo>
                  <a:lnTo>
                    <a:pt x="27264" y="215709"/>
                  </a:lnTo>
                  <a:lnTo>
                    <a:pt x="27264" y="151811"/>
                  </a:lnTo>
                  <a:close/>
                </a:path>
              </a:pathLst>
            </a:custGeom>
            <a:noFill/>
            <a:ln>
              <a:noFill/>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27264" tIns="55965" rIns="27264" bIns="55965" numCol="1" spcCol="1270" anchor="ctr" anchorCtr="0">
              <a:noAutofit/>
            </a:bodyPr>
            <a:lstStyle/>
            <a:p>
              <a:pPr lvl="0" algn="ctr" defTabSz="533400">
                <a:lnSpc>
                  <a:spcPct val="90000"/>
                </a:lnSpc>
                <a:spcBef>
                  <a:spcPct val="0"/>
                </a:spcBef>
                <a:spcAft>
                  <a:spcPct val="35000"/>
                </a:spcAft>
              </a:pPr>
              <a:endParaRPr lang="en-US" sz="1200" kern="1200"/>
            </a:p>
          </p:txBody>
        </p:sp>
        <p:sp>
          <p:nvSpPr>
            <p:cNvPr id="11" name="Freeform 10"/>
            <p:cNvSpPr/>
            <p:nvPr/>
          </p:nvSpPr>
          <p:spPr>
            <a:xfrm>
              <a:off x="6554572" y="4378321"/>
              <a:ext cx="2849177" cy="2170481"/>
            </a:xfrm>
            <a:custGeom>
              <a:avLst/>
              <a:gdLst>
                <a:gd name="connsiteX0" fmla="*/ 0 w 2849177"/>
                <a:gd name="connsiteY0" fmla="*/ 1085241 h 2170481"/>
                <a:gd name="connsiteX1" fmla="*/ 1424589 w 2849177"/>
                <a:gd name="connsiteY1" fmla="*/ 0 h 2170481"/>
                <a:gd name="connsiteX2" fmla="*/ 2849178 w 2849177"/>
                <a:gd name="connsiteY2" fmla="*/ 1085241 h 2170481"/>
                <a:gd name="connsiteX3" fmla="*/ 1424589 w 2849177"/>
                <a:gd name="connsiteY3" fmla="*/ 2170482 h 2170481"/>
                <a:gd name="connsiteX4" fmla="*/ 0 w 2849177"/>
                <a:gd name="connsiteY4" fmla="*/ 1085241 h 2170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9177" h="2170481">
                  <a:moveTo>
                    <a:pt x="0" y="1085241"/>
                  </a:moveTo>
                  <a:cubicBezTo>
                    <a:pt x="0" y="485879"/>
                    <a:pt x="637810" y="0"/>
                    <a:pt x="1424589" y="0"/>
                  </a:cubicBezTo>
                  <a:cubicBezTo>
                    <a:pt x="2211368" y="0"/>
                    <a:pt x="2849178" y="485879"/>
                    <a:pt x="2849178" y="1085241"/>
                  </a:cubicBezTo>
                  <a:cubicBezTo>
                    <a:pt x="2849178" y="1684603"/>
                    <a:pt x="2211368" y="2170482"/>
                    <a:pt x="1424589" y="2170482"/>
                  </a:cubicBezTo>
                  <a:cubicBezTo>
                    <a:pt x="637810" y="2170482"/>
                    <a:pt x="0" y="1684603"/>
                    <a:pt x="0" y="1085241"/>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40112" tIns="340720" rIns="440112" bIns="340720" numCol="1" spcCol="1270" anchor="ctr" anchorCtr="0">
              <a:noAutofit/>
            </a:bodyPr>
            <a:lstStyle/>
            <a:p>
              <a:pPr lvl="0" algn="ctr" defTabSz="800100">
                <a:lnSpc>
                  <a:spcPct val="90000"/>
                </a:lnSpc>
                <a:spcBef>
                  <a:spcPct val="0"/>
                </a:spcBef>
                <a:spcAft>
                  <a:spcPct val="35000"/>
                </a:spcAft>
              </a:pPr>
              <a:r>
                <a:rPr lang="el-GR" sz="1800" b="1" kern="1200" dirty="0" smtClean="0"/>
                <a:t>Δευτερογενείς ρύποι: Όζον, νιτρικό </a:t>
              </a:r>
              <a:r>
                <a:rPr lang="el-GR" sz="1800" b="1" kern="1200" dirty="0" err="1" smtClean="0"/>
                <a:t>υπεροξυακετύλιο</a:t>
              </a:r>
              <a:r>
                <a:rPr lang="el-GR" sz="1800" b="1" kern="1200" dirty="0" smtClean="0"/>
                <a:t> (</a:t>
              </a:r>
              <a:r>
                <a:rPr lang="en-US" sz="1800" b="1" kern="1200" dirty="0" smtClean="0"/>
                <a:t>PAN)</a:t>
              </a:r>
              <a:endParaRPr lang="en-US" sz="1800" kern="1200" dirty="0"/>
            </a:p>
          </p:txBody>
        </p:sp>
      </p:grpSp>
      <p:sp>
        <p:nvSpPr>
          <p:cNvPr id="5" name="Right Arrow 4"/>
          <p:cNvSpPr/>
          <p:nvPr/>
        </p:nvSpPr>
        <p:spPr>
          <a:xfrm>
            <a:off x="5464002" y="4717070"/>
            <a:ext cx="1778000" cy="1402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t>Ηλιακή ακτινοβολία</a:t>
            </a:r>
            <a:endParaRPr lang="en-US" dirty="0"/>
          </a:p>
        </p:txBody>
      </p:sp>
    </p:spTree>
    <p:extLst>
      <p:ext uri="{BB962C8B-B14F-4D97-AF65-F5344CB8AC3E}">
        <p14:creationId xmlns:p14="http://schemas.microsoft.com/office/powerpoint/2010/main" val="426736149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633B98-12C0-0244-9A57-482CEB683852}"/>
              </a:ext>
            </a:extLst>
          </p:cNvPr>
          <p:cNvSpPr>
            <a:spLocks noGrp="1"/>
          </p:cNvSpPr>
          <p:nvPr>
            <p:ph type="title"/>
          </p:nvPr>
        </p:nvSpPr>
        <p:spPr/>
        <p:txBody>
          <a:bodyPr>
            <a:normAutofit/>
          </a:bodyPr>
          <a:lstStyle/>
          <a:p>
            <a:r>
              <a:rPr lang="el-GR" sz="4000" dirty="0" smtClean="0"/>
              <a:t>Ατμοσφαιρική ρύπανση 3</a:t>
            </a:r>
            <a:endParaRPr lang="en-US" sz="4000" dirty="0"/>
          </a:p>
        </p:txBody>
      </p:sp>
      <p:sp>
        <p:nvSpPr>
          <p:cNvPr id="3" name="Content Placeholder 2">
            <a:extLst>
              <a:ext uri="{FF2B5EF4-FFF2-40B4-BE49-F238E27FC236}">
                <a16:creationId xmlns:a16="http://schemas.microsoft.com/office/drawing/2014/main" xmlns="" id="{49185F90-F570-BD40-9196-9B3301C6D6B6}"/>
              </a:ext>
            </a:extLst>
          </p:cNvPr>
          <p:cNvSpPr>
            <a:spLocks noGrp="1"/>
          </p:cNvSpPr>
          <p:nvPr>
            <p:ph idx="1"/>
          </p:nvPr>
        </p:nvSpPr>
        <p:spPr>
          <a:xfrm>
            <a:off x="677334" y="1383482"/>
            <a:ext cx="8596668" cy="3880773"/>
          </a:xfrm>
        </p:spPr>
        <p:txBody>
          <a:bodyPr>
            <a:normAutofit/>
          </a:bodyPr>
          <a:lstStyle/>
          <a:p>
            <a:pPr marL="0" indent="0">
              <a:buNone/>
            </a:pPr>
            <a:r>
              <a:rPr lang="el-GR" sz="2000" dirty="0" smtClean="0"/>
              <a:t> </a:t>
            </a:r>
            <a:endParaRPr lang="en-US" sz="2000" dirty="0"/>
          </a:p>
          <a:p>
            <a:r>
              <a:rPr lang="el-GR" sz="2000" dirty="0" smtClean="0"/>
              <a:t>Ε</a:t>
            </a:r>
            <a:r>
              <a:rPr lang="en-US" sz="2000" dirty="0" smtClean="0"/>
              <a:t>ξα</a:t>
            </a:r>
            <a:r>
              <a:rPr lang="en-US" sz="2000" dirty="0" err="1" smtClean="0"/>
              <a:t>σθένηση</a:t>
            </a:r>
            <a:r>
              <a:rPr lang="en-US" sz="2000" dirty="0" smtClean="0"/>
              <a:t> </a:t>
            </a:r>
            <a:r>
              <a:rPr lang="en-US" sz="2000" dirty="0" err="1" smtClean="0"/>
              <a:t>της</a:t>
            </a:r>
            <a:r>
              <a:rPr lang="en-US" sz="2000" dirty="0" smtClean="0"/>
              <a:t> </a:t>
            </a:r>
            <a:r>
              <a:rPr lang="en-US" sz="2000" dirty="0" err="1" smtClean="0"/>
              <a:t>στοι</a:t>
            </a:r>
            <a:r>
              <a:rPr lang="en-US" sz="2000" dirty="0" smtClean="0"/>
              <a:t>βάδας του άζωντος</a:t>
            </a:r>
            <a:r>
              <a:rPr lang="el-GR" sz="2000" dirty="0"/>
              <a:t>: </a:t>
            </a:r>
            <a:r>
              <a:rPr lang="el-GR" sz="2000" b="1" dirty="0"/>
              <a:t>Αιτία</a:t>
            </a:r>
            <a:r>
              <a:rPr lang="el-GR" sz="2000" dirty="0"/>
              <a:t>, συνέπειες, λύσεις</a:t>
            </a:r>
            <a:endParaRPr lang="en-US" sz="2000" dirty="0" smtClean="0"/>
          </a:p>
          <a:p>
            <a:pPr marL="0" indent="0">
              <a:buNone/>
            </a:pPr>
            <a:endParaRPr lang="en-US" sz="2000" dirty="0"/>
          </a:p>
        </p:txBody>
      </p:sp>
      <p:pic>
        <p:nvPicPr>
          <p:cNvPr id="9" name="Picture 8"/>
          <p:cNvPicPr>
            <a:picLocks noChangeAspect="1"/>
          </p:cNvPicPr>
          <p:nvPr/>
        </p:nvPicPr>
        <p:blipFill>
          <a:blip r:embed="rId2"/>
          <a:stretch>
            <a:fillRect/>
          </a:stretch>
        </p:blipFill>
        <p:spPr>
          <a:xfrm>
            <a:off x="1240558" y="2192833"/>
            <a:ext cx="6613122" cy="4665167"/>
          </a:xfrm>
          <a:prstGeom prst="rect">
            <a:avLst/>
          </a:prstGeom>
        </p:spPr>
      </p:pic>
    </p:spTree>
    <p:extLst>
      <p:ext uri="{BB962C8B-B14F-4D97-AF65-F5344CB8AC3E}">
        <p14:creationId xmlns:p14="http://schemas.microsoft.com/office/powerpoint/2010/main" val="97771680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633B98-12C0-0244-9A57-482CEB683852}"/>
              </a:ext>
            </a:extLst>
          </p:cNvPr>
          <p:cNvSpPr>
            <a:spLocks noGrp="1"/>
          </p:cNvSpPr>
          <p:nvPr>
            <p:ph type="title"/>
          </p:nvPr>
        </p:nvSpPr>
        <p:spPr/>
        <p:txBody>
          <a:bodyPr>
            <a:normAutofit/>
          </a:bodyPr>
          <a:lstStyle/>
          <a:p>
            <a:r>
              <a:rPr lang="el-GR" sz="4000" dirty="0" smtClean="0"/>
              <a:t>Ατμοσφαιρική ρύπανση 3</a:t>
            </a:r>
            <a:endParaRPr lang="en-US" sz="4000" dirty="0"/>
          </a:p>
        </p:txBody>
      </p:sp>
      <p:sp>
        <p:nvSpPr>
          <p:cNvPr id="3" name="Content Placeholder 2">
            <a:extLst>
              <a:ext uri="{FF2B5EF4-FFF2-40B4-BE49-F238E27FC236}">
                <a16:creationId xmlns:a16="http://schemas.microsoft.com/office/drawing/2014/main" xmlns="" id="{49185F90-F570-BD40-9196-9B3301C6D6B6}"/>
              </a:ext>
            </a:extLst>
          </p:cNvPr>
          <p:cNvSpPr>
            <a:spLocks noGrp="1"/>
          </p:cNvSpPr>
          <p:nvPr>
            <p:ph idx="1"/>
          </p:nvPr>
        </p:nvSpPr>
        <p:spPr>
          <a:xfrm>
            <a:off x="677334" y="1383482"/>
            <a:ext cx="8596668" cy="3880773"/>
          </a:xfrm>
        </p:spPr>
        <p:txBody>
          <a:bodyPr>
            <a:normAutofit/>
          </a:bodyPr>
          <a:lstStyle/>
          <a:p>
            <a:pPr marL="0" indent="0">
              <a:buNone/>
            </a:pPr>
            <a:r>
              <a:rPr lang="el-GR" sz="2000" dirty="0" smtClean="0"/>
              <a:t> </a:t>
            </a:r>
            <a:endParaRPr lang="en-US" sz="2000" dirty="0"/>
          </a:p>
          <a:p>
            <a:r>
              <a:rPr lang="el-GR" sz="2000" dirty="0" smtClean="0"/>
              <a:t>Ε</a:t>
            </a:r>
            <a:r>
              <a:rPr lang="en-US" sz="2000" dirty="0" smtClean="0"/>
              <a:t>ξα</a:t>
            </a:r>
            <a:r>
              <a:rPr lang="en-US" sz="2000" dirty="0" err="1" smtClean="0"/>
              <a:t>σθένηση</a:t>
            </a:r>
            <a:r>
              <a:rPr lang="en-US" sz="2000" dirty="0" smtClean="0"/>
              <a:t> </a:t>
            </a:r>
            <a:r>
              <a:rPr lang="en-US" sz="2000" dirty="0" err="1" smtClean="0"/>
              <a:t>της</a:t>
            </a:r>
            <a:r>
              <a:rPr lang="en-US" sz="2000" dirty="0" smtClean="0"/>
              <a:t> </a:t>
            </a:r>
            <a:r>
              <a:rPr lang="en-US" sz="2000" dirty="0" err="1" smtClean="0"/>
              <a:t>στοι</a:t>
            </a:r>
            <a:r>
              <a:rPr lang="en-US" sz="2000" dirty="0" smtClean="0"/>
              <a:t>βάδας του άζωντος</a:t>
            </a:r>
            <a:r>
              <a:rPr lang="el-GR" sz="2000" dirty="0"/>
              <a:t>: Αιτία, </a:t>
            </a:r>
            <a:r>
              <a:rPr lang="el-GR" sz="2000" b="1" dirty="0"/>
              <a:t>συνέπειες</a:t>
            </a:r>
            <a:r>
              <a:rPr lang="el-GR" sz="2000" dirty="0"/>
              <a:t>, λύσεις</a:t>
            </a:r>
            <a:endParaRPr lang="en-US" sz="2000" dirty="0" smtClean="0"/>
          </a:p>
          <a:p>
            <a:pPr marL="0" indent="0">
              <a:buNone/>
            </a:pPr>
            <a:endParaRPr lang="en-US" sz="2000" dirty="0"/>
          </a:p>
        </p:txBody>
      </p:sp>
      <p:pic>
        <p:nvPicPr>
          <p:cNvPr id="4" name="Picture 3"/>
          <p:cNvPicPr>
            <a:picLocks noChangeAspect="1"/>
          </p:cNvPicPr>
          <p:nvPr/>
        </p:nvPicPr>
        <p:blipFill>
          <a:blip r:embed="rId2"/>
          <a:stretch>
            <a:fillRect/>
          </a:stretch>
        </p:blipFill>
        <p:spPr>
          <a:xfrm>
            <a:off x="6575066" y="2375419"/>
            <a:ext cx="2942776" cy="2999733"/>
          </a:xfrm>
          <a:prstGeom prst="rect">
            <a:avLst/>
          </a:prstGeom>
        </p:spPr>
      </p:pic>
      <p:pic>
        <p:nvPicPr>
          <p:cNvPr id="6" name="Picture 5"/>
          <p:cNvPicPr>
            <a:picLocks noChangeAspect="1"/>
          </p:cNvPicPr>
          <p:nvPr/>
        </p:nvPicPr>
        <p:blipFill>
          <a:blip r:embed="rId3"/>
          <a:stretch>
            <a:fillRect/>
          </a:stretch>
        </p:blipFill>
        <p:spPr>
          <a:xfrm>
            <a:off x="0" y="2212859"/>
            <a:ext cx="6432318" cy="4819320"/>
          </a:xfrm>
          <a:prstGeom prst="rect">
            <a:avLst/>
          </a:prstGeom>
        </p:spPr>
      </p:pic>
    </p:spTree>
    <p:extLst>
      <p:ext uri="{BB962C8B-B14F-4D97-AF65-F5344CB8AC3E}">
        <p14:creationId xmlns:p14="http://schemas.microsoft.com/office/powerpoint/2010/main" val="54070587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633B98-12C0-0244-9A57-482CEB683852}"/>
              </a:ext>
            </a:extLst>
          </p:cNvPr>
          <p:cNvSpPr>
            <a:spLocks noGrp="1"/>
          </p:cNvSpPr>
          <p:nvPr>
            <p:ph type="title"/>
          </p:nvPr>
        </p:nvSpPr>
        <p:spPr/>
        <p:txBody>
          <a:bodyPr>
            <a:normAutofit/>
          </a:bodyPr>
          <a:lstStyle/>
          <a:p>
            <a:r>
              <a:rPr lang="el-GR" sz="4000" dirty="0" smtClean="0"/>
              <a:t>Ατμοσφαιρική ρύπανση 3</a:t>
            </a:r>
            <a:endParaRPr lang="en-US" sz="4000" dirty="0"/>
          </a:p>
        </p:txBody>
      </p:sp>
      <p:sp>
        <p:nvSpPr>
          <p:cNvPr id="3" name="Content Placeholder 2">
            <a:extLst>
              <a:ext uri="{FF2B5EF4-FFF2-40B4-BE49-F238E27FC236}">
                <a16:creationId xmlns:a16="http://schemas.microsoft.com/office/drawing/2014/main" xmlns="" id="{49185F90-F570-BD40-9196-9B3301C6D6B6}"/>
              </a:ext>
            </a:extLst>
          </p:cNvPr>
          <p:cNvSpPr>
            <a:spLocks noGrp="1"/>
          </p:cNvSpPr>
          <p:nvPr>
            <p:ph idx="1"/>
          </p:nvPr>
        </p:nvSpPr>
        <p:spPr>
          <a:xfrm>
            <a:off x="677334" y="1383482"/>
            <a:ext cx="8596668" cy="3880773"/>
          </a:xfrm>
        </p:spPr>
        <p:txBody>
          <a:bodyPr>
            <a:normAutofit/>
          </a:bodyPr>
          <a:lstStyle/>
          <a:p>
            <a:pPr marL="0" indent="0">
              <a:buNone/>
            </a:pPr>
            <a:r>
              <a:rPr lang="el-GR" sz="2000" dirty="0" smtClean="0"/>
              <a:t> </a:t>
            </a:r>
            <a:endParaRPr lang="en-US" sz="2000" dirty="0"/>
          </a:p>
          <a:p>
            <a:r>
              <a:rPr lang="el-GR" sz="2000" dirty="0" smtClean="0"/>
              <a:t>Ε</a:t>
            </a:r>
            <a:r>
              <a:rPr lang="en-US" sz="2000" dirty="0" smtClean="0"/>
              <a:t>ξα</a:t>
            </a:r>
            <a:r>
              <a:rPr lang="en-US" sz="2000" dirty="0" err="1" smtClean="0"/>
              <a:t>σθένηση</a:t>
            </a:r>
            <a:r>
              <a:rPr lang="en-US" sz="2000" dirty="0" smtClean="0"/>
              <a:t> </a:t>
            </a:r>
            <a:r>
              <a:rPr lang="en-US" sz="2000" dirty="0" err="1" smtClean="0"/>
              <a:t>της</a:t>
            </a:r>
            <a:r>
              <a:rPr lang="en-US" sz="2000" dirty="0" smtClean="0"/>
              <a:t> </a:t>
            </a:r>
            <a:r>
              <a:rPr lang="en-US" sz="2000" dirty="0" err="1" smtClean="0"/>
              <a:t>στοι</a:t>
            </a:r>
            <a:r>
              <a:rPr lang="en-US" sz="2000" dirty="0" smtClean="0"/>
              <a:t>βάδας του άζωντος</a:t>
            </a:r>
            <a:r>
              <a:rPr lang="el-GR" sz="2000" dirty="0"/>
              <a:t>: Αιτία, συνέπειες, </a:t>
            </a:r>
            <a:r>
              <a:rPr lang="el-GR" sz="2000" b="1" dirty="0" smtClean="0"/>
              <a:t>λύσεις</a:t>
            </a:r>
          </a:p>
          <a:p>
            <a:pPr lvl="1"/>
            <a:r>
              <a:rPr lang="el-GR" sz="2000" b="1" dirty="0" smtClean="0"/>
              <a:t>Απαγόρευση </a:t>
            </a:r>
            <a:r>
              <a:rPr lang="el-GR" sz="2000" dirty="0" smtClean="0"/>
              <a:t>της παραγωγής </a:t>
            </a:r>
            <a:r>
              <a:rPr lang="el-GR" sz="2000" dirty="0" err="1" smtClean="0"/>
              <a:t>χλωροφθορανθράκων</a:t>
            </a:r>
            <a:r>
              <a:rPr lang="el-GR" sz="2000" dirty="0" smtClean="0"/>
              <a:t> και την </a:t>
            </a:r>
            <a:r>
              <a:rPr lang="el-GR" sz="2000" b="1" dirty="0" smtClean="0"/>
              <a:t>αντικατάσταση</a:t>
            </a:r>
            <a:r>
              <a:rPr lang="el-GR" sz="2000" dirty="0" smtClean="0"/>
              <a:t> τους από </a:t>
            </a:r>
            <a:r>
              <a:rPr lang="el-GR" sz="2000" dirty="0" err="1" smtClean="0"/>
              <a:t>υδροφθοράνθρακες</a:t>
            </a:r>
            <a:r>
              <a:rPr lang="el-GR" sz="2000" dirty="0" smtClean="0"/>
              <a:t> που δεν περιέχουν το καταστρεπτικό για το όζον χλώριο.</a:t>
            </a:r>
            <a:endParaRPr lang="en-US" sz="2000" b="1" dirty="0" smtClean="0"/>
          </a:p>
          <a:p>
            <a:pPr marL="0" indent="0">
              <a:buNone/>
            </a:pPr>
            <a:endParaRPr lang="en-US" sz="2800" dirty="0"/>
          </a:p>
        </p:txBody>
      </p:sp>
    </p:spTree>
    <p:extLst>
      <p:ext uri="{BB962C8B-B14F-4D97-AF65-F5344CB8AC3E}">
        <p14:creationId xmlns:p14="http://schemas.microsoft.com/office/powerpoint/2010/main" val="214071905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633B98-12C0-0244-9A57-482CEB683852}"/>
              </a:ext>
            </a:extLst>
          </p:cNvPr>
          <p:cNvSpPr>
            <a:spLocks noGrp="1"/>
          </p:cNvSpPr>
          <p:nvPr>
            <p:ph type="title"/>
          </p:nvPr>
        </p:nvSpPr>
        <p:spPr/>
        <p:txBody>
          <a:bodyPr>
            <a:normAutofit/>
          </a:bodyPr>
          <a:lstStyle/>
          <a:p>
            <a:r>
              <a:rPr lang="el-GR" sz="4000" dirty="0" smtClean="0"/>
              <a:t>Ατμοσφαιρική ρύπανση 4</a:t>
            </a:r>
            <a:endParaRPr lang="en-US" sz="4000" dirty="0"/>
          </a:p>
        </p:txBody>
      </p:sp>
      <p:sp>
        <p:nvSpPr>
          <p:cNvPr id="3" name="Content Placeholder 2">
            <a:extLst>
              <a:ext uri="{FF2B5EF4-FFF2-40B4-BE49-F238E27FC236}">
                <a16:creationId xmlns:a16="http://schemas.microsoft.com/office/drawing/2014/main" xmlns="" id="{49185F90-F570-BD40-9196-9B3301C6D6B6}"/>
              </a:ext>
            </a:extLst>
          </p:cNvPr>
          <p:cNvSpPr>
            <a:spLocks noGrp="1"/>
          </p:cNvSpPr>
          <p:nvPr>
            <p:ph idx="1"/>
          </p:nvPr>
        </p:nvSpPr>
        <p:spPr>
          <a:xfrm>
            <a:off x="677334" y="1383482"/>
            <a:ext cx="8596668" cy="3880773"/>
          </a:xfrm>
        </p:spPr>
        <p:txBody>
          <a:bodyPr>
            <a:normAutofit/>
          </a:bodyPr>
          <a:lstStyle/>
          <a:p>
            <a:r>
              <a:rPr lang="el-GR" sz="2000" dirty="0" smtClean="0"/>
              <a:t>Όξινη βροχή: </a:t>
            </a:r>
            <a:r>
              <a:rPr lang="el-GR" sz="2000" b="1" dirty="0" smtClean="0"/>
              <a:t>Αιτία</a:t>
            </a:r>
            <a:r>
              <a:rPr lang="el-GR" sz="2000" dirty="0"/>
              <a:t>, </a:t>
            </a:r>
            <a:r>
              <a:rPr lang="el-GR" sz="2000" b="1" dirty="0"/>
              <a:t>συνέπειες</a:t>
            </a:r>
            <a:r>
              <a:rPr lang="el-GR" sz="2000" dirty="0"/>
              <a:t>, λύσεις</a:t>
            </a:r>
            <a:endParaRPr lang="en-US" sz="2000" dirty="0"/>
          </a:p>
          <a:p>
            <a:endParaRPr lang="en-US" sz="2000" dirty="0" smtClean="0"/>
          </a:p>
          <a:p>
            <a:pPr marL="0" indent="0">
              <a:buNone/>
            </a:pPr>
            <a:endParaRPr lang="en-US" sz="2000" dirty="0"/>
          </a:p>
        </p:txBody>
      </p:sp>
      <p:pic>
        <p:nvPicPr>
          <p:cNvPr id="6" name="Picture 5"/>
          <p:cNvPicPr>
            <a:picLocks noChangeAspect="1"/>
          </p:cNvPicPr>
          <p:nvPr/>
        </p:nvPicPr>
        <p:blipFill>
          <a:blip r:embed="rId2"/>
          <a:stretch>
            <a:fillRect/>
          </a:stretch>
        </p:blipFill>
        <p:spPr>
          <a:xfrm>
            <a:off x="-84773" y="1723698"/>
            <a:ext cx="10042570" cy="5134304"/>
          </a:xfrm>
          <a:prstGeom prst="rect">
            <a:avLst/>
          </a:prstGeom>
        </p:spPr>
      </p:pic>
    </p:spTree>
    <p:extLst>
      <p:ext uri="{BB962C8B-B14F-4D97-AF65-F5344CB8AC3E}">
        <p14:creationId xmlns:p14="http://schemas.microsoft.com/office/powerpoint/2010/main" val="182553883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633B98-12C0-0244-9A57-482CEB683852}"/>
              </a:ext>
            </a:extLst>
          </p:cNvPr>
          <p:cNvSpPr>
            <a:spLocks noGrp="1"/>
          </p:cNvSpPr>
          <p:nvPr>
            <p:ph type="title"/>
          </p:nvPr>
        </p:nvSpPr>
        <p:spPr>
          <a:xfrm>
            <a:off x="488147" y="-71120"/>
            <a:ext cx="8596668" cy="1320800"/>
          </a:xfrm>
        </p:spPr>
        <p:txBody>
          <a:bodyPr>
            <a:normAutofit/>
          </a:bodyPr>
          <a:lstStyle/>
          <a:p>
            <a:r>
              <a:rPr lang="el-GR" sz="4000" dirty="0" smtClean="0"/>
              <a:t>Ατμοσφαιρική ρύπανση 4</a:t>
            </a:r>
            <a:endParaRPr lang="en-US" sz="4000" dirty="0"/>
          </a:p>
        </p:txBody>
      </p:sp>
      <p:sp>
        <p:nvSpPr>
          <p:cNvPr id="3" name="Content Placeholder 2">
            <a:extLst>
              <a:ext uri="{FF2B5EF4-FFF2-40B4-BE49-F238E27FC236}">
                <a16:creationId xmlns:a16="http://schemas.microsoft.com/office/drawing/2014/main" xmlns="" id="{49185F90-F570-BD40-9196-9B3301C6D6B6}"/>
              </a:ext>
            </a:extLst>
          </p:cNvPr>
          <p:cNvSpPr>
            <a:spLocks noGrp="1"/>
          </p:cNvSpPr>
          <p:nvPr>
            <p:ph idx="1"/>
          </p:nvPr>
        </p:nvSpPr>
        <p:spPr>
          <a:xfrm>
            <a:off x="677334" y="690703"/>
            <a:ext cx="10043218" cy="3880773"/>
          </a:xfrm>
        </p:spPr>
        <p:txBody>
          <a:bodyPr>
            <a:noAutofit/>
          </a:bodyPr>
          <a:lstStyle/>
          <a:p>
            <a:r>
              <a:rPr lang="el-GR" sz="2000" dirty="0" smtClean="0"/>
              <a:t>Όξινη </a:t>
            </a:r>
            <a:r>
              <a:rPr lang="el-GR" sz="2000" dirty="0" smtClean="0"/>
              <a:t>βροχή</a:t>
            </a:r>
          </a:p>
          <a:p>
            <a:r>
              <a:rPr lang="el-GR" sz="2000" b="1" dirty="0" smtClean="0"/>
              <a:t>Αιτίες</a:t>
            </a:r>
            <a:r>
              <a:rPr lang="el-GR" sz="2000" dirty="0" smtClean="0"/>
              <a:t>: </a:t>
            </a:r>
          </a:p>
          <a:p>
            <a:pPr lvl="1"/>
            <a:r>
              <a:rPr lang="el-GR" sz="2000" dirty="0" smtClean="0"/>
              <a:t>Ηφαιστειακή δραστηριότητα</a:t>
            </a:r>
          </a:p>
          <a:p>
            <a:pPr lvl="1"/>
            <a:r>
              <a:rPr lang="el-GR" sz="2000" dirty="0" smtClean="0"/>
              <a:t>Αποικοδόμηση οργανικών ουσιών</a:t>
            </a:r>
          </a:p>
          <a:p>
            <a:pPr lvl="1"/>
            <a:r>
              <a:rPr lang="el-GR" sz="2000" dirty="0" smtClean="0"/>
              <a:t>Καύση υγρών καυσίμων </a:t>
            </a:r>
          </a:p>
          <a:p>
            <a:r>
              <a:rPr lang="el-GR" sz="2000" b="1" dirty="0" smtClean="0"/>
              <a:t>Σ</a:t>
            </a:r>
            <a:r>
              <a:rPr lang="el-GR" sz="2000" b="1" dirty="0" smtClean="0"/>
              <a:t>υνέπειες:</a:t>
            </a:r>
          </a:p>
          <a:p>
            <a:pPr lvl="1"/>
            <a:r>
              <a:rPr lang="el-GR" sz="2000" b="1" dirty="0" smtClean="0"/>
              <a:t>Απελευθέρωση στην ατμόσφαιρα </a:t>
            </a:r>
            <a:r>
              <a:rPr lang="el-GR" sz="2000" dirty="0" smtClean="0"/>
              <a:t>οξειδίων αζώτου και διοξειδίου του θείου</a:t>
            </a:r>
          </a:p>
          <a:p>
            <a:pPr lvl="1"/>
            <a:r>
              <a:rPr lang="el-GR" sz="2000" dirty="0" smtClean="0"/>
              <a:t>Καταστρέφεται το φύλλωμα των δέντρων</a:t>
            </a:r>
          </a:p>
          <a:p>
            <a:pPr lvl="1"/>
            <a:r>
              <a:rPr lang="el-GR" sz="2000" dirty="0" smtClean="0"/>
              <a:t>Ελαττώνεται η γονιμότητα του εδάφους</a:t>
            </a:r>
          </a:p>
          <a:p>
            <a:pPr lvl="1"/>
            <a:r>
              <a:rPr lang="el-GR" sz="2000" dirty="0" smtClean="0"/>
              <a:t>Θανατώνονται οι φυτικοί και ζωικοί οργανισμοί των υδάτινων οικοσυστημάτων</a:t>
            </a:r>
          </a:p>
          <a:p>
            <a:pPr lvl="1"/>
            <a:r>
              <a:rPr lang="el-GR" sz="2000" dirty="0" smtClean="0"/>
              <a:t>Καταστρέφονται ιστορικά μνημεία και έργα τέχνης κατασκευασμένα από μάρμαρο</a:t>
            </a:r>
          </a:p>
          <a:p>
            <a:r>
              <a:rPr lang="el-GR" sz="2000" b="1" dirty="0" smtClean="0"/>
              <a:t>Λ</a:t>
            </a:r>
            <a:r>
              <a:rPr lang="el-GR" sz="2000" b="1" dirty="0" smtClean="0"/>
              <a:t>ύσεις:</a:t>
            </a:r>
          </a:p>
          <a:p>
            <a:pPr lvl="1"/>
            <a:r>
              <a:rPr lang="el-GR" sz="2000" dirty="0" smtClean="0"/>
              <a:t>Εναλλακτικές πηγές ενέργειας…</a:t>
            </a:r>
            <a:endParaRPr lang="en-US" sz="2000" dirty="0"/>
          </a:p>
          <a:p>
            <a:endParaRPr lang="en-US" sz="2000" dirty="0" smtClean="0"/>
          </a:p>
          <a:p>
            <a:pPr marL="0" indent="0">
              <a:buNone/>
            </a:pPr>
            <a:endParaRPr lang="en-US" sz="2000" dirty="0"/>
          </a:p>
        </p:txBody>
      </p:sp>
      <p:pic>
        <p:nvPicPr>
          <p:cNvPr id="4" name="Picture 3"/>
          <p:cNvPicPr>
            <a:picLocks noChangeAspect="1"/>
          </p:cNvPicPr>
          <p:nvPr/>
        </p:nvPicPr>
        <p:blipFill>
          <a:blip r:embed="rId2"/>
          <a:stretch>
            <a:fillRect/>
          </a:stretch>
        </p:blipFill>
        <p:spPr>
          <a:xfrm>
            <a:off x="8587728" y="224106"/>
            <a:ext cx="2984161" cy="2792362"/>
          </a:xfrm>
          <a:prstGeom prst="rect">
            <a:avLst/>
          </a:prstGeom>
        </p:spPr>
      </p:pic>
    </p:spTree>
    <p:extLst>
      <p:ext uri="{BB962C8B-B14F-4D97-AF65-F5344CB8AC3E}">
        <p14:creationId xmlns:p14="http://schemas.microsoft.com/office/powerpoint/2010/main" val="196743445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143BA2-823B-2947-A872-E92DE6616AFF}"/>
              </a:ext>
            </a:extLst>
          </p:cNvPr>
          <p:cNvSpPr>
            <a:spLocks noGrp="1"/>
          </p:cNvSpPr>
          <p:nvPr>
            <p:ph type="title"/>
          </p:nvPr>
        </p:nvSpPr>
        <p:spPr/>
        <p:txBody>
          <a:bodyPr>
            <a:normAutofit/>
          </a:bodyPr>
          <a:lstStyle/>
          <a:p>
            <a:r>
              <a:rPr lang="en-US" sz="4000" dirty="0" err="1"/>
              <a:t>Ρύ</a:t>
            </a:r>
            <a:r>
              <a:rPr lang="en-US" sz="4000" dirty="0"/>
              <a:t>πανση των υδάτων - ευτροφισμός</a:t>
            </a:r>
          </a:p>
        </p:txBody>
      </p:sp>
      <p:pic>
        <p:nvPicPr>
          <p:cNvPr id="4" name="Content Placeholder 3"/>
          <p:cNvPicPr>
            <a:picLocks noGrp="1" noChangeAspect="1"/>
          </p:cNvPicPr>
          <p:nvPr>
            <p:ph idx="1"/>
          </p:nvPr>
        </p:nvPicPr>
        <p:blipFill>
          <a:blip r:embed="rId2"/>
          <a:stretch>
            <a:fillRect/>
          </a:stretch>
        </p:blipFill>
        <p:spPr>
          <a:xfrm>
            <a:off x="651325" y="1690688"/>
            <a:ext cx="2809875" cy="3971925"/>
          </a:xfrm>
          <a:prstGeom prst="rect">
            <a:avLst/>
          </a:prstGeom>
        </p:spPr>
      </p:pic>
      <p:pic>
        <p:nvPicPr>
          <p:cNvPr id="5" name="Picture 4"/>
          <p:cNvPicPr>
            <a:picLocks noChangeAspect="1"/>
          </p:cNvPicPr>
          <p:nvPr/>
        </p:nvPicPr>
        <p:blipFill>
          <a:blip r:embed="rId3"/>
          <a:stretch>
            <a:fillRect/>
          </a:stretch>
        </p:blipFill>
        <p:spPr>
          <a:xfrm>
            <a:off x="3461200" y="1890713"/>
            <a:ext cx="2952750" cy="3771900"/>
          </a:xfrm>
          <a:prstGeom prst="rect">
            <a:avLst/>
          </a:prstGeom>
        </p:spPr>
      </p:pic>
      <p:pic>
        <p:nvPicPr>
          <p:cNvPr id="6" name="Picture 5"/>
          <p:cNvPicPr>
            <a:picLocks noChangeAspect="1"/>
          </p:cNvPicPr>
          <p:nvPr/>
        </p:nvPicPr>
        <p:blipFill>
          <a:blip r:embed="rId4"/>
          <a:stretch>
            <a:fillRect/>
          </a:stretch>
        </p:blipFill>
        <p:spPr>
          <a:xfrm>
            <a:off x="6600825" y="1509713"/>
            <a:ext cx="4619625" cy="4152900"/>
          </a:xfrm>
          <a:prstGeom prst="rect">
            <a:avLst/>
          </a:prstGeom>
        </p:spPr>
      </p:pic>
    </p:spTree>
    <p:extLst>
      <p:ext uri="{BB962C8B-B14F-4D97-AF65-F5344CB8AC3E}">
        <p14:creationId xmlns:p14="http://schemas.microsoft.com/office/powerpoint/2010/main" val="159242489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143BA2-823B-2947-A872-E92DE6616AFF}"/>
              </a:ext>
            </a:extLst>
          </p:cNvPr>
          <p:cNvSpPr>
            <a:spLocks noGrp="1"/>
          </p:cNvSpPr>
          <p:nvPr>
            <p:ph type="title"/>
          </p:nvPr>
        </p:nvSpPr>
        <p:spPr>
          <a:xfrm>
            <a:off x="498658" y="114576"/>
            <a:ext cx="8596668" cy="1320800"/>
          </a:xfrm>
        </p:spPr>
        <p:txBody>
          <a:bodyPr>
            <a:normAutofit/>
          </a:bodyPr>
          <a:lstStyle/>
          <a:p>
            <a:r>
              <a:rPr lang="en-US" sz="4000" dirty="0" err="1"/>
              <a:t>Ρύ</a:t>
            </a:r>
            <a:r>
              <a:rPr lang="en-US" sz="4000" dirty="0"/>
              <a:t>πανση των υδάτων </a:t>
            </a:r>
            <a:r>
              <a:rPr lang="el-GR" sz="4000" dirty="0" smtClean="0"/>
              <a:t>- Ευτροφισμός</a:t>
            </a:r>
            <a:endParaRPr lang="en-US" sz="4000" dirty="0"/>
          </a:p>
        </p:txBody>
      </p:sp>
      <p:sp>
        <p:nvSpPr>
          <p:cNvPr id="3" name="Content Placeholder 2"/>
          <p:cNvSpPr>
            <a:spLocks noGrp="1"/>
          </p:cNvSpPr>
          <p:nvPr>
            <p:ph idx="1"/>
          </p:nvPr>
        </p:nvSpPr>
        <p:spPr>
          <a:xfrm>
            <a:off x="572231" y="770435"/>
            <a:ext cx="9643825" cy="3880773"/>
          </a:xfrm>
        </p:spPr>
        <p:txBody>
          <a:bodyPr>
            <a:noAutofit/>
          </a:bodyPr>
          <a:lstStyle/>
          <a:p>
            <a:r>
              <a:rPr lang="el-GR" sz="2000" b="1" dirty="0" smtClean="0"/>
              <a:t>Αιτίες: </a:t>
            </a:r>
          </a:p>
          <a:p>
            <a:pPr lvl="1"/>
            <a:r>
              <a:rPr lang="el-GR" sz="2000" dirty="0" smtClean="0"/>
              <a:t>Πυρηνικοί αντιδραστήρες και εργοστάσια διοχετεύουν θερμό νερό στα υδάτινα οικοσυστήματα -&gt; αυξάνεται η θερμοκρασία του νερού -&gt; μειώνεται το Ο</a:t>
            </a:r>
            <a:r>
              <a:rPr lang="el-GR" sz="2000" baseline="-25000" dirty="0" smtClean="0"/>
              <a:t>2.</a:t>
            </a:r>
          </a:p>
          <a:p>
            <a:pPr lvl="1"/>
            <a:r>
              <a:rPr lang="el-GR" sz="2000" dirty="0" smtClean="0"/>
              <a:t>Αστικά λύματα (σωματικές εκκρίσεις και απορρυπαντικά)</a:t>
            </a:r>
          </a:p>
          <a:p>
            <a:pPr lvl="1"/>
            <a:r>
              <a:rPr lang="el-GR" sz="2000" dirty="0" smtClean="0"/>
              <a:t>Λιπάσματα με νιτρικά και φωσφορικά άλατα</a:t>
            </a:r>
          </a:p>
          <a:p>
            <a:r>
              <a:rPr lang="el-GR" sz="2000" b="1" dirty="0" smtClean="0"/>
              <a:t>Συνέπειες:</a:t>
            </a:r>
          </a:p>
          <a:p>
            <a:pPr lvl="1"/>
            <a:r>
              <a:rPr lang="el-GR" sz="2000" dirty="0" smtClean="0"/>
              <a:t>Διάδοση </a:t>
            </a:r>
            <a:r>
              <a:rPr lang="el-GR" sz="2000" dirty="0"/>
              <a:t>σοβαρών </a:t>
            </a:r>
            <a:r>
              <a:rPr lang="el-GR" sz="2000" dirty="0" smtClean="0"/>
              <a:t>νοσημάτων </a:t>
            </a:r>
          </a:p>
          <a:p>
            <a:r>
              <a:rPr lang="el-GR" sz="2000" dirty="0" smtClean="0"/>
              <a:t>Φαινόμενο </a:t>
            </a:r>
            <a:r>
              <a:rPr lang="el-GR" sz="2000" dirty="0"/>
              <a:t>του </a:t>
            </a:r>
            <a:r>
              <a:rPr lang="el-GR" sz="2000" dirty="0" smtClean="0"/>
              <a:t>ευτροφισμού:</a:t>
            </a:r>
          </a:p>
          <a:p>
            <a:pPr lvl="1"/>
            <a:r>
              <a:rPr lang="el-GR" sz="2000" dirty="0" smtClean="0"/>
              <a:t>Τα νιτρικά και φωσφορικά άλατα οδηγούν στην αύξηση των φωτοσυνθετικών οργανισμών</a:t>
            </a:r>
          </a:p>
          <a:p>
            <a:pPr lvl="1"/>
            <a:r>
              <a:rPr lang="el-GR" sz="2000" dirty="0" smtClean="0"/>
              <a:t>Με το θάνατο τους συσσωρεύεται οργανική ύλη</a:t>
            </a:r>
          </a:p>
          <a:p>
            <a:pPr lvl="1"/>
            <a:r>
              <a:rPr lang="el-GR" sz="2000" dirty="0" smtClean="0"/>
              <a:t>Αυξάνονται οι αποικοδομητές</a:t>
            </a:r>
          </a:p>
          <a:p>
            <a:pPr lvl="1"/>
            <a:r>
              <a:rPr lang="el-GR" sz="2000" dirty="0" smtClean="0"/>
              <a:t>Καταναλώνουν περισσότερο οξυγόνο από αυτό που παράγεται</a:t>
            </a:r>
            <a:endParaRPr lang="el-GR" sz="2000" dirty="0"/>
          </a:p>
          <a:p>
            <a:pPr lvl="1"/>
            <a:r>
              <a:rPr lang="el-GR" sz="2000" dirty="0" smtClean="0"/>
              <a:t>Πεθαίνουν οι ανώτεροι οργανισμοί του οικοσυστήματος από ασφυξία</a:t>
            </a:r>
          </a:p>
          <a:p>
            <a:endParaRPr lang="en-US" sz="2000" dirty="0"/>
          </a:p>
        </p:txBody>
      </p:sp>
    </p:spTree>
    <p:extLst>
      <p:ext uri="{BB962C8B-B14F-4D97-AF65-F5344CB8AC3E}">
        <p14:creationId xmlns:p14="http://schemas.microsoft.com/office/powerpoint/2010/main" val="309367843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9181370" cy="1320800"/>
          </a:xfrm>
        </p:spPr>
        <p:txBody>
          <a:bodyPr>
            <a:normAutofit/>
          </a:bodyPr>
          <a:lstStyle/>
          <a:p>
            <a:r>
              <a:rPr lang="en-US" sz="4000" dirty="0" err="1"/>
              <a:t>Ρύ</a:t>
            </a:r>
            <a:r>
              <a:rPr lang="en-US" sz="4000" dirty="0"/>
              <a:t>πανση των υδάτων </a:t>
            </a:r>
            <a:r>
              <a:rPr lang="el-GR" sz="4000" dirty="0" smtClean="0"/>
              <a:t>- </a:t>
            </a:r>
            <a:r>
              <a:rPr lang="el-GR" sz="4000" dirty="0" err="1" smtClean="0"/>
              <a:t>Βιοσυσσώρευση</a:t>
            </a:r>
            <a:endParaRPr lang="en-US" sz="4000" dirty="0"/>
          </a:p>
        </p:txBody>
      </p:sp>
      <p:sp>
        <p:nvSpPr>
          <p:cNvPr id="3" name="Content Placeholder 2"/>
          <p:cNvSpPr>
            <a:spLocks noGrp="1"/>
          </p:cNvSpPr>
          <p:nvPr>
            <p:ph idx="1"/>
          </p:nvPr>
        </p:nvSpPr>
        <p:spPr>
          <a:xfrm>
            <a:off x="677333" y="1803243"/>
            <a:ext cx="8596668" cy="3880773"/>
          </a:xfrm>
        </p:spPr>
        <p:txBody>
          <a:bodyPr>
            <a:noAutofit/>
          </a:bodyPr>
          <a:lstStyle/>
          <a:p>
            <a:r>
              <a:rPr lang="el-GR" sz="2000" b="1" dirty="0" smtClean="0"/>
              <a:t>Αιτίες:</a:t>
            </a:r>
            <a:endParaRPr lang="el-GR" sz="2000" b="1" dirty="0"/>
          </a:p>
          <a:p>
            <a:pPr lvl="1"/>
            <a:r>
              <a:rPr lang="el-GR" sz="2000" dirty="0" smtClean="0"/>
              <a:t>Βιομηχανική δραστηριότητα- απόβλητα: </a:t>
            </a:r>
            <a:r>
              <a:rPr lang="el-GR" sz="2000" dirty="0" err="1" smtClean="0"/>
              <a:t>βαρέα</a:t>
            </a:r>
            <a:r>
              <a:rPr lang="el-GR" sz="2000" dirty="0" smtClean="0"/>
              <a:t> μέταλλα, οργανικοί διαλύτες, πετρελαιοειδή</a:t>
            </a:r>
          </a:p>
          <a:p>
            <a:pPr lvl="1"/>
            <a:r>
              <a:rPr lang="el-GR" sz="2000" dirty="0" smtClean="0"/>
              <a:t>Παρασιτοκτόνα, εντομοκτόνα</a:t>
            </a:r>
          </a:p>
          <a:p>
            <a:pPr lvl="1"/>
            <a:r>
              <a:rPr lang="el-GR" sz="2000" dirty="0" smtClean="0"/>
              <a:t>Ραδιενεργά απόβλητα και προϊόντα ραδιενεργών εκρήξεων</a:t>
            </a:r>
          </a:p>
          <a:p>
            <a:r>
              <a:rPr lang="el-GR" sz="2000" b="1" dirty="0" smtClean="0"/>
              <a:t>Συνέπειες:</a:t>
            </a:r>
          </a:p>
          <a:p>
            <a:pPr lvl="1"/>
            <a:r>
              <a:rPr lang="el-GR" sz="2000" dirty="0" smtClean="0"/>
              <a:t>Όλες οι πιο πάνω ουσίες </a:t>
            </a:r>
            <a:r>
              <a:rPr lang="el-GR" sz="2000" b="1" dirty="0" smtClean="0"/>
              <a:t>δεν διασπώνται (μη βιοδιασπώμενες)</a:t>
            </a:r>
          </a:p>
          <a:p>
            <a:pPr lvl="1"/>
            <a:r>
              <a:rPr lang="el-GR" sz="2000" dirty="0" smtClean="0"/>
              <a:t>Περνούν </a:t>
            </a:r>
            <a:r>
              <a:rPr lang="el-GR" sz="2000" dirty="0"/>
              <a:t>μ</a:t>
            </a:r>
            <a:r>
              <a:rPr lang="el-GR" sz="2000" dirty="0" smtClean="0"/>
              <a:t>έσα από τις τροφικές αλυσίδες</a:t>
            </a:r>
          </a:p>
          <a:p>
            <a:pPr lvl="1"/>
            <a:r>
              <a:rPr lang="el-GR" sz="2000" dirty="0" smtClean="0"/>
              <a:t>Συσσωρεύονται στους κορυφαίους καταναλωτές </a:t>
            </a:r>
          </a:p>
          <a:p>
            <a:r>
              <a:rPr lang="el-GR" sz="2000" b="1" dirty="0"/>
              <a:t>Λύσεις:</a:t>
            </a:r>
          </a:p>
          <a:p>
            <a:pPr lvl="1"/>
            <a:r>
              <a:rPr lang="el-GR" sz="2000" dirty="0"/>
              <a:t>Ανάπτυξη οικολογικής συνείδησης  στον πολίτη, στον αγρότη, στις βιομηχανίες…..</a:t>
            </a:r>
            <a:endParaRPr lang="en-US" sz="2000" dirty="0"/>
          </a:p>
          <a:p>
            <a:pPr lvl="1"/>
            <a:endParaRPr lang="en-US" sz="2000" dirty="0"/>
          </a:p>
        </p:txBody>
      </p:sp>
    </p:spTree>
    <p:extLst>
      <p:ext uri="{BB962C8B-B14F-4D97-AF65-F5344CB8AC3E}">
        <p14:creationId xmlns:p14="http://schemas.microsoft.com/office/powerpoint/2010/main" val="347997385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FDBEE8-9DC1-914A-B8B5-B6A557C782C0}"/>
              </a:ext>
            </a:extLst>
          </p:cNvPr>
          <p:cNvSpPr>
            <a:spLocks noGrp="1"/>
          </p:cNvSpPr>
          <p:nvPr>
            <p:ph type="title"/>
          </p:nvPr>
        </p:nvSpPr>
        <p:spPr/>
        <p:txBody>
          <a:bodyPr>
            <a:normAutofit/>
          </a:bodyPr>
          <a:lstStyle/>
          <a:p>
            <a:r>
              <a:rPr lang="en-US" sz="4000" dirty="0" err="1"/>
              <a:t>Βιοσυσσώρευση</a:t>
            </a:r>
            <a:endParaRPr lang="en-US" sz="4000" dirty="0"/>
          </a:p>
        </p:txBody>
      </p:sp>
      <p:sp>
        <p:nvSpPr>
          <p:cNvPr id="3" name="Content Placeholder 2">
            <a:extLst>
              <a:ext uri="{FF2B5EF4-FFF2-40B4-BE49-F238E27FC236}">
                <a16:creationId xmlns:a16="http://schemas.microsoft.com/office/drawing/2014/main" xmlns="" id="{6D1F2394-B9D8-7548-B1C7-FE2BA0172027}"/>
              </a:ext>
            </a:extLst>
          </p:cNvPr>
          <p:cNvSpPr>
            <a:spLocks noGrp="1"/>
          </p:cNvSpPr>
          <p:nvPr>
            <p:ph idx="1"/>
          </p:nvPr>
        </p:nvSpPr>
        <p:spPr/>
        <p:txBody>
          <a:bodyPr>
            <a:normAutofit/>
          </a:bodyPr>
          <a:lstStyle/>
          <a:p>
            <a:r>
              <a:rPr lang="en-US" sz="2000" dirty="0" err="1"/>
              <a:t>Βιολογική</a:t>
            </a:r>
            <a:r>
              <a:rPr lang="en-US" sz="2000" dirty="0"/>
              <a:t> </a:t>
            </a:r>
            <a:r>
              <a:rPr lang="en-US" sz="2000" dirty="0" err="1"/>
              <a:t>συγκέντρωση</a:t>
            </a:r>
            <a:r>
              <a:rPr lang="en-US" sz="2000" dirty="0"/>
              <a:t> </a:t>
            </a:r>
            <a:r>
              <a:rPr lang="en-US" sz="2000" dirty="0" err="1"/>
              <a:t>ρύ</a:t>
            </a:r>
            <a:r>
              <a:rPr lang="en-US" sz="2000" dirty="0"/>
              <a:t>πων κατά μήκος των τροφικών αλυσίδων</a:t>
            </a:r>
          </a:p>
          <a:p>
            <a:r>
              <a:rPr lang="en-US" sz="2000" dirty="0" err="1"/>
              <a:t>Ροή</a:t>
            </a:r>
            <a:r>
              <a:rPr lang="en-US" sz="2000" dirty="0"/>
              <a:t> </a:t>
            </a:r>
            <a:r>
              <a:rPr lang="en-US" sz="2000" dirty="0" err="1"/>
              <a:t>του</a:t>
            </a:r>
            <a:r>
              <a:rPr lang="en-US" sz="2000" dirty="0"/>
              <a:t> DDT </a:t>
            </a:r>
            <a:r>
              <a:rPr lang="en-US" sz="2000" dirty="0" err="1"/>
              <a:t>σε</a:t>
            </a:r>
            <a:r>
              <a:rPr lang="en-US" sz="2000" dirty="0"/>
              <a:t> </a:t>
            </a:r>
            <a:r>
              <a:rPr lang="en-US" sz="2000" dirty="0" err="1"/>
              <a:t>μι</a:t>
            </a:r>
            <a:r>
              <a:rPr lang="en-US" sz="2000" dirty="0"/>
              <a:t>α οικολογική πυραμίδα </a:t>
            </a:r>
          </a:p>
        </p:txBody>
      </p:sp>
      <p:pic>
        <p:nvPicPr>
          <p:cNvPr id="4" name="Picture 3"/>
          <p:cNvPicPr>
            <a:picLocks noChangeAspect="1"/>
          </p:cNvPicPr>
          <p:nvPr/>
        </p:nvPicPr>
        <p:blipFill>
          <a:blip r:embed="rId2"/>
          <a:stretch>
            <a:fillRect/>
          </a:stretch>
        </p:blipFill>
        <p:spPr>
          <a:xfrm>
            <a:off x="1069714" y="3250300"/>
            <a:ext cx="6067425" cy="1885950"/>
          </a:xfrm>
          <a:prstGeom prst="rect">
            <a:avLst/>
          </a:prstGeom>
        </p:spPr>
      </p:pic>
    </p:spTree>
    <p:extLst>
      <p:ext uri="{BB962C8B-B14F-4D97-AF65-F5344CB8AC3E}">
        <p14:creationId xmlns:p14="http://schemas.microsoft.com/office/powerpoint/2010/main" val="409662486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smtClean="0"/>
              <a:t>Ρύπανση του εδάφους</a:t>
            </a:r>
            <a:endParaRPr lang="en-US" sz="4000" dirty="0"/>
          </a:p>
        </p:txBody>
      </p:sp>
      <p:sp>
        <p:nvSpPr>
          <p:cNvPr id="3" name="Content Placeholder 2"/>
          <p:cNvSpPr>
            <a:spLocks noGrp="1"/>
          </p:cNvSpPr>
          <p:nvPr>
            <p:ph idx="1"/>
          </p:nvPr>
        </p:nvSpPr>
        <p:spPr/>
        <p:txBody>
          <a:bodyPr>
            <a:noAutofit/>
          </a:bodyPr>
          <a:lstStyle/>
          <a:p>
            <a:r>
              <a:rPr lang="el-GR" sz="2000" b="1" dirty="0" smtClean="0"/>
              <a:t>Αιτίες:</a:t>
            </a:r>
          </a:p>
          <a:p>
            <a:pPr lvl="1"/>
            <a:r>
              <a:rPr lang="el-GR" sz="2000" dirty="0" smtClean="0"/>
              <a:t>Ραδιενεργά απόβλητα</a:t>
            </a:r>
          </a:p>
          <a:p>
            <a:pPr lvl="1"/>
            <a:r>
              <a:rPr lang="el-GR" sz="2000" dirty="0" smtClean="0"/>
              <a:t>Εντομοκτόνα </a:t>
            </a:r>
          </a:p>
          <a:p>
            <a:pPr lvl="1"/>
            <a:r>
              <a:rPr lang="el-GR" sz="2000" dirty="0" err="1" smtClean="0"/>
              <a:t>Βαρέα</a:t>
            </a:r>
            <a:r>
              <a:rPr lang="el-GR" sz="2000" dirty="0" smtClean="0"/>
              <a:t> μέταλλα</a:t>
            </a:r>
          </a:p>
          <a:p>
            <a:r>
              <a:rPr lang="el-GR" sz="2000" b="1" dirty="0" smtClean="0"/>
              <a:t>Συνέπειες:</a:t>
            </a:r>
          </a:p>
          <a:p>
            <a:pPr lvl="1"/>
            <a:r>
              <a:rPr lang="el-GR" sz="2000" dirty="0" smtClean="0"/>
              <a:t>Ερημοποίηση</a:t>
            </a:r>
          </a:p>
          <a:p>
            <a:pPr lvl="1"/>
            <a:r>
              <a:rPr lang="el-GR" sz="2000" dirty="0" smtClean="0"/>
              <a:t>Διοχέτευση τοξικών ουσιών στα υδάτινα οικοσυστήματα ή υπόγεια νερά</a:t>
            </a:r>
          </a:p>
          <a:p>
            <a:r>
              <a:rPr lang="el-GR" sz="2000" b="1" dirty="0" smtClean="0"/>
              <a:t>Λύσεις:</a:t>
            </a:r>
          </a:p>
          <a:p>
            <a:pPr lvl="1"/>
            <a:r>
              <a:rPr lang="el-GR" sz="2000" dirty="0" smtClean="0"/>
              <a:t>Ανάπτυξη οικολογικής συνείδησης  στον πολίτη, στον αγρότη, στις βιομηχανίες…..</a:t>
            </a:r>
            <a:endParaRPr lang="en-US" sz="2000" dirty="0"/>
          </a:p>
        </p:txBody>
      </p:sp>
    </p:spTree>
    <p:extLst>
      <p:ext uri="{BB962C8B-B14F-4D97-AF65-F5344CB8AC3E}">
        <p14:creationId xmlns:p14="http://schemas.microsoft.com/office/powerpoint/2010/main" val="310651955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err="1" smtClean="0"/>
              <a:t>Ηχορρύπανση</a:t>
            </a:r>
            <a:endParaRPr lang="en-US" sz="4000" dirty="0"/>
          </a:p>
        </p:txBody>
      </p:sp>
      <p:sp>
        <p:nvSpPr>
          <p:cNvPr id="3" name="Content Placeholder 2"/>
          <p:cNvSpPr>
            <a:spLocks noGrp="1"/>
          </p:cNvSpPr>
          <p:nvPr>
            <p:ph idx="1"/>
          </p:nvPr>
        </p:nvSpPr>
        <p:spPr/>
        <p:txBody>
          <a:bodyPr>
            <a:normAutofit/>
          </a:bodyPr>
          <a:lstStyle/>
          <a:p>
            <a:r>
              <a:rPr lang="el-GR" sz="2000" b="1" dirty="0" smtClean="0"/>
              <a:t>Αιτίες:</a:t>
            </a:r>
          </a:p>
          <a:p>
            <a:r>
              <a:rPr lang="el-GR" sz="2000" dirty="0" smtClean="0"/>
              <a:t>Κυκλοφορία στους δρόμους</a:t>
            </a:r>
          </a:p>
          <a:p>
            <a:r>
              <a:rPr lang="el-GR" sz="2000" dirty="0" smtClean="0"/>
              <a:t>Απογείωση αεροσκαφών</a:t>
            </a:r>
          </a:p>
          <a:p>
            <a:r>
              <a:rPr lang="el-GR" sz="2000" b="1" dirty="0" smtClean="0"/>
              <a:t>Συνέπειες</a:t>
            </a:r>
            <a:r>
              <a:rPr lang="el-GR" sz="2000" dirty="0" smtClean="0"/>
              <a:t>:</a:t>
            </a:r>
          </a:p>
          <a:p>
            <a:r>
              <a:rPr lang="el-GR" sz="2000" dirty="0" smtClean="0"/>
              <a:t>Επηρεάζεται η ψυχική υγεία των ανθρώπων (επιθετικότητα, στρες, απώλεια συγκέντρωσης)</a:t>
            </a:r>
            <a:endParaRPr lang="en-US" sz="2000" dirty="0"/>
          </a:p>
        </p:txBody>
      </p:sp>
      <p:pic>
        <p:nvPicPr>
          <p:cNvPr id="4" name="Picture 3"/>
          <p:cNvPicPr>
            <a:picLocks noChangeAspect="1"/>
          </p:cNvPicPr>
          <p:nvPr/>
        </p:nvPicPr>
        <p:blipFill>
          <a:blip r:embed="rId2"/>
          <a:stretch>
            <a:fillRect/>
          </a:stretch>
        </p:blipFill>
        <p:spPr>
          <a:xfrm>
            <a:off x="4434710" y="4429125"/>
            <a:ext cx="4457700" cy="2428875"/>
          </a:xfrm>
          <a:prstGeom prst="rect">
            <a:avLst/>
          </a:prstGeom>
        </p:spPr>
      </p:pic>
    </p:spTree>
    <p:extLst>
      <p:ext uri="{BB962C8B-B14F-4D97-AF65-F5344CB8AC3E}">
        <p14:creationId xmlns:p14="http://schemas.microsoft.com/office/powerpoint/2010/main" val="1114733096"/>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1596</TotalTime>
  <Words>3263</Words>
  <Application>Microsoft Office PowerPoint</Application>
  <PresentationFormat>Widescreen</PresentationFormat>
  <Paragraphs>320</Paragraphs>
  <Slides>62</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62</vt:i4>
      </vt:variant>
    </vt:vector>
  </HeadingPairs>
  <TitlesOfParts>
    <vt:vector size="68" baseType="lpstr">
      <vt:lpstr>Arial</vt:lpstr>
      <vt:lpstr>Calibri</vt:lpstr>
      <vt:lpstr>Trebuchet MS</vt:lpstr>
      <vt:lpstr>Wingdings</vt:lpstr>
      <vt:lpstr>Wingdings 3</vt:lpstr>
      <vt:lpstr>Facet</vt:lpstr>
      <vt:lpstr>Εφαρμοσμένη οικολογία  Γ΄Λυκείου</vt:lpstr>
      <vt:lpstr>Άνθρωπος και περιβάλλον</vt:lpstr>
      <vt:lpstr>Οικολογία</vt:lpstr>
      <vt:lpstr>Οικοσύστημα</vt:lpstr>
      <vt:lpstr>Οι οργανισμοί ενός οικοσυστήματος</vt:lpstr>
      <vt:lpstr>Ετερότροφοι οργανισμοί:</vt:lpstr>
      <vt:lpstr>Βασικές οικολογικές έννοιες</vt:lpstr>
      <vt:lpstr>Σύνολο αλληλεπιδράσεων</vt:lpstr>
      <vt:lpstr>Οικοσυστήματα</vt:lpstr>
      <vt:lpstr>Μέγεθος και όρια οικοσυστημάτων</vt:lpstr>
      <vt:lpstr>Ισορροπία - ποικιλότητα</vt:lpstr>
      <vt:lpstr>Τροφικές σχέσεις</vt:lpstr>
      <vt:lpstr>Ροή ενέργειας-Τροφικές αλυσίδες</vt:lpstr>
      <vt:lpstr>Τροφικό πλέγμα</vt:lpstr>
      <vt:lpstr>Τροφικά επίπεδα και τροφικές πυραμίδες </vt:lpstr>
      <vt:lpstr>Γιατί απεικονίζονται οι ποσοτικές τροφικές σχέσεις με πυραμίδες;</vt:lpstr>
      <vt:lpstr>Αντεστραμμένη πυραμίδα</vt:lpstr>
      <vt:lpstr>Γιατί οι κάτοικοι των χωρών με υπερπληθυσμό είναι κυρίως χορτοφάγοι, ενώ των οικονομικά αναπτυγμένων χωρών είναι παμφάγοι;</vt:lpstr>
      <vt:lpstr>Παραγωγικότητα</vt:lpstr>
      <vt:lpstr>Μέτρηση καθαρής πρωτογενούς παραγωγικότητας ενός φρυγανικού οικοσυστήματος</vt:lpstr>
      <vt:lpstr>Κύριοι παράγοντες καθορισμού του μεγέθους της πρωτογενούς παραγωγικότητας των οικοσυστημάτων</vt:lpstr>
      <vt:lpstr>Βιοχημικοί κύκλοι</vt:lpstr>
      <vt:lpstr>Βιογεωχημικοί κύκλοι</vt:lpstr>
      <vt:lpstr>Ο κύκλος του άνθρακα</vt:lpstr>
      <vt:lpstr>PowerPoint Presentation</vt:lpstr>
      <vt:lpstr>Παρέμβαση του ανθρώπου στον κύκλο του άνθρακα</vt:lpstr>
      <vt:lpstr>Ο κύκλος του αζώτου 1/5</vt:lpstr>
      <vt:lpstr>Ο κύκλος του αζώτου 2/5</vt:lpstr>
      <vt:lpstr>Ο κύκλος του αζώτου 3/5</vt:lpstr>
      <vt:lpstr>Ο κύκλος του αζώτου 4/5</vt:lpstr>
      <vt:lpstr>PowerPoint Presentation</vt:lpstr>
      <vt:lpstr>Παρέμβαση του ανθρώπου στον κύκλο του αζώτου</vt:lpstr>
      <vt:lpstr>Αμειψισπορά</vt:lpstr>
      <vt:lpstr>Ο κύκλος του νερού 1/4</vt:lpstr>
      <vt:lpstr>Ο κύκλος του νερού 2/4</vt:lpstr>
      <vt:lpstr>Ο κύκλος του νερού 3/4</vt:lpstr>
      <vt:lpstr>Ο κύκλος του νερού 4/4</vt:lpstr>
      <vt:lpstr>Βιοποικιλότητα</vt:lpstr>
      <vt:lpstr>Μείωση της βιοποικιλότητας</vt:lpstr>
      <vt:lpstr>Υγρότοποι</vt:lpstr>
      <vt:lpstr>Προστατεύομενοι Ελληνικοί υγρότοποι-  συνθήκη Ramsar 1971 </vt:lpstr>
      <vt:lpstr>Τροπικά δάση</vt:lpstr>
      <vt:lpstr>Αποψίλωση τροπικών δασών</vt:lpstr>
      <vt:lpstr>Σημασία τροπικών δασών</vt:lpstr>
      <vt:lpstr>Ερημοποίηση</vt:lpstr>
      <vt:lpstr>Ρύπανση</vt:lpstr>
      <vt:lpstr>Ατμοσφαιρική ρύπανση 1</vt:lpstr>
      <vt:lpstr>Ατμοσφαιρική ρύπανση 1</vt:lpstr>
      <vt:lpstr>Φαινόμενο του θερμοκηπίου</vt:lpstr>
      <vt:lpstr>Ατμοσφαιρική ρύπανση 2</vt:lpstr>
      <vt:lpstr>Το φωτοχημικό νέφος</vt:lpstr>
      <vt:lpstr>Ατμοσφαιρική ρύπανση 3</vt:lpstr>
      <vt:lpstr>Ατμοσφαιρική ρύπανση 3</vt:lpstr>
      <vt:lpstr>Ατμοσφαιρική ρύπανση 3</vt:lpstr>
      <vt:lpstr>Ατμοσφαιρική ρύπανση 4</vt:lpstr>
      <vt:lpstr>Ατμοσφαιρική ρύπανση 4</vt:lpstr>
      <vt:lpstr>Ρύπανση των υδάτων - ευτροφισμός</vt:lpstr>
      <vt:lpstr>Ρύπανση των υδάτων - Ευτροφισμός</vt:lpstr>
      <vt:lpstr>Ρύπανση των υδάτων - Βιοσυσσώρευση</vt:lpstr>
      <vt:lpstr>Βιοσυσσώρευση</vt:lpstr>
      <vt:lpstr>Ρύπανση του εδάφους</vt:lpstr>
      <vt:lpstr>Ηχορρύπανση</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Εφαρμοσμένη οικολογία</dc:title>
  <dc:creator>Olga</dc:creator>
  <cp:lastModifiedBy>Stathis Panayides</cp:lastModifiedBy>
  <cp:revision>130</cp:revision>
  <dcterms:modified xsi:type="dcterms:W3CDTF">2017-08-16T09:24:50Z</dcterms:modified>
</cp:coreProperties>
</file>