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8" r:id="rId5"/>
    <p:sldId id="279" r:id="rId6"/>
    <p:sldId id="280" r:id="rId7"/>
    <p:sldId id="311" r:id="rId8"/>
    <p:sldId id="31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312" r:id="rId17"/>
    <p:sldId id="289" r:id="rId18"/>
    <p:sldId id="290" r:id="rId19"/>
    <p:sldId id="288" r:id="rId20"/>
    <p:sldId id="291" r:id="rId21"/>
    <p:sldId id="292" r:id="rId22"/>
    <p:sldId id="293" r:id="rId23"/>
    <p:sldId id="294" r:id="rId24"/>
    <p:sldId id="295" r:id="rId25"/>
    <p:sldId id="296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320" r:id="rId34"/>
    <p:sldId id="321" r:id="rId35"/>
    <p:sldId id="322" r:id="rId36"/>
    <p:sldId id="323" r:id="rId37"/>
    <p:sldId id="324" r:id="rId38"/>
    <p:sldId id="325" r:id="rId39"/>
    <p:sldId id="326" r:id="rId40"/>
    <p:sldId id="327" r:id="rId41"/>
    <p:sldId id="328" r:id="rId42"/>
    <p:sldId id="329" r:id="rId43"/>
    <p:sldId id="330" r:id="rId44"/>
    <p:sldId id="331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95C4B95-B950-4464-B31C-B8E6273126AA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1D84F0-1B62-4242-BA97-8BE5F964D4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5C4B95-B950-4464-B31C-B8E6273126AA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1D84F0-1B62-4242-BA97-8BE5F964D4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95C4B95-B950-4464-B31C-B8E6273126AA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1D84F0-1B62-4242-BA97-8BE5F964D4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5C4B95-B950-4464-B31C-B8E6273126AA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E1D84F0-1B62-4242-BA97-8BE5F964D4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5C4B95-B950-4464-B31C-B8E6273126AA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E1D84F0-1B62-4242-BA97-8BE5F964D4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5C4B95-B950-4464-B31C-B8E6273126AA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1D84F0-1B62-4242-BA97-8BE5F964D4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5C4B95-B950-4464-B31C-B8E6273126AA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1D84F0-1B62-4242-BA97-8BE5F964D4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95C4B95-B950-4464-B31C-B8E6273126AA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1D84F0-1B62-4242-BA97-8BE5F964D4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95C4B95-B950-4464-B31C-B8E6273126AA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1D84F0-1B62-4242-BA97-8BE5F964D4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5C4B95-B950-4464-B31C-B8E6273126AA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1D84F0-1B62-4242-BA97-8BE5F964D4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5C4B95-B950-4464-B31C-B8E6273126AA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1D84F0-1B62-4242-BA97-8BE5F964D4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695C4B95-B950-4464-B31C-B8E6273126AA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E1D84F0-1B62-4242-BA97-8BE5F964D4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ΠΑΡΑΓΟΝΤΕΣ ΠΟΥ ΕΠΗΡΕΑΖΟΥΝ ΤΗΝ ΥΓΕΙΑ ΤΟΥ ΑΝΘΡΩΠΟΥ</a:t>
            </a:r>
            <a:endParaRPr lang="en-US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643182"/>
            <a:ext cx="8501122" cy="421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el-GR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ΜΙΚΡΟΟΡΓΑΝΙΣΜΟΙ</a:t>
            </a:r>
            <a:endParaRPr lang="en-US" b="1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950" y="500042"/>
            <a:ext cx="9115396" cy="50006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400" dirty="0" err="1" smtClean="0"/>
              <a:t>∆εν</a:t>
            </a:r>
            <a:r>
              <a:rPr lang="el-GR" sz="2400" dirty="0" smtClean="0"/>
              <a:t> διακρίνονται µε </a:t>
            </a:r>
            <a:r>
              <a:rPr lang="el-GR" sz="2400" dirty="0" err="1" smtClean="0"/>
              <a:t>γυµνό</a:t>
            </a:r>
            <a:r>
              <a:rPr lang="el-GR" sz="2400" dirty="0" smtClean="0"/>
              <a:t> µάτι γιατί το µ</a:t>
            </a:r>
            <a:r>
              <a:rPr lang="el-GR" sz="2400" dirty="0" err="1" smtClean="0"/>
              <a:t>έγεθος</a:t>
            </a:r>
            <a:r>
              <a:rPr lang="el-GR" sz="2400" dirty="0" smtClean="0"/>
              <a:t> τους είναι &lt;0,1mm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214282" y="928670"/>
            <a:ext cx="414340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ΜΗ ΠΑΘΟΓΟΝΟΙ </a:t>
            </a:r>
          </a:p>
          <a:p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∆εν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είναι βλαβεροί για τον άνθρωπο, περνούν όλη τη ζωή τους στο φυσικό περιβάλλον µ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πορεί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να είναι: </a:t>
            </a:r>
          </a:p>
          <a:p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Πρωτόζωα Βακτήρια Μύκητες</a:t>
            </a:r>
          </a:p>
          <a:p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Είναι 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χρήσιµοι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ή και απαραίτητοι για τον άνθρωπο     </a:t>
            </a:r>
          </a:p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Συµµετέχουν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στην       </a:t>
            </a:r>
          </a:p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αποικοδόµηση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της νεκρής     </a:t>
            </a:r>
          </a:p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οργανικής ύλης </a:t>
            </a:r>
          </a:p>
          <a:p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  <a:p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Χρησιµοποιούνται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από    </a:t>
            </a:r>
          </a:p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τον άνθρωπο για την </a:t>
            </a:r>
          </a:p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παραγωγή ουσιών   </a:t>
            </a:r>
          </a:p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χρήσιµων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σε διάφορους </a:t>
            </a:r>
          </a:p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τοµείς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Υγείας, 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∆ιατροφής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			      κλπ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1090808"/>
            <a:ext cx="4929222" cy="576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706282"/>
            <a:ext cx="4643438" cy="5951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el-GR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ΜΙΚΡΟΟΡΓΑΝΙΣΜΟΙ</a:t>
            </a:r>
            <a:endParaRPr lang="en-US" b="1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5720" y="357166"/>
            <a:ext cx="4286280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ΠΑΘΟΓΟΝΟΙ</a:t>
            </a:r>
          </a:p>
          <a:p>
            <a:pPr>
              <a:buFont typeface="Wingdings" pitchFamily="2" charset="2"/>
              <a:buChar char="v"/>
            </a:pP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Ορισµένοι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προκειµένου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να επιβιώσουν και να αναπαραχθούν περνούν µ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έρος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ή ολόκληρη τη ζωή τους στο εσωτερικό ενός 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οργανισµού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και προκαλούν ασθένειες </a:t>
            </a:r>
          </a:p>
          <a:p>
            <a:endParaRPr lang="el-G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 µ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ικροοργανισµοί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αυτοί χαρακτηρίζονται παράσιτα και ο 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οργανισµός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που τους «φιλοξενεί » ξενιστής </a:t>
            </a:r>
          </a:p>
          <a:p>
            <a:endParaRPr lang="el-G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 παθογόνοι µ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πορεί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να είναι: </a:t>
            </a:r>
          </a:p>
          <a:p>
            <a:endParaRPr lang="el-GR" sz="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Προκαρυωτικοί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Βακτήρια      </a:t>
            </a:r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</a:p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Ευκαρυωτικοί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Πρωτόζωα</a:t>
            </a:r>
          </a:p>
          <a:p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Μύκητες </a:t>
            </a:r>
          </a:p>
          <a:p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Ιοί: Αποτελούν 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ακυτταρικές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	µη αυτοτελείς µ</a:t>
            </a:r>
            <a:r>
              <a:rPr lang="el-GR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ορφές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	ζωής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56" y="-285776"/>
            <a:ext cx="8229600" cy="1143000"/>
          </a:xfrm>
        </p:spPr>
        <p:txBody>
          <a:bodyPr/>
          <a:lstStyle/>
          <a:p>
            <a:r>
              <a:rPr lang="en-US" b="1" dirty="0" smtClean="0"/>
              <a:t>I</a:t>
            </a:r>
            <a:r>
              <a:rPr lang="el-GR" b="1" dirty="0" smtClean="0"/>
              <a:t>ΟΙ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85728"/>
            <a:ext cx="5186370" cy="6286544"/>
          </a:xfrm>
        </p:spPr>
        <p:txBody>
          <a:bodyPr>
            <a:noAutofit/>
          </a:bodyPr>
          <a:lstStyle/>
          <a:p>
            <a:r>
              <a:rPr lang="el-GR" sz="2400" dirty="0" smtClean="0"/>
              <a:t>Ιώσεις είναι </a:t>
            </a:r>
            <a:r>
              <a:rPr lang="el-GR" sz="2400" dirty="0" err="1" smtClean="0"/>
              <a:t>νοσήµατα</a:t>
            </a:r>
            <a:r>
              <a:rPr lang="el-GR" sz="2400" dirty="0" smtClean="0"/>
              <a:t> που προκαλούνται από ιούς </a:t>
            </a:r>
          </a:p>
          <a:p>
            <a:r>
              <a:rPr lang="el-GR" sz="2400" dirty="0" smtClean="0"/>
              <a:t>Μπορούν να προκαλέσουν απλές διαταραχές της υγείας: </a:t>
            </a:r>
            <a:r>
              <a:rPr lang="el-GR" sz="2400" dirty="0" err="1" smtClean="0"/>
              <a:t>Κρυολόγηµα</a:t>
            </a:r>
            <a:r>
              <a:rPr lang="el-GR" sz="2400" dirty="0" smtClean="0"/>
              <a:t> </a:t>
            </a:r>
          </a:p>
          <a:p>
            <a:r>
              <a:rPr lang="el-GR" sz="2400" dirty="0" smtClean="0"/>
              <a:t>Μπορούν να προκαλέσουν σοβαρές διαταραχές της υγείας: </a:t>
            </a:r>
            <a:r>
              <a:rPr lang="el-GR" sz="2400" dirty="0" err="1" smtClean="0"/>
              <a:t>Πολιοµυελίτιδα</a:t>
            </a:r>
            <a:r>
              <a:rPr lang="el-GR" sz="2400" dirty="0" smtClean="0"/>
              <a:t>,  AIDS </a:t>
            </a:r>
          </a:p>
          <a:p>
            <a:r>
              <a:rPr lang="el-GR" sz="2400" dirty="0" smtClean="0"/>
              <a:t>Οι ιοί ανακαλύφθηκαν στο τέλος του 19ου αιώνα </a:t>
            </a:r>
          </a:p>
          <a:p>
            <a:r>
              <a:rPr lang="el-GR" sz="2400" dirty="0" smtClean="0"/>
              <a:t>Το µ</a:t>
            </a:r>
            <a:r>
              <a:rPr lang="el-GR" sz="2400" dirty="0" err="1" smtClean="0"/>
              <a:t>ικρό</a:t>
            </a:r>
            <a:r>
              <a:rPr lang="el-GR" sz="2400" dirty="0" smtClean="0"/>
              <a:t> τους µ</a:t>
            </a:r>
            <a:r>
              <a:rPr lang="el-GR" sz="2400" dirty="0" err="1" smtClean="0"/>
              <a:t>έγεθος</a:t>
            </a:r>
            <a:r>
              <a:rPr lang="el-GR" sz="2400" dirty="0" smtClean="0"/>
              <a:t> από 20nm-250nm αποτέλεσε ανασταλτικό παράγοντα για την ανακάλυψη τους</a:t>
            </a:r>
          </a:p>
          <a:p>
            <a:r>
              <a:rPr lang="el-GR" sz="2400" dirty="0" smtClean="0"/>
              <a:t> Η εφεύρεση των ηλεκτρονικών µ</a:t>
            </a:r>
            <a:r>
              <a:rPr lang="el-GR" sz="2400" dirty="0" err="1" smtClean="0"/>
              <a:t>ικροσκοπίων</a:t>
            </a:r>
            <a:r>
              <a:rPr lang="el-GR" sz="2400" dirty="0" smtClean="0"/>
              <a:t> βοήθησε στο να προσδιοριστούν αρκετά </a:t>
            </a:r>
            <a:r>
              <a:rPr lang="el-GR" sz="2400" dirty="0" err="1" smtClean="0"/>
              <a:t>δοµικά</a:t>
            </a:r>
            <a:r>
              <a:rPr lang="el-GR" sz="2400" dirty="0" smtClean="0"/>
              <a:t> στοιχεία τους </a:t>
            </a:r>
            <a:endParaRPr lang="en-US" sz="2400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000108"/>
            <a:ext cx="3786182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786" y="-285776"/>
            <a:ext cx="8229600" cy="1143000"/>
          </a:xfrm>
        </p:spPr>
        <p:txBody>
          <a:bodyPr/>
          <a:lstStyle/>
          <a:p>
            <a:r>
              <a:rPr lang="el-GR" b="1" dirty="0" smtClean="0">
                <a:effectLst/>
              </a:rPr>
              <a:t>ΧΑΡΑΚΤΗΡΙΣΤΙΚΑ ΤΩΝ </a:t>
            </a:r>
            <a:r>
              <a:rPr lang="en-US" b="1" dirty="0" smtClean="0">
                <a:effectLst/>
              </a:rPr>
              <a:t>I</a:t>
            </a:r>
            <a:r>
              <a:rPr lang="el-GR" b="1" dirty="0" smtClean="0">
                <a:effectLst/>
              </a:rPr>
              <a:t>ΩΝ</a:t>
            </a:r>
            <a:endParaRPr lang="en-US" b="1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1470" y="857233"/>
            <a:ext cx="9215470" cy="35719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l-GR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l-GR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∆οµή</a:t>
            </a:r>
            <a:r>
              <a:rPr lang="el-GR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400" dirty="0" smtClean="0"/>
              <a:t>Έχουν απλή </a:t>
            </a:r>
            <a:r>
              <a:rPr lang="el-GR" sz="2400" dirty="0" err="1" smtClean="0"/>
              <a:t>δοµή</a:t>
            </a:r>
            <a:r>
              <a:rPr lang="el-GR" sz="2400" dirty="0" smtClean="0"/>
              <a:t> αποτελούνται από ένα πρωτεϊνικό </a:t>
            </a:r>
            <a:r>
              <a:rPr lang="el-GR" sz="2400" dirty="0" err="1" smtClean="0"/>
              <a:t>περίβληµα</a:t>
            </a:r>
            <a:r>
              <a:rPr lang="el-GR" sz="2400" dirty="0" smtClean="0"/>
              <a:t> µε χαρακτηριστική </a:t>
            </a:r>
            <a:r>
              <a:rPr lang="el-GR" sz="2400" dirty="0" err="1" smtClean="0"/>
              <a:t>γεωµετρία</a:t>
            </a:r>
            <a:r>
              <a:rPr lang="el-GR" sz="2400" dirty="0" smtClean="0"/>
              <a:t> το </a:t>
            </a:r>
            <a:r>
              <a:rPr lang="el-GR" sz="2400" dirty="0" err="1" smtClean="0"/>
              <a:t>καψίδιο</a:t>
            </a:r>
            <a:r>
              <a:rPr lang="el-GR" sz="2400" dirty="0" smtClean="0"/>
              <a:t> Μέσα σε αυτό προφυλάσσεται το γενετικό τους υλικό: Μπορεί να είναι DNA ή RNA. </a:t>
            </a:r>
            <a:r>
              <a:rPr lang="el-GR" sz="2400" dirty="0" err="1" smtClean="0"/>
              <a:t>∆ιαθέτει</a:t>
            </a:r>
            <a:r>
              <a:rPr lang="el-GR" sz="2400" dirty="0" smtClean="0"/>
              <a:t> πληροφορίες για τη σύνθεση των πρωτεϊνών του </a:t>
            </a:r>
            <a:r>
              <a:rPr lang="el-GR" sz="2400" dirty="0" err="1" smtClean="0"/>
              <a:t>περιβλήµατος</a:t>
            </a:r>
            <a:r>
              <a:rPr lang="el-GR" sz="2400" dirty="0" smtClean="0"/>
              <a:t> αλλά και κάποιων </a:t>
            </a:r>
            <a:r>
              <a:rPr lang="el-GR" sz="2400" dirty="0" err="1" smtClean="0"/>
              <a:t>ενζύµων</a:t>
            </a:r>
            <a:r>
              <a:rPr lang="el-GR" sz="2400" dirty="0" smtClean="0"/>
              <a:t> απαραίτητων για τον </a:t>
            </a:r>
            <a:r>
              <a:rPr lang="el-GR" sz="2400" dirty="0" err="1" smtClean="0"/>
              <a:t>πολλαπλασιασµό</a:t>
            </a:r>
            <a:r>
              <a:rPr lang="el-GR" sz="2400" dirty="0" smtClean="0"/>
              <a:t> τους</a:t>
            </a:r>
          </a:p>
          <a:p>
            <a:r>
              <a:rPr lang="el-GR" sz="2400" dirty="0" err="1" smtClean="0"/>
              <a:t>Ορισµένοι</a:t>
            </a:r>
            <a:r>
              <a:rPr lang="el-GR" sz="2400" dirty="0" smtClean="0"/>
              <a:t> διαθέτουν ένα επιπλέον </a:t>
            </a:r>
            <a:r>
              <a:rPr lang="el-GR" sz="2400" dirty="0" err="1" smtClean="0"/>
              <a:t>περίβληµα</a:t>
            </a:r>
            <a:r>
              <a:rPr lang="el-GR" sz="2400" dirty="0" smtClean="0"/>
              <a:t> το έλυτρο </a:t>
            </a:r>
            <a:r>
              <a:rPr lang="el-GR" sz="2400" dirty="0" err="1" smtClean="0"/>
              <a:t>λιποπρωτεϊνικής</a:t>
            </a:r>
            <a:r>
              <a:rPr lang="el-GR" sz="2400" dirty="0" smtClean="0"/>
              <a:t> φύσης.</a:t>
            </a:r>
            <a:endParaRPr lang="en-US" sz="24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857628"/>
            <a:ext cx="8358246" cy="279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4282" y="214290"/>
            <a:ext cx="4000528" cy="3643338"/>
          </a:xfrm>
        </p:spPr>
        <p:txBody>
          <a:bodyPr>
            <a:noAutofit/>
          </a:bodyPr>
          <a:lstStyle/>
          <a:p>
            <a:r>
              <a:rPr lang="el-G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∆ιαβίωση</a:t>
            </a: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800" dirty="0" smtClean="0"/>
              <a:t>Οι ιοί είναι υποχρεωτικά ενδοκυτταρικά παράσιτα </a:t>
            </a:r>
          </a:p>
          <a:p>
            <a:r>
              <a:rPr lang="el-GR" sz="2800" dirty="0" smtClean="0"/>
              <a:t>Εξασφαλίζουν από τον ξενιστή: </a:t>
            </a:r>
          </a:p>
          <a:p>
            <a:pPr>
              <a:buNone/>
            </a:pPr>
            <a:r>
              <a:rPr lang="el-GR" sz="2800" dirty="0" smtClean="0"/>
              <a:t>	</a:t>
            </a:r>
            <a:r>
              <a:rPr lang="el-GR" sz="2800" dirty="0" err="1" smtClean="0"/>
              <a:t>Tους</a:t>
            </a:r>
            <a:r>
              <a:rPr lang="el-GR" sz="2800" dirty="0" smtClean="0"/>
              <a:t> µ</a:t>
            </a:r>
            <a:r>
              <a:rPr lang="el-GR" sz="2800" dirty="0" err="1" smtClean="0"/>
              <a:t>ηχανισµούς</a:t>
            </a:r>
            <a:r>
              <a:rPr lang="el-GR" sz="2800" dirty="0" smtClean="0"/>
              <a:t> αντιγραφής, µ</a:t>
            </a:r>
            <a:r>
              <a:rPr lang="el-GR" sz="2800" dirty="0" err="1" smtClean="0"/>
              <a:t>εταγραφής</a:t>
            </a:r>
            <a:r>
              <a:rPr lang="el-GR" sz="2800" dirty="0" smtClean="0"/>
              <a:t> και µ</a:t>
            </a:r>
            <a:r>
              <a:rPr lang="el-GR" sz="2800" dirty="0" err="1" smtClean="0"/>
              <a:t>ετάφρασης</a:t>
            </a:r>
            <a:r>
              <a:rPr lang="el-GR" sz="2800" dirty="0" smtClean="0"/>
              <a:t> </a:t>
            </a:r>
          </a:p>
          <a:p>
            <a:pPr>
              <a:buNone/>
            </a:pPr>
            <a:r>
              <a:rPr lang="el-GR" sz="2800" dirty="0" smtClean="0"/>
              <a:t>	</a:t>
            </a:r>
            <a:r>
              <a:rPr lang="el-GR" sz="2800" dirty="0" err="1" smtClean="0"/>
              <a:t>Tα</a:t>
            </a:r>
            <a:r>
              <a:rPr lang="el-GR" sz="2800" dirty="0" smtClean="0"/>
              <a:t> περισσότερα </a:t>
            </a:r>
            <a:r>
              <a:rPr lang="el-GR" sz="2800" dirty="0" err="1" smtClean="0"/>
              <a:t>ένζυµα</a:t>
            </a:r>
            <a:r>
              <a:rPr lang="el-GR" sz="2800" dirty="0" smtClean="0"/>
              <a:t> και υλικά που τους είναι απαραίτητα για τις λειτουργίες αυτές </a:t>
            </a:r>
            <a:endParaRPr lang="en-US" sz="28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7" y="0"/>
            <a:ext cx="47863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857884" y="5572140"/>
            <a:ext cx="3286116" cy="101566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DNA </a:t>
            </a:r>
            <a:r>
              <a:rPr lang="el-G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ιός</a:t>
            </a:r>
          </a:p>
          <a:p>
            <a:r>
              <a:rPr lang="el-G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π.χ. </a:t>
            </a:r>
            <a:r>
              <a:rPr lang="el-GR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Κυτταρομεγαλοϊός</a:t>
            </a:r>
            <a:r>
              <a:rPr lang="el-G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l-GR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ερπητοϊοί</a:t>
            </a:r>
            <a:r>
              <a:rPr lang="el-G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35" y="1"/>
            <a:ext cx="90977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428860" y="214290"/>
            <a:ext cx="4000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RNA </a:t>
            </a: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ιός 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π.χ. ιός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HIV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628" y="21429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2800" b="1" i="1" dirty="0" smtClean="0"/>
              <a:t>Εξειδίκευση</a:t>
            </a:r>
            <a:r>
              <a:rPr lang="el-GR" sz="2800" dirty="0" smtClean="0"/>
              <a:t> </a:t>
            </a:r>
            <a:r>
              <a:rPr lang="el-GR" sz="2800" dirty="0" err="1" smtClean="0"/>
              <a:t>Ως</a:t>
            </a:r>
            <a:r>
              <a:rPr lang="el-GR" sz="2800" dirty="0" smtClean="0"/>
              <a:t> προς το είδος του ξενιστή που προσβάλουν διακρίνονται: </a:t>
            </a:r>
          </a:p>
          <a:p>
            <a:r>
              <a:rPr lang="el-GR" sz="2800" dirty="0" smtClean="0"/>
              <a:t>Ιοί των βακτηρίων Π.χ. Βακτηριοφάγος Τ2 Ιοί των ζώων Π.χ. Ιός της γρίπης των χοίρων, ΗΙV </a:t>
            </a:r>
          </a:p>
          <a:p>
            <a:r>
              <a:rPr lang="el-GR" sz="2800" dirty="0" smtClean="0"/>
              <a:t>Ιοί των φυτών Π.χ. Ιός </a:t>
            </a:r>
            <a:r>
              <a:rPr lang="el-GR" sz="2800" dirty="0" err="1" smtClean="0"/>
              <a:t>τoυ</a:t>
            </a:r>
            <a:r>
              <a:rPr lang="el-GR" sz="2800" dirty="0" smtClean="0"/>
              <a:t> µ</a:t>
            </a:r>
            <a:r>
              <a:rPr lang="el-GR" sz="2800" dirty="0" err="1" smtClean="0"/>
              <a:t>ωσαϊκού</a:t>
            </a:r>
            <a:r>
              <a:rPr lang="el-GR" sz="2800" dirty="0" smtClean="0"/>
              <a:t> του καπνού </a:t>
            </a:r>
            <a:endParaRPr lang="en-US" sz="28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357166"/>
            <a:ext cx="2071702" cy="18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285992"/>
            <a:ext cx="3500462" cy="171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4071942"/>
            <a:ext cx="13811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0825" y="4143380"/>
            <a:ext cx="2488917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4214818"/>
            <a:ext cx="478013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357728"/>
            <a:ext cx="878684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Εξειδίκευση</a:t>
            </a:r>
            <a:r>
              <a:rPr lang="el-GR" sz="2800" dirty="0" smtClean="0"/>
              <a:t> </a:t>
            </a:r>
            <a:r>
              <a:rPr lang="el-GR" sz="2800" dirty="0" err="1" smtClean="0"/>
              <a:t>Ως</a:t>
            </a:r>
            <a:r>
              <a:rPr lang="el-GR" sz="2800" dirty="0" smtClean="0"/>
              <a:t> προς το είδος του κυττάρου ή του ιστού στο οποίο παρασιτούν</a:t>
            </a:r>
          </a:p>
          <a:p>
            <a:pPr>
              <a:buFont typeface="Wingdings" pitchFamily="2" charset="2"/>
              <a:buChar char="v"/>
            </a:pPr>
            <a:r>
              <a:rPr lang="el-GR" sz="2800" dirty="0" smtClean="0"/>
              <a:t>Κάθε τύπος ιού µ</a:t>
            </a:r>
            <a:r>
              <a:rPr lang="el-GR" sz="2800" dirty="0" err="1" smtClean="0"/>
              <a:t>πορεί</a:t>
            </a:r>
            <a:r>
              <a:rPr lang="el-GR" sz="2800" dirty="0" smtClean="0"/>
              <a:t> να µ</a:t>
            </a:r>
            <a:r>
              <a:rPr lang="el-GR" sz="2800" dirty="0" err="1" smtClean="0"/>
              <a:t>ολύνει</a:t>
            </a:r>
            <a:r>
              <a:rPr lang="el-GR" sz="2800" dirty="0" smtClean="0"/>
              <a:t> κύτταρα </a:t>
            </a:r>
            <a:r>
              <a:rPr lang="el-GR" sz="2800" dirty="0" err="1" smtClean="0"/>
              <a:t>συγκεκριµένου</a:t>
            </a:r>
            <a:r>
              <a:rPr lang="el-GR" sz="2800" dirty="0" smtClean="0"/>
              <a:t> ιστού</a:t>
            </a:r>
          </a:p>
          <a:p>
            <a:pPr>
              <a:buFont typeface="Wingdings" pitchFamily="2" charset="2"/>
              <a:buChar char="v"/>
            </a:pPr>
            <a:r>
              <a:rPr lang="el-GR" sz="2800" dirty="0" smtClean="0"/>
              <a:t>Η εξειδίκευση αυτή οφείλεται στην ικανότητα των ιών να αναγνωρίζουν µόνο </a:t>
            </a:r>
            <a:r>
              <a:rPr lang="el-GR" sz="2800" dirty="0" err="1" smtClean="0"/>
              <a:t>συγκεκριµένους</a:t>
            </a:r>
            <a:r>
              <a:rPr lang="el-GR" sz="2800" dirty="0" smtClean="0"/>
              <a:t> πρωτεϊνικούς υποδοχείς στην επιφάνεια των κυττάρων του ιστού</a:t>
            </a:r>
          </a:p>
          <a:p>
            <a:r>
              <a:rPr lang="el-GR" sz="2800" dirty="0" smtClean="0"/>
              <a:t> </a:t>
            </a:r>
          </a:p>
          <a:p>
            <a:r>
              <a:rPr lang="el-GR" sz="2800" dirty="0" smtClean="0"/>
              <a:t>Ιός της γρίπης Μολύνει τα επιθηλιακά κύτταρα της αναπνευστικής οδού </a:t>
            </a:r>
          </a:p>
          <a:p>
            <a:endParaRPr lang="el-GR" sz="2800" dirty="0" smtClean="0"/>
          </a:p>
          <a:p>
            <a:r>
              <a:rPr lang="el-GR" sz="2800" dirty="0" smtClean="0"/>
              <a:t>Ιός της </a:t>
            </a:r>
            <a:r>
              <a:rPr lang="el-GR" sz="2800" dirty="0" err="1" smtClean="0"/>
              <a:t>πολυοµελίτιδας</a:t>
            </a:r>
            <a:r>
              <a:rPr lang="el-GR" sz="2800" dirty="0" smtClean="0"/>
              <a:t> Μολύνει τα νευρικά κύτταρα του νωτιαίου µ</a:t>
            </a:r>
            <a:r>
              <a:rPr lang="el-GR" sz="2800" dirty="0" err="1" smtClean="0"/>
              <a:t>υελού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ΜΕΤΑ∆ΟΣΗ ΚΑΙ ΑΝΤΙΜΕΤΩΠΙΣΗ ΤΩΝ ΠΑΘΟΓΟΝΩΝ ΜΙΚΡΟΟΡΓΑΝΙΣΜΩΝ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57298"/>
            <a:ext cx="8572560" cy="4526280"/>
          </a:xfrm>
        </p:spPr>
        <p:txBody>
          <a:bodyPr>
            <a:noAutofit/>
          </a:bodyPr>
          <a:lstStyle/>
          <a:p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Μόλυνση</a:t>
            </a:r>
            <a:r>
              <a:rPr lang="el-GR" sz="2800" dirty="0" smtClean="0"/>
              <a:t> Η είσοδος ενός παθογόνου µ</a:t>
            </a:r>
            <a:r>
              <a:rPr lang="el-GR" sz="2800" dirty="0" err="1" smtClean="0"/>
              <a:t>ικροοργανισµού</a:t>
            </a:r>
            <a:r>
              <a:rPr lang="el-GR" sz="2800" dirty="0" smtClean="0"/>
              <a:t> σε έναν </a:t>
            </a:r>
            <a:r>
              <a:rPr lang="el-GR" sz="2800" dirty="0" err="1" smtClean="0"/>
              <a:t>οργανισµό</a:t>
            </a:r>
            <a:r>
              <a:rPr lang="el-GR" sz="2800" dirty="0" smtClean="0"/>
              <a:t> </a:t>
            </a:r>
            <a:endParaRPr lang="el-GR" sz="2800" dirty="0" smtClean="0"/>
          </a:p>
          <a:p>
            <a:pPr>
              <a:buNone/>
            </a:pPr>
            <a:endParaRPr lang="el-GR" sz="2800" dirty="0" smtClean="0"/>
          </a:p>
          <a:p>
            <a:r>
              <a:rPr lang="el-G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Λοίµωξη</a:t>
            </a:r>
            <a:r>
              <a:rPr lang="el-GR" sz="2800" dirty="0" smtClean="0"/>
              <a:t> Η εγκατάσταση και ο </a:t>
            </a:r>
            <a:r>
              <a:rPr lang="el-GR" sz="2800" dirty="0" err="1" smtClean="0"/>
              <a:t>πολλαπλασιασµός</a:t>
            </a:r>
            <a:r>
              <a:rPr lang="el-GR" sz="2800" dirty="0" smtClean="0"/>
              <a:t> ενός παθογόνου µ</a:t>
            </a:r>
            <a:r>
              <a:rPr lang="el-GR" sz="2800" dirty="0" err="1" smtClean="0"/>
              <a:t>ικροοργανισµού</a:t>
            </a:r>
            <a:r>
              <a:rPr lang="el-GR" sz="2800" dirty="0" smtClean="0"/>
              <a:t> σε έναν </a:t>
            </a:r>
            <a:r>
              <a:rPr lang="el-GR" sz="2800" dirty="0" err="1" smtClean="0"/>
              <a:t>οργανισµό</a:t>
            </a:r>
            <a:r>
              <a:rPr lang="el-GR" sz="2800" dirty="0" smtClean="0"/>
              <a:t>. Στη </a:t>
            </a:r>
            <a:r>
              <a:rPr lang="el-GR" sz="2800" dirty="0" err="1" smtClean="0"/>
              <a:t>λοίµωξη</a:t>
            </a:r>
            <a:r>
              <a:rPr lang="el-GR" sz="2800" dirty="0" smtClean="0"/>
              <a:t>  </a:t>
            </a:r>
            <a:r>
              <a:rPr lang="el-GR" sz="2800" dirty="0" err="1" smtClean="0"/>
              <a:t>έχουµε</a:t>
            </a:r>
            <a:r>
              <a:rPr lang="el-GR" sz="2800" dirty="0" smtClean="0"/>
              <a:t> και τα πρώτα </a:t>
            </a:r>
            <a:r>
              <a:rPr lang="el-GR" sz="2800" dirty="0" err="1" smtClean="0"/>
              <a:t>συµπτώµατα</a:t>
            </a:r>
            <a:r>
              <a:rPr lang="el-GR" sz="2800" dirty="0" smtClean="0"/>
              <a:t> της ασθένειας </a:t>
            </a:r>
            <a:endParaRPr lang="el-GR" sz="2800" dirty="0" smtClean="0"/>
          </a:p>
          <a:p>
            <a:pPr>
              <a:buNone/>
            </a:pPr>
            <a:endParaRPr lang="el-GR" sz="2800" dirty="0" smtClean="0"/>
          </a:p>
          <a:p>
            <a:r>
              <a:rPr lang="el-G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Λοιµώδη</a:t>
            </a: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νοσήµατα</a:t>
            </a: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l-GR" sz="2800" dirty="0" smtClean="0"/>
              <a:t>Οι ασθένειες που προκαλούνται από µ</a:t>
            </a:r>
            <a:r>
              <a:rPr lang="el-GR" sz="2800" dirty="0" err="1" smtClean="0"/>
              <a:t>ικροοργανισµούς</a:t>
            </a:r>
            <a:r>
              <a:rPr lang="el-GR" sz="2800" dirty="0" smtClean="0"/>
              <a:t> </a:t>
            </a:r>
          </a:p>
          <a:p>
            <a:pPr>
              <a:buNone/>
            </a:pPr>
            <a:r>
              <a:rPr lang="el-GR" sz="2800" dirty="0" smtClean="0"/>
              <a:t>	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b="1" dirty="0" err="1" smtClean="0"/>
              <a:t>∆ΙΑΓΡΑΜΜΑ</a:t>
            </a:r>
            <a:r>
              <a:rPr lang="el-GR" sz="3200" b="1" dirty="0" smtClean="0"/>
              <a:t> ΜΕΤΑΒΟΛΗΣ ΤΟΥ ΑΡΙΘΜΟΥ ΤΩΝ ΜΙΚΡΟΟΡΓΑΝΙΣΜΩΝ ΣΤΟ ΧΡΟΝΟ </a:t>
            </a:r>
            <a:endParaRPr lang="en-US" sz="3200" b="1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8715436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14282" y="2380017"/>
            <a:ext cx="228601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Χρόνος επώασης Χρονικό </a:t>
            </a:r>
            <a:r>
              <a:rPr lang="el-GR" sz="2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διάστηµα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στο οποίο οι µ</a:t>
            </a:r>
            <a:r>
              <a:rPr lang="el-GR" sz="2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ικροοργανισµοί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δεν αυξάνονται αλλά </a:t>
            </a:r>
            <a:r>
              <a:rPr lang="el-GR" sz="2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προσαρµόζονται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στις νέες συνθήκες του </a:t>
            </a:r>
            <a:r>
              <a:rPr lang="el-GR" sz="2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οργανισµού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2428860" y="3567074"/>
            <a:ext cx="207170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000" b="1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Λοίµωξη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Οι µ</a:t>
            </a:r>
            <a:r>
              <a:rPr kumimoji="0" lang="el-GR" sz="2000" b="1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ικροοργανισµοί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διαιρούνται µε ταχύ </a:t>
            </a:r>
            <a:r>
              <a:rPr kumimoji="0" lang="el-GR" sz="2000" b="1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ρυθµό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και στο </a:t>
            </a:r>
            <a:r>
              <a:rPr kumimoji="0" lang="el-GR" sz="2000" b="1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άτοµο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l-GR" sz="2000" b="1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εµφανίζονται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τα </a:t>
            </a:r>
            <a:r>
              <a:rPr kumimoji="0" lang="el-GR" sz="2000" b="1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συµπτώµατα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της ασθένειας</a:t>
            </a:r>
            <a:endParaRPr kumimoji="0" lang="el-GR" sz="36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29058" y="2000240"/>
            <a:ext cx="4572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Ενεργοποίηση του </a:t>
            </a:r>
            <a:r>
              <a:rPr lang="el-GR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αµυντικού</a:t>
            </a:r>
            <a:r>
              <a:rPr lang="el-GR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συστήµατος</a:t>
            </a:r>
            <a:r>
              <a:rPr lang="el-GR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l-GR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</a:t>
            </a:r>
            <a:r>
              <a:rPr lang="el-GR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πληθυσµός</a:t>
            </a:r>
            <a:r>
              <a:rPr lang="el-GR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των µ</a:t>
            </a:r>
            <a:r>
              <a:rPr lang="el-GR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ικροοργανισµών</a:t>
            </a:r>
            <a:r>
              <a:rPr lang="el-GR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δεν αυξάνεται και µ</a:t>
            </a:r>
            <a:r>
              <a:rPr lang="el-GR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ετά</a:t>
            </a:r>
            <a:r>
              <a:rPr lang="el-GR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από λίγο αρχίζει να µ</a:t>
            </a:r>
            <a:r>
              <a:rPr lang="el-GR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ειώνεται</a:t>
            </a:r>
            <a:r>
              <a:rPr lang="el-GR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λόγω ενεργοποίησης του </a:t>
            </a:r>
            <a:r>
              <a:rPr lang="el-GR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αµυντικού</a:t>
            </a:r>
            <a:r>
              <a:rPr lang="el-GR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συστήµατος</a:t>
            </a:r>
            <a:r>
              <a:rPr lang="el-GR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του </a:t>
            </a:r>
            <a:r>
              <a:rPr lang="el-GR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οργανισµού</a:t>
            </a:r>
            <a:endParaRPr lang="en-US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714480" y="4857760"/>
            <a:ext cx="71438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500298" y="4857760"/>
            <a:ext cx="1357322" cy="1588"/>
          </a:xfrm>
          <a:prstGeom prst="lin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929058" y="4857760"/>
            <a:ext cx="2928958" cy="1588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27651" grpId="0"/>
      <p:bldP spid="27651" grpId="1"/>
      <p:bldP spid="27651" grpId="2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ΚΡΙΤΗΡΙΑ ΤΟΥ ΚΟΧ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526280"/>
          </a:xfrm>
        </p:spPr>
        <p:txBody>
          <a:bodyPr>
            <a:noAutofit/>
          </a:bodyPr>
          <a:lstStyle/>
          <a:p>
            <a:r>
              <a:rPr lang="el-GR" sz="2800" dirty="0" smtClean="0"/>
              <a:t>Μια ασθένεια θεωρείται </a:t>
            </a:r>
            <a:r>
              <a:rPr lang="el-GR" sz="2800" dirty="0" err="1" smtClean="0"/>
              <a:t>λοιµώδης</a:t>
            </a:r>
            <a:r>
              <a:rPr lang="el-GR" sz="2800" dirty="0" smtClean="0"/>
              <a:t> όταν ικανοποιεί τα κριτήρια του Κοχ </a:t>
            </a:r>
          </a:p>
          <a:p>
            <a:r>
              <a:rPr lang="el-GR" sz="2800" dirty="0" smtClean="0"/>
              <a:t>Ο Κοχ µ</a:t>
            </a:r>
            <a:r>
              <a:rPr lang="el-GR" sz="2800" dirty="0" err="1" smtClean="0"/>
              <a:t>ελετώντας</a:t>
            </a:r>
            <a:r>
              <a:rPr lang="el-GR" sz="2800" dirty="0" smtClean="0"/>
              <a:t> το 1882 τον τρόπο µ</a:t>
            </a:r>
            <a:r>
              <a:rPr lang="el-GR" sz="2800" dirty="0" err="1" smtClean="0"/>
              <a:t>ετάδοσης</a:t>
            </a:r>
            <a:r>
              <a:rPr lang="el-GR" sz="2800" dirty="0" smtClean="0"/>
              <a:t> της </a:t>
            </a:r>
            <a:r>
              <a:rPr lang="el-GR" sz="2800" dirty="0" err="1" smtClean="0"/>
              <a:t>φυµατίωσης</a:t>
            </a:r>
            <a:r>
              <a:rPr lang="el-GR" sz="2800" dirty="0" smtClean="0"/>
              <a:t> διατύπωσε τα κριτήρια </a:t>
            </a:r>
            <a:r>
              <a:rPr lang="el-GR" sz="2800" dirty="0" err="1" smtClean="0"/>
              <a:t>σύµφωνα</a:t>
            </a:r>
            <a:r>
              <a:rPr lang="el-GR" sz="2800" dirty="0" smtClean="0"/>
              <a:t> µε τα οποία µια ασθένεια οφείλεται σε παθογόνο µ</a:t>
            </a:r>
            <a:r>
              <a:rPr lang="el-GR" sz="2800" dirty="0" err="1" smtClean="0"/>
              <a:t>ικροοργανισµό</a:t>
            </a:r>
            <a:r>
              <a:rPr lang="el-GR" sz="2800" dirty="0" smtClean="0"/>
              <a:t> όταν αυτός: </a:t>
            </a:r>
          </a:p>
          <a:p>
            <a:pPr lvl="1"/>
            <a:r>
              <a:rPr lang="el-GR" sz="2400" dirty="0" smtClean="0"/>
              <a:t>Ανιχνεύεται στους ιστούς ή τα υγρά του ασθενή ή στον </a:t>
            </a:r>
            <a:r>
              <a:rPr lang="el-GR" sz="2400" dirty="0" err="1" smtClean="0"/>
              <a:t>οργανισµό</a:t>
            </a:r>
            <a:r>
              <a:rPr lang="el-GR" sz="2400" dirty="0" smtClean="0"/>
              <a:t> </a:t>
            </a:r>
            <a:r>
              <a:rPr lang="el-GR" sz="2400" dirty="0" err="1" smtClean="0"/>
              <a:t>ατόµων</a:t>
            </a:r>
            <a:r>
              <a:rPr lang="el-GR" sz="2400" dirty="0" smtClean="0"/>
              <a:t> που πέθαναν από αυτή την ασθένεια </a:t>
            </a:r>
          </a:p>
          <a:p>
            <a:pPr lvl="1"/>
            <a:r>
              <a:rPr lang="el-GR" sz="2400" dirty="0" smtClean="0"/>
              <a:t>Μπορεί να </a:t>
            </a:r>
            <a:r>
              <a:rPr lang="el-GR" sz="2400" dirty="0" err="1" smtClean="0"/>
              <a:t>αποµονωθεί</a:t>
            </a:r>
            <a:r>
              <a:rPr lang="el-GR" sz="2400" dirty="0" smtClean="0"/>
              <a:t> και να καλλιεργηθεί στο εργαστήριο </a:t>
            </a:r>
          </a:p>
          <a:p>
            <a:pPr lvl="1"/>
            <a:r>
              <a:rPr lang="el-GR" sz="2400" dirty="0" smtClean="0"/>
              <a:t>Μπορεί να προκαλέσει την ίδια ασθένεια σε </a:t>
            </a:r>
            <a:r>
              <a:rPr lang="el-GR" sz="2400" dirty="0" err="1" smtClean="0"/>
              <a:t>πειραµατόζωα</a:t>
            </a:r>
            <a:r>
              <a:rPr lang="el-GR" sz="2400" dirty="0" smtClean="0"/>
              <a:t> αλλά και να µ</a:t>
            </a:r>
            <a:r>
              <a:rPr lang="el-GR" sz="2400" dirty="0" err="1" smtClean="0"/>
              <a:t>πορεί</a:t>
            </a:r>
            <a:r>
              <a:rPr lang="el-GR" sz="2400" dirty="0" smtClean="0"/>
              <a:t> να </a:t>
            </a:r>
            <a:r>
              <a:rPr lang="el-GR" sz="2400" dirty="0" err="1" smtClean="0"/>
              <a:t>αποµονωθεί</a:t>
            </a:r>
            <a:r>
              <a:rPr lang="el-GR" sz="2400" dirty="0" smtClean="0"/>
              <a:t> εκ νέου από αυτά</a:t>
            </a:r>
            <a:endParaRPr lang="en-US" sz="2400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1442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5786478" cy="6841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786314" y="1071546"/>
            <a:ext cx="4214812" cy="5175258"/>
          </a:xfrm>
        </p:spPr>
        <p:txBody>
          <a:bodyPr>
            <a:noAutofit/>
          </a:bodyPr>
          <a:lstStyle/>
          <a:p>
            <a:r>
              <a:rPr lang="el-GR" sz="3600" dirty="0" smtClean="0">
                <a:solidFill>
                  <a:schemeClr val="tx2">
                    <a:lumMod val="75000"/>
                  </a:schemeClr>
                </a:solidFill>
              </a:rPr>
              <a:t>ΕΜΦΑΝΙΣΗ ΜΙΑΣ ΚΑΙΝΟΥΡΙΑΣ ΛΟΙΜΩ∆ΟΥΣ ΕΠΙ∆ΗΜΙΑΣ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l-GR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l-GR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</a:rPr>
              <a:t>Εξακρίβωση ποιος µ</a:t>
            </a:r>
            <a:r>
              <a:rPr lang="el-GR" sz="3600" b="1" dirty="0" err="1" smtClean="0">
                <a:solidFill>
                  <a:schemeClr val="tx2">
                    <a:lumMod val="75000"/>
                  </a:schemeClr>
                </a:solidFill>
              </a:rPr>
              <a:t>ικροοργανισµός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</a:rPr>
              <a:t> ικανοποιεί τα κριτήρια του Κοχ </a:t>
            </a:r>
            <a:endParaRPr lang="en-US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b="1" dirty="0" smtClean="0"/>
              <a:t>OΥΣΙΕΣ ΠΟΥ ΠΑΡΑΓΟΥΝ ΤΑ ΒΑΚΤΗΡΙΑ ΚΑΙ ΑΠΕΙΛΟΥΝ ΤΗΝ ΥΓΕΙΑ ΜΑΣ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428736"/>
            <a:ext cx="5900750" cy="5211763"/>
          </a:xfrm>
        </p:spPr>
        <p:txBody>
          <a:bodyPr>
            <a:normAutofit fontScale="85000" lnSpcReduction="20000"/>
          </a:bodyPr>
          <a:lstStyle/>
          <a:p>
            <a:r>
              <a:rPr lang="el-GR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Ενδοτοξίνες</a:t>
            </a:r>
            <a:r>
              <a:rPr lang="el-GR" dirty="0" smtClean="0"/>
              <a:t> Βρίσκονται στο κυτταρικό </a:t>
            </a:r>
            <a:r>
              <a:rPr lang="el-GR" dirty="0" err="1" smtClean="0"/>
              <a:t>τοίχωµα</a:t>
            </a:r>
            <a:r>
              <a:rPr lang="el-GR" dirty="0" smtClean="0"/>
              <a:t> </a:t>
            </a:r>
            <a:r>
              <a:rPr lang="el-GR" dirty="0" err="1" smtClean="0"/>
              <a:t>ορισµένων</a:t>
            </a:r>
            <a:r>
              <a:rPr lang="el-GR" dirty="0" smtClean="0"/>
              <a:t> παθογόνων βακτηρίων και προκαλούν: Πυρετό, Πτώση της πίεσης του </a:t>
            </a:r>
            <a:r>
              <a:rPr lang="el-GR" dirty="0" err="1" smtClean="0"/>
              <a:t>αίµατος</a:t>
            </a:r>
            <a:r>
              <a:rPr lang="el-GR" dirty="0" smtClean="0"/>
              <a:t> </a:t>
            </a:r>
          </a:p>
          <a:p>
            <a:pPr>
              <a:buNone/>
            </a:pPr>
            <a:endParaRPr lang="el-GR" dirty="0" smtClean="0"/>
          </a:p>
          <a:p>
            <a:r>
              <a:rPr lang="el-GR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Εξωτοξίνες</a:t>
            </a:r>
            <a:r>
              <a:rPr lang="el-G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dirty="0" smtClean="0"/>
              <a:t>Παράγονται και εκκρίνονται από παθογόνα βακτήρια </a:t>
            </a:r>
          </a:p>
          <a:p>
            <a:pPr>
              <a:buNone/>
            </a:pPr>
            <a:r>
              <a:rPr lang="el-GR" dirty="0" smtClean="0"/>
              <a:t>	Με την κυκλοφορία του </a:t>
            </a:r>
            <a:r>
              <a:rPr lang="el-GR" dirty="0" err="1" smtClean="0"/>
              <a:t>αίµατος</a:t>
            </a:r>
            <a:r>
              <a:rPr lang="el-GR" dirty="0" smtClean="0"/>
              <a:t> διασπείρονται στο εσωτερικό του ανθρώπινου </a:t>
            </a:r>
            <a:r>
              <a:rPr lang="el-GR" dirty="0" err="1" smtClean="0"/>
              <a:t>οργανισµού</a:t>
            </a:r>
            <a:r>
              <a:rPr lang="el-GR" dirty="0" smtClean="0"/>
              <a:t> Προσβάλουν ανάλογα µε τη φύση τους </a:t>
            </a:r>
            <a:r>
              <a:rPr lang="el-GR" dirty="0" err="1" smtClean="0"/>
              <a:t>συγκεκριµένα</a:t>
            </a:r>
            <a:r>
              <a:rPr lang="el-GR" dirty="0" smtClean="0"/>
              <a:t> όργανα προκαλώντας ασθένειες</a:t>
            </a:r>
            <a:endParaRPr lang="en-US" dirty="0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500174"/>
            <a:ext cx="3138494" cy="19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3643314"/>
            <a:ext cx="307183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61733"/>
            <a:ext cx="8572560" cy="628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357158" y="214290"/>
            <a:ext cx="8572560" cy="6286544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ΤΡΟΠΟΣ ΜΕΤΑ∆ΟΣΗΣ ΤΩΝ ΜΙΚΡΟΟΡΓΑΝΙΣΜΩΝ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85860"/>
            <a:ext cx="8229600" cy="5429264"/>
          </a:xfrm>
        </p:spPr>
        <p:txBody>
          <a:bodyPr>
            <a:normAutofit/>
          </a:bodyPr>
          <a:lstStyle/>
          <a:p>
            <a:r>
              <a:rPr lang="el-GR" sz="3600" dirty="0" smtClean="0"/>
              <a:t>Οι παθογόνοι µ</a:t>
            </a:r>
            <a:r>
              <a:rPr lang="el-GR" sz="3600" dirty="0" err="1" smtClean="0"/>
              <a:t>ικροοργανισµοί</a:t>
            </a:r>
            <a:r>
              <a:rPr lang="el-GR" sz="3600" dirty="0" smtClean="0"/>
              <a:t> µ</a:t>
            </a:r>
            <a:r>
              <a:rPr lang="el-GR" sz="3600" dirty="0" err="1" smtClean="0"/>
              <a:t>εταδίδονται</a:t>
            </a:r>
            <a:r>
              <a:rPr lang="el-GR" sz="3600" dirty="0" smtClean="0"/>
              <a:t> στον άνθρωπο μέσω: </a:t>
            </a:r>
          </a:p>
          <a:p>
            <a:pPr lvl="1"/>
            <a:r>
              <a:rPr lang="el-GR" sz="2800" dirty="0" smtClean="0"/>
              <a:t>Του αέρα με τα σταγονίδια ασθενούς </a:t>
            </a:r>
            <a:r>
              <a:rPr lang="el-GR" sz="2800" dirty="0" err="1" smtClean="0"/>
              <a:t>ατόµου</a:t>
            </a:r>
            <a:r>
              <a:rPr lang="el-GR" sz="2800" dirty="0" smtClean="0"/>
              <a:t> </a:t>
            </a:r>
          </a:p>
          <a:p>
            <a:pPr lvl="1"/>
            <a:r>
              <a:rPr lang="el-GR" sz="2800" dirty="0" smtClean="0"/>
              <a:t>Της σκόνης</a:t>
            </a:r>
          </a:p>
          <a:p>
            <a:pPr lvl="1"/>
            <a:r>
              <a:rPr lang="el-GR" sz="2800" dirty="0" smtClean="0"/>
              <a:t>µ</a:t>
            </a:r>
            <a:r>
              <a:rPr lang="el-GR" sz="2800" dirty="0" err="1" smtClean="0"/>
              <a:t>ολυσµένου</a:t>
            </a:r>
            <a:r>
              <a:rPr lang="el-GR" sz="2800" dirty="0" smtClean="0"/>
              <a:t>  νερού </a:t>
            </a:r>
          </a:p>
          <a:p>
            <a:pPr lvl="1"/>
            <a:r>
              <a:rPr lang="el-GR" sz="2800" dirty="0" smtClean="0"/>
              <a:t>µ</a:t>
            </a:r>
            <a:r>
              <a:rPr lang="el-GR" sz="2800" dirty="0" err="1" smtClean="0"/>
              <a:t>ολυσµένων</a:t>
            </a:r>
            <a:r>
              <a:rPr lang="el-GR" sz="2800" dirty="0" smtClean="0"/>
              <a:t> τροφίμων</a:t>
            </a:r>
          </a:p>
          <a:p>
            <a:pPr lvl="1"/>
            <a:r>
              <a:rPr lang="el-GR" sz="2800" dirty="0" err="1" smtClean="0"/>
              <a:t>άµεσης</a:t>
            </a:r>
            <a:r>
              <a:rPr lang="el-GR" sz="2800" dirty="0" smtClean="0"/>
              <a:t> επαφής µε µ</a:t>
            </a:r>
            <a:r>
              <a:rPr lang="el-GR" sz="2800" dirty="0" err="1" smtClean="0"/>
              <a:t>ολυσµένα</a:t>
            </a:r>
            <a:r>
              <a:rPr lang="el-GR" sz="2800" dirty="0" smtClean="0"/>
              <a:t> </a:t>
            </a:r>
            <a:r>
              <a:rPr lang="el-GR" sz="2800" dirty="0" err="1" smtClean="0"/>
              <a:t>άτοµα</a:t>
            </a:r>
            <a:endParaRPr lang="el-GR" sz="2800" dirty="0" smtClean="0"/>
          </a:p>
          <a:p>
            <a:pPr lvl="1"/>
            <a:r>
              <a:rPr lang="el-GR" sz="2800" dirty="0" smtClean="0"/>
              <a:t>επαφής µε µ</a:t>
            </a:r>
            <a:r>
              <a:rPr lang="el-GR" sz="2800" dirty="0" err="1" smtClean="0"/>
              <a:t>ολυσµένα</a:t>
            </a:r>
            <a:r>
              <a:rPr lang="el-GR" sz="2800" dirty="0" smtClean="0"/>
              <a:t> ζώα</a:t>
            </a:r>
          </a:p>
          <a:p>
            <a:pPr lvl="1"/>
            <a:r>
              <a:rPr lang="el-GR" sz="2800" dirty="0" smtClean="0"/>
              <a:t> </a:t>
            </a:r>
            <a:r>
              <a:rPr lang="el-GR" sz="2800" dirty="0" err="1" smtClean="0"/>
              <a:t>έµµεσης</a:t>
            </a:r>
            <a:r>
              <a:rPr lang="el-GR" sz="2800" dirty="0" smtClean="0"/>
              <a:t> επαφής µε </a:t>
            </a:r>
            <a:r>
              <a:rPr lang="el-GR" sz="2800" dirty="0" err="1" smtClean="0"/>
              <a:t>αντικείµενα</a:t>
            </a:r>
            <a:r>
              <a:rPr lang="el-GR" sz="2800" dirty="0" smtClean="0"/>
              <a:t> που έχουν </a:t>
            </a:r>
            <a:r>
              <a:rPr lang="el-GR" sz="2800" dirty="0" err="1" smtClean="0"/>
              <a:t>χρησιµοποιηθεί</a:t>
            </a:r>
            <a:r>
              <a:rPr lang="el-GR" sz="2800" dirty="0" smtClean="0"/>
              <a:t> από µ</a:t>
            </a:r>
            <a:r>
              <a:rPr lang="el-GR" sz="2800" dirty="0" err="1" smtClean="0"/>
              <a:t>ολυσµένο</a:t>
            </a:r>
            <a:r>
              <a:rPr lang="el-GR" sz="2800" dirty="0" smtClean="0"/>
              <a:t> </a:t>
            </a:r>
            <a:r>
              <a:rPr lang="el-GR" sz="2800" dirty="0" err="1" smtClean="0"/>
              <a:t>άτοµο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ΠΥΛΕΣ ΕΙΣΟ∆ΟΥ ΤΩΝ ΜΙΚΡΟΟΡΓΑΝΙΣΜΩΝ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Από κάποια ασυνέχεια του </a:t>
            </a:r>
            <a:r>
              <a:rPr lang="el-GR" dirty="0" err="1" smtClean="0"/>
              <a:t>δέρµατος</a:t>
            </a:r>
            <a:r>
              <a:rPr lang="el-GR" dirty="0" smtClean="0"/>
              <a:t> </a:t>
            </a:r>
          </a:p>
          <a:p>
            <a:r>
              <a:rPr lang="el-GR" dirty="0" smtClean="0"/>
              <a:t>Από τους βλεννογόνους που είναι ένα </a:t>
            </a:r>
            <a:r>
              <a:rPr lang="el-GR" dirty="0" err="1" smtClean="0"/>
              <a:t>στρώµα</a:t>
            </a:r>
            <a:r>
              <a:rPr lang="el-GR" dirty="0" smtClean="0"/>
              <a:t> κυττάρων που καλύπτει εσωτερικά τις κοιλότητες του </a:t>
            </a:r>
            <a:r>
              <a:rPr lang="el-GR" dirty="0" err="1" smtClean="0"/>
              <a:t>οργανισµού</a:t>
            </a:r>
            <a:r>
              <a:rPr lang="el-GR" dirty="0" smtClean="0"/>
              <a:t> του </a:t>
            </a:r>
            <a:r>
              <a:rPr lang="el-GR" dirty="0" err="1" smtClean="0"/>
              <a:t>οργανισµού</a:t>
            </a:r>
            <a:r>
              <a:rPr lang="el-GR" dirty="0" smtClean="0"/>
              <a:t>: </a:t>
            </a:r>
          </a:p>
          <a:p>
            <a:pPr lvl="1"/>
            <a:r>
              <a:rPr lang="el-GR" dirty="0" smtClean="0"/>
              <a:t>Της </a:t>
            </a:r>
            <a:r>
              <a:rPr lang="el-GR" dirty="0" err="1" smtClean="0"/>
              <a:t>στοµατικής</a:t>
            </a:r>
            <a:r>
              <a:rPr lang="el-GR" dirty="0" smtClean="0"/>
              <a:t> κοιλότητας </a:t>
            </a:r>
          </a:p>
          <a:p>
            <a:pPr lvl="1"/>
            <a:r>
              <a:rPr lang="el-GR" dirty="0" smtClean="0"/>
              <a:t>Του </a:t>
            </a:r>
            <a:r>
              <a:rPr lang="el-GR" dirty="0" err="1" smtClean="0"/>
              <a:t>στοµάχου</a:t>
            </a:r>
            <a:r>
              <a:rPr lang="el-GR" dirty="0" smtClean="0"/>
              <a:t> </a:t>
            </a:r>
          </a:p>
          <a:p>
            <a:pPr lvl="1"/>
            <a:r>
              <a:rPr lang="el-GR" dirty="0" smtClean="0"/>
              <a:t>Του κόλπου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 smtClean="0"/>
              <a:t>ΠΡΟΛΗΨΗ ΤΩΝ ΜΟΛΥΝΣΕΩΝ ΑΠΟ ΠΑΘΟΓΟΝΟΥΣ ΜΙΚΡΟΟΡΓΑΝΙΣΜΟΥΣ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428736"/>
            <a:ext cx="8858280" cy="45262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l-GR" sz="2800" dirty="0" smtClean="0"/>
              <a:t>	</a:t>
            </a:r>
            <a:r>
              <a:rPr lang="el-GR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γνώση των µ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ηχανισµών</a:t>
            </a:r>
            <a:r>
              <a:rPr lang="el-GR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ανάπτυξης και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πολλαπλασιασµού</a:t>
            </a:r>
            <a:r>
              <a:rPr lang="el-GR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των µ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ικροβίων</a:t>
            </a:r>
            <a:r>
              <a:rPr lang="el-GR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αποτέλεσε για τον άνθρωπο ένα όπλο στην προσπάθεια του να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προλαµβάνει</a:t>
            </a:r>
            <a:r>
              <a:rPr lang="el-GR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τις µ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ολύνσεις</a:t>
            </a:r>
            <a:r>
              <a:rPr lang="el-GR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Υιοθέτηση και τήρηση κανόνων</a:t>
            </a:r>
            <a:r>
              <a:rPr lang="el-GR" sz="2800" dirty="0" smtClean="0"/>
              <a:t> προσωπικής και </a:t>
            </a:r>
            <a:r>
              <a:rPr lang="el-GR" sz="2800" dirty="0" err="1" smtClean="0"/>
              <a:t>δηµόσιας</a:t>
            </a:r>
            <a:r>
              <a:rPr lang="el-GR" sz="2800" dirty="0" smtClean="0"/>
              <a:t> </a:t>
            </a: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υγιεινής</a:t>
            </a:r>
            <a:r>
              <a:rPr lang="el-GR" sz="2800" dirty="0" smtClean="0"/>
              <a:t> αποτελούν αναγκαίες προϋποθέσεις για την αποφυγή µ</a:t>
            </a:r>
            <a:r>
              <a:rPr lang="el-GR" sz="2800" dirty="0" err="1" smtClean="0"/>
              <a:t>ετάδοσης</a:t>
            </a:r>
            <a:r>
              <a:rPr lang="el-GR" sz="2800" dirty="0" smtClean="0"/>
              <a:t> ασθενειών που οφείλονται σε παθογόνους µ</a:t>
            </a:r>
            <a:r>
              <a:rPr lang="el-GR" sz="2800" dirty="0" err="1" smtClean="0"/>
              <a:t>ικροοργανισµούς</a:t>
            </a:r>
            <a:r>
              <a:rPr lang="el-GR" sz="2800" dirty="0" smtClean="0"/>
              <a:t> </a:t>
            </a:r>
          </a:p>
          <a:p>
            <a:r>
              <a:rPr lang="el-GR" sz="2800" dirty="0" smtClean="0"/>
              <a:t>Τακτικό </a:t>
            </a:r>
            <a:r>
              <a:rPr lang="el-GR" sz="2800" dirty="0" err="1" smtClean="0"/>
              <a:t>πλύσιµο</a:t>
            </a:r>
            <a:r>
              <a:rPr lang="el-GR" sz="2800" dirty="0" smtClean="0"/>
              <a:t> του </a:t>
            </a:r>
            <a:r>
              <a:rPr lang="el-GR" sz="2800" dirty="0" err="1" smtClean="0"/>
              <a:t>δέρµατος</a:t>
            </a:r>
            <a:r>
              <a:rPr lang="el-GR" sz="2800" dirty="0" smtClean="0"/>
              <a:t>, των µ</a:t>
            </a:r>
            <a:r>
              <a:rPr lang="el-GR" sz="2800" dirty="0" err="1" smtClean="0"/>
              <a:t>αλλιών</a:t>
            </a:r>
            <a:r>
              <a:rPr lang="el-GR" sz="2800" dirty="0" smtClean="0"/>
              <a:t> και ειδικά των χεριών</a:t>
            </a:r>
          </a:p>
          <a:p>
            <a:r>
              <a:rPr lang="el-GR" sz="2800" dirty="0" smtClean="0"/>
              <a:t> Καλό </a:t>
            </a:r>
            <a:r>
              <a:rPr lang="el-GR" sz="2800" dirty="0" err="1" smtClean="0"/>
              <a:t>πλύσιµο</a:t>
            </a:r>
            <a:r>
              <a:rPr lang="el-GR" sz="2800" dirty="0" smtClean="0"/>
              <a:t> των </a:t>
            </a:r>
            <a:r>
              <a:rPr lang="el-GR" sz="2800" dirty="0" err="1" smtClean="0"/>
              <a:t>τροφίµων</a:t>
            </a:r>
            <a:r>
              <a:rPr lang="el-GR" sz="2800" dirty="0" smtClean="0"/>
              <a:t> και ειδικά των λαχανικών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994" y="-71462"/>
            <a:ext cx="8229600" cy="1143000"/>
          </a:xfrm>
        </p:spPr>
        <p:txBody>
          <a:bodyPr>
            <a:noAutofit/>
          </a:bodyPr>
          <a:lstStyle/>
          <a:p>
            <a:r>
              <a:rPr lang="el-GR" sz="2800" b="1" dirty="0" smtClean="0"/>
              <a:t>ΠΡΟΛΗΨΗ ΤΩΝ ΜΟΛΥΝΣΕΩΝ ΑΠΟ ΠΑΘΟΓΟΝΟΥΣ ΜΙΚΡΟΟΡΓΑΝΙΣΜΟΥΣ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357298"/>
            <a:ext cx="8786874" cy="4526280"/>
          </a:xfrm>
        </p:spPr>
        <p:txBody>
          <a:bodyPr>
            <a:noAutofit/>
          </a:bodyPr>
          <a:lstStyle/>
          <a:p>
            <a:r>
              <a:rPr lang="el-GR" b="1" i="1" dirty="0" smtClean="0"/>
              <a:t>Παστερίωση του γάλακτος στους 62°C για 30min </a:t>
            </a:r>
            <a:r>
              <a:rPr lang="el-GR" dirty="0" smtClean="0"/>
              <a:t>Καταστρέφονται όλα τα παθογόνα αλλά και τα περισσότερα µη παθογόνα µ</a:t>
            </a:r>
            <a:r>
              <a:rPr lang="el-GR" dirty="0" err="1" smtClean="0"/>
              <a:t>ικρόβια</a:t>
            </a:r>
            <a:r>
              <a:rPr lang="el-GR" dirty="0" smtClean="0"/>
              <a:t> και συγχρόνως διατηρείται η γεύση του </a:t>
            </a:r>
          </a:p>
          <a:p>
            <a:r>
              <a:rPr lang="el-G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Χλωρίωση του νερού </a:t>
            </a:r>
            <a:r>
              <a:rPr lang="el-GR" dirty="0" smtClean="0"/>
              <a:t>και συνεχής έλεγχος του για την αποφυγή ανάπτυξη παθογόνων µ</a:t>
            </a:r>
            <a:r>
              <a:rPr lang="el-GR" dirty="0" err="1" smtClean="0"/>
              <a:t>ικροοργανισµών</a:t>
            </a:r>
            <a:endParaRPr lang="el-GR" dirty="0" smtClean="0"/>
          </a:p>
          <a:p>
            <a:r>
              <a:rPr lang="el-GR" dirty="0" smtClean="0"/>
              <a:t> </a:t>
            </a:r>
            <a:r>
              <a:rPr lang="el-G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Χρήση προφυλακτικού </a:t>
            </a:r>
            <a:r>
              <a:rPr lang="el-GR" dirty="0" smtClean="0"/>
              <a:t>για την αποφυγή µ</a:t>
            </a:r>
            <a:r>
              <a:rPr lang="el-GR" dirty="0" err="1" smtClean="0"/>
              <a:t>ετάδοσης</a:t>
            </a:r>
            <a:r>
              <a:rPr lang="el-GR" dirty="0" smtClean="0"/>
              <a:t> σεξουαλικώς µ</a:t>
            </a:r>
            <a:r>
              <a:rPr lang="el-GR" dirty="0" err="1" smtClean="0"/>
              <a:t>εταδιδόµενων</a:t>
            </a:r>
            <a:r>
              <a:rPr lang="el-GR" dirty="0" smtClean="0"/>
              <a:t> </a:t>
            </a:r>
            <a:r>
              <a:rPr lang="el-GR" dirty="0" err="1" smtClean="0"/>
              <a:t>νοσηµάτων</a:t>
            </a:r>
            <a:r>
              <a:rPr lang="el-GR" dirty="0" smtClean="0"/>
              <a:t> κατά τη σεξουαλική επαφή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ΑΝΤΙΜΕΤΩΠΙΣΗ ΤΩΝ ΒΑΚΤΗΡΙΑΚΩΝ ΛΟΙΜΩΞΕΩΝ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06" y="1428736"/>
            <a:ext cx="9572692" cy="4526280"/>
          </a:xfrm>
        </p:spPr>
        <p:txBody>
          <a:bodyPr>
            <a:noAutofit/>
          </a:bodyPr>
          <a:lstStyle/>
          <a:p>
            <a:r>
              <a:rPr lang="el-GR" sz="2800" dirty="0" err="1" smtClean="0"/>
              <a:t>Σήµερα</a:t>
            </a:r>
            <a:r>
              <a:rPr lang="el-GR" sz="2800" dirty="0" smtClean="0"/>
              <a:t> η </a:t>
            </a:r>
            <a:r>
              <a:rPr lang="el-GR" sz="2800" dirty="0" err="1" smtClean="0"/>
              <a:t>αντιµετώπιση</a:t>
            </a:r>
            <a:r>
              <a:rPr lang="el-GR" sz="2800" dirty="0" smtClean="0"/>
              <a:t> των </a:t>
            </a:r>
            <a:r>
              <a:rPr lang="el-GR" sz="2800" dirty="0" err="1" smtClean="0"/>
              <a:t>βακτηριακών</a:t>
            </a:r>
            <a:r>
              <a:rPr lang="el-GR" sz="2800" dirty="0" smtClean="0"/>
              <a:t> </a:t>
            </a:r>
            <a:r>
              <a:rPr lang="el-GR" sz="2800" dirty="0" err="1" smtClean="0"/>
              <a:t>λοιµώξεων</a:t>
            </a:r>
            <a:r>
              <a:rPr lang="el-GR" sz="2800" dirty="0" smtClean="0"/>
              <a:t> γίνεται µε </a:t>
            </a: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αντιβιοτικά</a:t>
            </a:r>
            <a:r>
              <a:rPr lang="el-GR" sz="2800" dirty="0" smtClean="0"/>
              <a:t> που είναι </a:t>
            </a:r>
            <a:r>
              <a:rPr lang="el-GR" sz="2800" dirty="0" err="1" smtClean="0"/>
              <a:t>χηµικές</a:t>
            </a:r>
            <a:r>
              <a:rPr lang="el-GR" sz="2800" dirty="0" smtClean="0"/>
              <a:t> ουσίες µε </a:t>
            </a:r>
            <a:r>
              <a:rPr lang="el-GR" sz="2800" dirty="0" err="1" smtClean="0"/>
              <a:t>αντιµικροβιακή</a:t>
            </a:r>
            <a:r>
              <a:rPr lang="el-GR" sz="2800" dirty="0" smtClean="0"/>
              <a:t> δράση </a:t>
            </a:r>
          </a:p>
          <a:p>
            <a:pPr>
              <a:buNone/>
            </a:pPr>
            <a:endParaRPr lang="el-GR" sz="1100" dirty="0" smtClean="0"/>
          </a:p>
          <a:p>
            <a:r>
              <a:rPr lang="el-GR" sz="2800" dirty="0" smtClean="0"/>
              <a:t>Παράγονται από βακτήρια , µ</a:t>
            </a:r>
            <a:r>
              <a:rPr lang="el-GR" sz="2800" dirty="0" err="1" smtClean="0"/>
              <a:t>ύκητες</a:t>
            </a:r>
            <a:r>
              <a:rPr lang="el-GR" sz="2800" dirty="0" smtClean="0"/>
              <a:t> και φυτά</a:t>
            </a:r>
          </a:p>
          <a:p>
            <a:pPr>
              <a:buNone/>
            </a:pPr>
            <a:endParaRPr lang="el-GR" sz="1400" dirty="0" smtClean="0"/>
          </a:p>
          <a:p>
            <a:r>
              <a:rPr lang="el-GR" sz="2800" dirty="0" smtClean="0"/>
              <a:t>Το πρώτο αντιβιοτικό, ανακαλύφθηκε τυχαία το 1929 </a:t>
            </a:r>
          </a:p>
          <a:p>
            <a:pPr>
              <a:buNone/>
            </a:pPr>
            <a:r>
              <a:rPr lang="el-GR" sz="2800" dirty="0" smtClean="0"/>
              <a:t>    από τον Αλέξανδρο </a:t>
            </a:r>
            <a:r>
              <a:rPr lang="el-GR" sz="2800" dirty="0" err="1" smtClean="0"/>
              <a:t>Αλέξανδρο</a:t>
            </a:r>
            <a:r>
              <a:rPr lang="el-GR" sz="2800" dirty="0" smtClean="0"/>
              <a:t> </a:t>
            </a:r>
            <a:r>
              <a:rPr lang="el-GR" sz="2800" dirty="0" err="1" smtClean="0"/>
              <a:t>Φλέµινγκ</a:t>
            </a:r>
            <a:r>
              <a:rPr lang="el-GR" sz="2800" dirty="0" smtClean="0"/>
              <a:t> </a:t>
            </a:r>
          </a:p>
          <a:p>
            <a:pPr>
              <a:buNone/>
            </a:pPr>
            <a:r>
              <a:rPr lang="el-GR" sz="2800" dirty="0" smtClean="0"/>
              <a:t>	Παρατήρησε ότι η ανάπτυξη </a:t>
            </a:r>
          </a:p>
          <a:p>
            <a:pPr>
              <a:buNone/>
            </a:pPr>
            <a:r>
              <a:rPr lang="el-GR" sz="2800" dirty="0" smtClean="0"/>
              <a:t>	βακτηρίων είχε ανασταλεί σε </a:t>
            </a:r>
          </a:p>
          <a:p>
            <a:pPr>
              <a:buNone/>
            </a:pPr>
            <a:r>
              <a:rPr lang="el-GR" sz="2800" dirty="0" smtClean="0"/>
              <a:t>	καλλιέργειες στις οποίες τυχαία </a:t>
            </a:r>
          </a:p>
          <a:p>
            <a:pPr>
              <a:buNone/>
            </a:pPr>
            <a:r>
              <a:rPr lang="el-GR" sz="2800" dirty="0" smtClean="0"/>
              <a:t>	είχε αναπτυχθεί ο µ</a:t>
            </a:r>
            <a:r>
              <a:rPr lang="el-GR" sz="2800" dirty="0" err="1" smtClean="0"/>
              <a:t>ύκητας</a:t>
            </a:r>
            <a:r>
              <a:rPr lang="el-GR" sz="2800" dirty="0" smtClean="0"/>
              <a:t> του </a:t>
            </a:r>
          </a:p>
          <a:p>
            <a:pPr>
              <a:buNone/>
            </a:pPr>
            <a:r>
              <a:rPr lang="el-GR" sz="2800" dirty="0" smtClean="0"/>
              <a:t>	γένους </a:t>
            </a:r>
            <a:r>
              <a:rPr lang="el-GR" sz="2800" dirty="0" err="1" smtClean="0"/>
              <a:t>Penicillium</a:t>
            </a:r>
            <a:r>
              <a:rPr lang="el-GR" sz="2800" dirty="0" smtClean="0"/>
              <a:t> </a:t>
            </a:r>
            <a:r>
              <a:rPr lang="el-GR" sz="2800" dirty="0" err="1" smtClean="0"/>
              <a:t>Penicillium</a:t>
            </a:r>
            <a:endParaRPr lang="en-US" sz="2800" dirty="0"/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4429132"/>
            <a:ext cx="3643306" cy="237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ΜΗΧΑΝΙΣΜΟΙ </a:t>
            </a:r>
            <a:r>
              <a:rPr lang="el-GR" b="1" dirty="0" err="1" smtClean="0"/>
              <a:t>∆ΡΑΣΗΣ</a:t>
            </a:r>
            <a:r>
              <a:rPr lang="el-GR" b="1" dirty="0" smtClean="0"/>
              <a:t> ΑΝΤΙΒΙΟΤΙΚΩΝ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429816" cy="4526280"/>
          </a:xfrm>
        </p:spPr>
        <p:txBody>
          <a:bodyPr>
            <a:noAutofit/>
          </a:bodyPr>
          <a:lstStyle/>
          <a:p>
            <a:r>
              <a:rPr lang="el-GR" sz="2800" dirty="0" smtClean="0"/>
              <a:t>Αναστέλλουν ή </a:t>
            </a:r>
            <a:r>
              <a:rPr lang="el-GR" sz="2800" dirty="0" err="1" smtClean="0"/>
              <a:t>παρεµποδίζουν</a:t>
            </a:r>
            <a:r>
              <a:rPr lang="el-GR" sz="2800" dirty="0" smtClean="0"/>
              <a:t> κάποια ειδική </a:t>
            </a:r>
            <a:r>
              <a:rPr lang="el-GR" sz="2800" dirty="0" err="1" smtClean="0"/>
              <a:t>βιοχηµική</a:t>
            </a:r>
            <a:r>
              <a:rPr lang="el-GR" sz="2800" dirty="0" smtClean="0"/>
              <a:t> αντίδραση του µ</a:t>
            </a:r>
            <a:r>
              <a:rPr lang="el-GR" sz="2800" dirty="0" err="1" smtClean="0"/>
              <a:t>ικροοργανισµού</a:t>
            </a:r>
            <a:r>
              <a:rPr lang="el-GR" sz="2800" dirty="0" smtClean="0"/>
              <a:t> </a:t>
            </a:r>
          </a:p>
          <a:p>
            <a:pPr>
              <a:buNone/>
            </a:pPr>
            <a:endParaRPr lang="el-GR" sz="1000" dirty="0" smtClean="0"/>
          </a:p>
          <a:p>
            <a:r>
              <a:rPr lang="el-GR" sz="2800" dirty="0" err="1" smtClean="0"/>
              <a:t>Παρεµποδίζουν</a:t>
            </a:r>
            <a:r>
              <a:rPr lang="el-GR" sz="2800" dirty="0" smtClean="0"/>
              <a:t> τη σύνθεση του κυτταρικού </a:t>
            </a:r>
            <a:r>
              <a:rPr lang="el-GR" sz="2800" dirty="0" err="1" smtClean="0"/>
              <a:t>τοιχώµατος</a:t>
            </a:r>
            <a:r>
              <a:rPr lang="el-GR" sz="2800" dirty="0" smtClean="0"/>
              <a:t> των µ</a:t>
            </a:r>
            <a:r>
              <a:rPr lang="el-GR" sz="2800" dirty="0" err="1" smtClean="0"/>
              <a:t>ικροοργανισµών</a:t>
            </a:r>
            <a:r>
              <a:rPr lang="el-GR" sz="2800" dirty="0" smtClean="0"/>
              <a:t>, π.χ. πενικιλίνη</a:t>
            </a:r>
          </a:p>
          <a:p>
            <a:pPr>
              <a:buNone/>
            </a:pPr>
            <a:endParaRPr lang="el-GR" sz="1050" dirty="0" smtClean="0"/>
          </a:p>
          <a:p>
            <a:r>
              <a:rPr lang="el-GR" sz="2800" dirty="0" smtClean="0"/>
              <a:t> Αναστέλλουν κάποια αντίδραση του µ</a:t>
            </a:r>
            <a:r>
              <a:rPr lang="el-GR" sz="2800" dirty="0" err="1" smtClean="0"/>
              <a:t>εταβολισµού</a:t>
            </a:r>
            <a:r>
              <a:rPr lang="el-GR" sz="2800" dirty="0" smtClean="0"/>
              <a:t> του µ</a:t>
            </a:r>
            <a:r>
              <a:rPr lang="el-GR" sz="2800" dirty="0" err="1" smtClean="0"/>
              <a:t>ικροοργανισµού</a:t>
            </a:r>
            <a:r>
              <a:rPr lang="el-GR" sz="2800" dirty="0" smtClean="0"/>
              <a:t> </a:t>
            </a:r>
          </a:p>
          <a:p>
            <a:pPr>
              <a:buNone/>
            </a:pPr>
            <a:endParaRPr lang="el-GR" sz="1050" dirty="0" smtClean="0"/>
          </a:p>
          <a:p>
            <a:r>
              <a:rPr lang="el-GR" sz="2800" dirty="0" err="1" smtClean="0"/>
              <a:t>Παρεµβαίνουν</a:t>
            </a:r>
            <a:r>
              <a:rPr lang="el-GR" sz="2800" dirty="0" smtClean="0"/>
              <a:t> στις λειτουργίες αντιγραφής, µ</a:t>
            </a:r>
            <a:r>
              <a:rPr lang="el-GR" sz="2800" dirty="0" err="1" smtClean="0"/>
              <a:t>εταγραφής</a:t>
            </a:r>
            <a:r>
              <a:rPr lang="el-GR" sz="2800" dirty="0" smtClean="0"/>
              <a:t> και µ</a:t>
            </a:r>
            <a:r>
              <a:rPr lang="el-GR" sz="2800" dirty="0" err="1" smtClean="0"/>
              <a:t>ετάφρασης</a:t>
            </a:r>
            <a:r>
              <a:rPr lang="el-GR" sz="2800" dirty="0" smtClean="0"/>
              <a:t> µ</a:t>
            </a:r>
            <a:r>
              <a:rPr lang="el-GR" sz="2800" dirty="0" err="1" smtClean="0"/>
              <a:t>ετάφρασης</a:t>
            </a:r>
            <a:r>
              <a:rPr lang="el-GR" sz="2800" dirty="0" smtClean="0"/>
              <a:t> του γενετικού υλικού των µ</a:t>
            </a:r>
            <a:r>
              <a:rPr lang="el-GR" sz="2800" dirty="0" err="1" smtClean="0"/>
              <a:t>ικροοργανισµών</a:t>
            </a:r>
            <a:r>
              <a:rPr lang="el-GR" sz="2800" dirty="0" smtClean="0"/>
              <a:t> </a:t>
            </a:r>
          </a:p>
          <a:p>
            <a:pPr>
              <a:buNone/>
            </a:pPr>
            <a:endParaRPr lang="el-GR" sz="1000" dirty="0" smtClean="0"/>
          </a:p>
          <a:p>
            <a:r>
              <a:rPr lang="el-GR" sz="2800" dirty="0" smtClean="0"/>
              <a:t>Προκαλούν διαταραχές στη λειτουργία της </a:t>
            </a:r>
            <a:r>
              <a:rPr lang="el-GR" sz="2800" dirty="0" err="1" smtClean="0"/>
              <a:t>πλασµατικής</a:t>
            </a:r>
            <a:r>
              <a:rPr lang="el-GR" sz="2800" dirty="0" smtClean="0"/>
              <a:t> µ</a:t>
            </a:r>
            <a:r>
              <a:rPr lang="el-GR" sz="2800" dirty="0" err="1" smtClean="0"/>
              <a:t>εµβράνης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</a:t>
            </a:r>
            <a:r>
              <a:rPr lang="el-GR" dirty="0" smtClean="0"/>
              <a:t>ΠΙΛΕΚΤΙΚΗ </a:t>
            </a:r>
            <a:r>
              <a:rPr lang="el-GR" dirty="0" err="1" smtClean="0"/>
              <a:t>∆ΡΑΣΗ</a:t>
            </a:r>
            <a:r>
              <a:rPr lang="el-GR" dirty="0" smtClean="0"/>
              <a:t> ΤΩΝ ΑΝΤΙΒΙΟΤΙΚΩΝ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57298"/>
            <a:ext cx="8929718" cy="5500702"/>
          </a:xfrm>
        </p:spPr>
        <p:txBody>
          <a:bodyPr>
            <a:noAutofit/>
          </a:bodyPr>
          <a:lstStyle/>
          <a:p>
            <a:r>
              <a:rPr lang="el-G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∆ρουν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επιλεκτικά δηλαδή βλάπτουν µόνο τους µ</a:t>
            </a:r>
            <a:r>
              <a:rPr lang="el-G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ικροοργανισµούς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και όχι τα κύτταρα του ανθρώπου </a:t>
            </a:r>
          </a:p>
          <a:p>
            <a:pPr>
              <a:buNone/>
            </a:pPr>
            <a:endParaRPr lang="el-GR" sz="105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∆ρουν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αναστέλλοντας την παραγωγή ουσιών στα βακτήρια, στους µ</a:t>
            </a:r>
            <a:r>
              <a:rPr lang="el-G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ύκητες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και στα πρωτόζωα </a:t>
            </a:r>
          </a:p>
          <a:p>
            <a:pPr>
              <a:buNone/>
            </a:pPr>
            <a:endParaRPr lang="el-GR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∆εν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είναι </a:t>
            </a:r>
            <a:r>
              <a:rPr lang="el-G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αποτελεσµατικά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έναντι των ιών: Καθώς οι ιοί δεν διαθέτουν δικό τους µ</a:t>
            </a:r>
            <a:r>
              <a:rPr lang="el-G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εταβολικό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µ</a:t>
            </a:r>
            <a:r>
              <a:rPr lang="el-G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ηχανισµό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αφού είναι υποχρεωτικά ενδοκυτταρικά παράσιτα </a:t>
            </a:r>
          </a:p>
          <a:p>
            <a:endParaRPr lang="el-GR" sz="1050" dirty="0" smtClean="0"/>
          </a:p>
          <a:p>
            <a:r>
              <a:rPr lang="el-GR" sz="2400" b="1" i="1" dirty="0" smtClean="0"/>
              <a:t>Η αλόγιστη χρήση των αντιβιοτικών έχει ως </a:t>
            </a:r>
            <a:r>
              <a:rPr lang="el-GR" sz="2400" b="1" i="1" dirty="0" err="1" smtClean="0"/>
              <a:t>αποτέλεσµα</a:t>
            </a:r>
            <a:r>
              <a:rPr lang="el-GR" sz="2400" b="1" i="1" dirty="0" smtClean="0"/>
              <a:t> τη </a:t>
            </a:r>
            <a:r>
              <a:rPr lang="el-GR" sz="2400" b="1" i="1" dirty="0" err="1" smtClean="0"/>
              <a:t>δηµιουργία</a:t>
            </a:r>
            <a:r>
              <a:rPr lang="el-GR" sz="2400" b="1" i="1" dirty="0" smtClean="0"/>
              <a:t> ανθεκτικών µ</a:t>
            </a:r>
            <a:r>
              <a:rPr lang="el-GR" sz="2400" b="1" i="1" dirty="0" err="1" smtClean="0"/>
              <a:t>ικροβιακών</a:t>
            </a:r>
            <a:r>
              <a:rPr lang="el-GR" sz="2400" b="1" i="1" dirty="0" smtClean="0"/>
              <a:t> στελεχών στα αντιβιοτικά </a:t>
            </a:r>
          </a:p>
          <a:p>
            <a:r>
              <a:rPr lang="el-GR" sz="2400" b="1" i="1" dirty="0" smtClean="0"/>
              <a:t>Για αυτό γίνεται όλο και µ</a:t>
            </a:r>
            <a:r>
              <a:rPr lang="el-GR" sz="2400" b="1" i="1" dirty="0" err="1" smtClean="0"/>
              <a:t>εγαλύτερη</a:t>
            </a:r>
            <a:r>
              <a:rPr lang="el-GR" sz="2400" b="1" i="1" dirty="0" smtClean="0"/>
              <a:t> η ανάγκη για την ανακάλυψη νέων αντιβιοτικών </a:t>
            </a:r>
            <a:endParaRPr lang="en-US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ΣΕΞΟΥΑΛΙΚΩΣ ΜΕΤΑ∆Ι∆ΟΜΕΝΑ ΝΟΣΗΜΑΤΑ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" y="1428736"/>
            <a:ext cx="9401212" cy="5429264"/>
          </a:xfrm>
        </p:spPr>
        <p:txBody>
          <a:bodyPr>
            <a:normAutofit fontScale="92500" lnSpcReduction="20000"/>
          </a:bodyPr>
          <a:lstStyle/>
          <a:p>
            <a:r>
              <a:rPr lang="el-GR" dirty="0" smtClean="0"/>
              <a:t>Είναι αυτά που µ</a:t>
            </a:r>
            <a:r>
              <a:rPr lang="el-GR" dirty="0" err="1" smtClean="0"/>
              <a:t>εταδίδονται</a:t>
            </a:r>
            <a:r>
              <a:rPr lang="el-GR" dirty="0" smtClean="0"/>
              <a:t> κατά κύριο λόγο µε τη σεξουαλική επαφή και είναι ευρέως </a:t>
            </a:r>
            <a:r>
              <a:rPr lang="el-GR" dirty="0" err="1" smtClean="0"/>
              <a:t>διαδεδοµένα</a:t>
            </a:r>
            <a:r>
              <a:rPr lang="el-GR" dirty="0" smtClean="0"/>
              <a:t> σε όλες τις χώρες του </a:t>
            </a:r>
            <a:r>
              <a:rPr lang="el-GR" dirty="0" err="1" smtClean="0"/>
              <a:t>κόσµου</a:t>
            </a:r>
            <a:r>
              <a:rPr lang="el-GR" dirty="0" smtClean="0"/>
              <a:t> </a:t>
            </a:r>
          </a:p>
          <a:p>
            <a:pPr>
              <a:buNone/>
            </a:pPr>
            <a:endParaRPr lang="el-GR" sz="1400" dirty="0" smtClean="0"/>
          </a:p>
          <a:p>
            <a:r>
              <a:rPr lang="el-GR" dirty="0" smtClean="0"/>
              <a:t>Κάθε χρόνο αναφέρονται περίπου 250.000.000 περιστατικά εκ των οποίων το 1/3 εξ αυτών αφορά έφηβους. </a:t>
            </a:r>
          </a:p>
          <a:p>
            <a:pPr>
              <a:buNone/>
            </a:pPr>
            <a:endParaRPr lang="el-GR" sz="1600" dirty="0" smtClean="0"/>
          </a:p>
          <a:p>
            <a:r>
              <a:rPr lang="el-GR" dirty="0" smtClean="0"/>
              <a:t>Προκαλούν: Στειρότητα, Νοσηρότητα, </a:t>
            </a:r>
            <a:r>
              <a:rPr lang="el-GR" dirty="0" err="1" smtClean="0"/>
              <a:t>Θνησιµότητα</a:t>
            </a:r>
            <a:r>
              <a:rPr lang="el-GR" dirty="0" smtClean="0"/>
              <a:t> </a:t>
            </a:r>
          </a:p>
          <a:p>
            <a:pPr>
              <a:buNone/>
            </a:pPr>
            <a:endParaRPr lang="el-GR" dirty="0" smtClean="0"/>
          </a:p>
          <a:p>
            <a:pPr>
              <a:buNone/>
            </a:pPr>
            <a:r>
              <a:rPr lang="el-GR" dirty="0" smtClean="0"/>
              <a:t>Τρόποι µ</a:t>
            </a:r>
            <a:r>
              <a:rPr lang="el-GR" dirty="0" err="1" smtClean="0"/>
              <a:t>ετάδοσης</a:t>
            </a:r>
            <a:r>
              <a:rPr lang="el-GR" dirty="0" smtClean="0"/>
              <a:t>: </a:t>
            </a:r>
          </a:p>
          <a:p>
            <a:r>
              <a:rPr lang="el-GR" dirty="0" smtClean="0"/>
              <a:t>Με τη σεξουαλική επαφή </a:t>
            </a:r>
          </a:p>
          <a:p>
            <a:r>
              <a:rPr lang="el-GR" dirty="0" smtClean="0"/>
              <a:t>Από τη µ</a:t>
            </a:r>
            <a:r>
              <a:rPr lang="el-GR" dirty="0" err="1" smtClean="0"/>
              <a:t>ολυσµένη</a:t>
            </a:r>
            <a:r>
              <a:rPr lang="el-GR" dirty="0" smtClean="0"/>
              <a:t> µ</a:t>
            </a:r>
            <a:r>
              <a:rPr lang="el-GR" dirty="0" err="1" smtClean="0"/>
              <a:t>ητέρα</a:t>
            </a:r>
            <a:r>
              <a:rPr lang="el-GR" dirty="0" smtClean="0"/>
              <a:t> στο </a:t>
            </a:r>
            <a:r>
              <a:rPr lang="el-GR" dirty="0" err="1" smtClean="0"/>
              <a:t>έµβρυο</a:t>
            </a:r>
            <a:r>
              <a:rPr lang="el-GR" dirty="0" smtClean="0"/>
              <a:t> </a:t>
            </a:r>
          </a:p>
          <a:p>
            <a:r>
              <a:rPr lang="el-GR" dirty="0" smtClean="0"/>
              <a:t>Μέσω του </a:t>
            </a:r>
            <a:r>
              <a:rPr lang="el-GR" dirty="0" err="1" smtClean="0"/>
              <a:t>αίµατος</a:t>
            </a:r>
            <a:r>
              <a:rPr lang="el-GR" dirty="0" smtClean="0"/>
              <a:t> ή των παραγώγων του: π.χ. µε τη µ</a:t>
            </a:r>
            <a:r>
              <a:rPr lang="el-GR" dirty="0" err="1" smtClean="0"/>
              <a:t>ετάγγιση</a:t>
            </a:r>
            <a:r>
              <a:rPr lang="el-GR" dirty="0" smtClean="0"/>
              <a:t> </a:t>
            </a:r>
            <a:r>
              <a:rPr lang="el-GR" dirty="0" err="1" smtClean="0"/>
              <a:t>αίµατος</a:t>
            </a:r>
            <a:r>
              <a:rPr lang="el-GR" dirty="0" smtClean="0"/>
              <a:t>, µε τη χρήση µ</a:t>
            </a:r>
            <a:r>
              <a:rPr lang="el-GR" dirty="0" err="1" smtClean="0"/>
              <a:t>ολυσµένης</a:t>
            </a:r>
            <a:r>
              <a:rPr lang="el-GR" dirty="0" smtClean="0"/>
              <a:t> σύριγγας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00174"/>
            <a:ext cx="8686800" cy="5072098"/>
          </a:xfrm>
        </p:spPr>
        <p:txBody>
          <a:bodyPr>
            <a:normAutofit fontScale="85000" lnSpcReduction="20000"/>
          </a:bodyPr>
          <a:lstStyle/>
          <a:p>
            <a:r>
              <a:rPr lang="el-GR" dirty="0" smtClean="0"/>
              <a:t>Από βακτήρια:    Σύφιλη </a:t>
            </a:r>
          </a:p>
          <a:p>
            <a:pPr>
              <a:buNone/>
            </a:pPr>
            <a:r>
              <a:rPr lang="el-GR" dirty="0" smtClean="0"/>
              <a:t>                                  Γονοκοκκική ουρηθρίτιδα (Γονόρροια) </a:t>
            </a:r>
          </a:p>
          <a:p>
            <a:pPr>
              <a:buNone/>
            </a:pPr>
            <a:r>
              <a:rPr lang="el-GR" dirty="0" smtClean="0"/>
              <a:t>                                  </a:t>
            </a:r>
            <a:r>
              <a:rPr lang="el-GR" dirty="0" err="1" smtClean="0"/>
              <a:t>Λοίµωξη</a:t>
            </a:r>
            <a:r>
              <a:rPr lang="el-GR" dirty="0" smtClean="0"/>
              <a:t> από </a:t>
            </a:r>
            <a:r>
              <a:rPr lang="el-GR" dirty="0" err="1" smtClean="0"/>
              <a:t>χλαµύδια</a:t>
            </a:r>
            <a:endParaRPr lang="el-GR" dirty="0" smtClean="0"/>
          </a:p>
          <a:p>
            <a:pPr>
              <a:buNone/>
            </a:pPr>
            <a:endParaRPr lang="el-GR" dirty="0" smtClean="0"/>
          </a:p>
          <a:p>
            <a:r>
              <a:rPr lang="el-GR" dirty="0" smtClean="0"/>
              <a:t>Από ιούς:   Απλός έρπητας </a:t>
            </a:r>
          </a:p>
          <a:p>
            <a:pPr>
              <a:buNone/>
            </a:pPr>
            <a:r>
              <a:rPr lang="el-GR" dirty="0" smtClean="0"/>
              <a:t>	                    </a:t>
            </a:r>
            <a:r>
              <a:rPr lang="el-GR" dirty="0" err="1" smtClean="0"/>
              <a:t>Λοίµωξη</a:t>
            </a:r>
            <a:r>
              <a:rPr lang="el-GR" dirty="0" smtClean="0"/>
              <a:t> από ιούς των ανθρώπινων  </a:t>
            </a:r>
          </a:p>
          <a:p>
            <a:pPr>
              <a:buNone/>
            </a:pPr>
            <a:r>
              <a:rPr lang="el-GR" dirty="0" smtClean="0"/>
              <a:t>                                                                    </a:t>
            </a:r>
            <a:r>
              <a:rPr lang="el-GR" dirty="0" err="1" smtClean="0"/>
              <a:t>θηλωµάτων</a:t>
            </a:r>
            <a:r>
              <a:rPr lang="el-GR" dirty="0" smtClean="0"/>
              <a:t> </a:t>
            </a:r>
          </a:p>
          <a:p>
            <a:pPr>
              <a:buNone/>
            </a:pPr>
            <a:r>
              <a:rPr lang="el-GR" dirty="0" smtClean="0"/>
              <a:t>                        Ηπατίτιδα Β, C </a:t>
            </a:r>
          </a:p>
          <a:p>
            <a:pPr>
              <a:buNone/>
            </a:pPr>
            <a:r>
              <a:rPr lang="el-GR" dirty="0" smtClean="0"/>
              <a:t>                        Α.Ι.D.S.</a:t>
            </a:r>
          </a:p>
          <a:p>
            <a:pPr>
              <a:buNone/>
            </a:pPr>
            <a:endParaRPr lang="el-GR" dirty="0" smtClean="0"/>
          </a:p>
          <a:p>
            <a:r>
              <a:rPr lang="el-GR" dirty="0" smtClean="0"/>
              <a:t>Από πρωτόζωα: </a:t>
            </a:r>
            <a:r>
              <a:rPr lang="el-GR" dirty="0" err="1" smtClean="0"/>
              <a:t>Λοίµωξη</a:t>
            </a:r>
            <a:r>
              <a:rPr lang="el-GR" dirty="0" smtClean="0"/>
              <a:t> από </a:t>
            </a:r>
            <a:r>
              <a:rPr lang="el-GR" dirty="0" err="1" smtClean="0"/>
              <a:t>τριχοµονάδα</a:t>
            </a:r>
            <a:endParaRPr lang="el-GR" dirty="0" smtClean="0"/>
          </a:p>
          <a:p>
            <a:pPr>
              <a:buNone/>
            </a:pPr>
            <a:endParaRPr lang="el-GR" dirty="0" smtClean="0"/>
          </a:p>
          <a:p>
            <a:r>
              <a:rPr lang="el-GR" dirty="0" smtClean="0"/>
              <a:t> Από µ</a:t>
            </a:r>
            <a:r>
              <a:rPr lang="el-GR" dirty="0" err="1" smtClean="0"/>
              <a:t>ύκητες</a:t>
            </a:r>
            <a:r>
              <a:rPr lang="el-GR" dirty="0" smtClean="0"/>
              <a:t>:  </a:t>
            </a:r>
            <a:r>
              <a:rPr lang="el-GR" dirty="0" err="1" smtClean="0"/>
              <a:t>Λοίµωξη</a:t>
            </a:r>
            <a:r>
              <a:rPr lang="el-GR" dirty="0" smtClean="0"/>
              <a:t> από </a:t>
            </a:r>
            <a:r>
              <a:rPr lang="el-GR" dirty="0" err="1" smtClean="0"/>
              <a:t>κάντιντα</a:t>
            </a:r>
            <a:r>
              <a:rPr lang="el-GR" dirty="0" smtClean="0"/>
              <a:t> </a:t>
            </a:r>
          </a:p>
          <a:p>
            <a:pPr>
              <a:buNone/>
            </a:pPr>
            <a:r>
              <a:rPr lang="el-GR" dirty="0" smtClean="0"/>
              <a:t>	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ΣΕΞΟΥΑΛΙΚΩΣ ΜΕΤΑ∆Ι∆ΟΜΕΝΑ ΝΟΣΗΜΑΤΑ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992179"/>
            <a:ext cx="84582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 smtClean="0"/>
              <a:t>ΜΗΧΑΝΙΣΜΟΙ ΑΜΥΝΑΣ ΤΟΥ ΑΝΘΡΩΠΙΝΟΥ ΟΡΓΑΝΙΣΜΟΥ-ΒΑΣΙΚΕΣ ΑΡΧΕΣ ΑΝΟΣΙΑΣ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346" y="2643182"/>
            <a:ext cx="9144000" cy="2357454"/>
          </a:xfrm>
        </p:spPr>
        <p:txBody>
          <a:bodyPr>
            <a:noAutofit/>
          </a:bodyPr>
          <a:lstStyle/>
          <a:p>
            <a:pPr algn="l"/>
            <a:r>
              <a:rPr lang="el-GR" sz="2800" b="1" dirty="0" smtClean="0"/>
              <a:t>Η επιβίωση του ανθρώπινου </a:t>
            </a:r>
            <a:r>
              <a:rPr lang="el-GR" sz="2800" b="1" dirty="0" err="1" smtClean="0"/>
              <a:t>οργανισµού</a:t>
            </a:r>
            <a:r>
              <a:rPr lang="el-GR" sz="2800" b="1" dirty="0" smtClean="0"/>
              <a:t> εξαρτάται: </a:t>
            </a:r>
          </a:p>
          <a:p>
            <a:pPr algn="l"/>
            <a:r>
              <a:rPr lang="el-GR" sz="2800" b="1" dirty="0" smtClean="0"/>
              <a:t>Από τη </a:t>
            </a:r>
            <a:r>
              <a:rPr lang="el-GR" sz="2800" b="1" dirty="0" err="1" smtClean="0"/>
              <a:t>συντονισµένη</a:t>
            </a:r>
            <a:r>
              <a:rPr lang="el-GR" sz="2800" b="1" dirty="0" smtClean="0"/>
              <a:t> λειτουργία των ιστών και των οργάνων του</a:t>
            </a:r>
            <a:r>
              <a:rPr lang="el-GR" sz="2800" b="1" dirty="0" smtClean="0"/>
              <a:t>.</a:t>
            </a:r>
          </a:p>
          <a:p>
            <a:pPr algn="l"/>
            <a:endParaRPr lang="el-GR" sz="2800" b="1" dirty="0" smtClean="0"/>
          </a:p>
          <a:p>
            <a:pPr algn="l"/>
            <a:r>
              <a:rPr lang="el-GR" sz="2800" b="1" dirty="0" smtClean="0"/>
              <a:t>Παράλληλα προϋποθέτει την προστασία του από εξωτερικούς παράγοντες που θα µ</a:t>
            </a:r>
            <a:r>
              <a:rPr lang="el-GR" sz="2800" b="1" dirty="0" err="1" smtClean="0"/>
              <a:t>πορούσαν</a:t>
            </a:r>
            <a:r>
              <a:rPr lang="el-GR" sz="2800" b="1" dirty="0" smtClean="0"/>
              <a:t> να διαταράξουν τη </a:t>
            </a:r>
            <a:r>
              <a:rPr lang="el-GR" sz="2800" b="1" dirty="0" err="1" smtClean="0"/>
              <a:t>συντονισµένη</a:t>
            </a:r>
            <a:r>
              <a:rPr lang="el-GR" sz="2800" b="1" dirty="0" smtClean="0"/>
              <a:t> λειτουργία του, </a:t>
            </a:r>
            <a:r>
              <a:rPr lang="el-GR" sz="2800" b="1" dirty="0" smtClean="0"/>
              <a:t>όπως</a:t>
            </a:r>
          </a:p>
          <a:p>
            <a:pPr algn="l"/>
            <a:r>
              <a:rPr lang="el-GR" sz="2800" b="1" dirty="0" smtClean="0"/>
              <a:t> </a:t>
            </a:r>
          </a:p>
          <a:p>
            <a:pPr algn="l"/>
            <a:r>
              <a:rPr lang="el-GR" sz="2800" b="1" dirty="0" smtClean="0"/>
              <a:t>Παθογόνοι </a:t>
            </a:r>
            <a:r>
              <a:rPr lang="el-GR" sz="2800" b="1" dirty="0" smtClean="0"/>
              <a:t>µ</a:t>
            </a:r>
            <a:r>
              <a:rPr lang="el-GR" sz="2800" b="1" dirty="0" err="1" smtClean="0"/>
              <a:t>ικροοργανισµοί</a:t>
            </a:r>
            <a:r>
              <a:rPr lang="el-GR" sz="2800" b="1" dirty="0" smtClean="0"/>
              <a:t> ή ουσίες που παράγουν 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ΑΜΥΝΑ ΤΟΥ ΟΡΓΑΝΙΣΜΟΥ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46" y="1554162"/>
            <a:ext cx="9144000" cy="53038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dirty="0" smtClean="0"/>
              <a:t>	</a:t>
            </a:r>
            <a:r>
              <a:rPr lang="el-GR" i="1" dirty="0" smtClean="0"/>
              <a:t>Η </a:t>
            </a:r>
            <a:r>
              <a:rPr lang="el-GR" i="1" dirty="0" err="1" smtClean="0"/>
              <a:t>άµυνα</a:t>
            </a:r>
            <a:r>
              <a:rPr lang="el-GR" i="1" dirty="0" smtClean="0"/>
              <a:t> του </a:t>
            </a:r>
            <a:r>
              <a:rPr lang="el-GR" i="1" dirty="0" err="1" smtClean="0"/>
              <a:t>οργανισµού</a:t>
            </a:r>
            <a:r>
              <a:rPr lang="el-GR" i="1" dirty="0" smtClean="0"/>
              <a:t> εναντίον των εξωτερικών παραγόντων επιτυγχάνεται µε ένα σύνολο µ</a:t>
            </a:r>
            <a:r>
              <a:rPr lang="el-GR" i="1" dirty="0" err="1" smtClean="0"/>
              <a:t>ηχανισµών</a:t>
            </a:r>
            <a:r>
              <a:rPr lang="el-GR" i="1" dirty="0" smtClean="0"/>
              <a:t> που διακρίνονται: </a:t>
            </a:r>
          </a:p>
          <a:p>
            <a:r>
              <a:rPr lang="el-GR" dirty="0" err="1" smtClean="0"/>
              <a:t>Mε</a:t>
            </a:r>
            <a:r>
              <a:rPr lang="el-GR" dirty="0" smtClean="0"/>
              <a:t> βάση τη θέση τους στο ανθρώπινο </a:t>
            </a:r>
            <a:r>
              <a:rPr lang="el-GR" dirty="0" err="1" smtClean="0"/>
              <a:t>σώµα</a:t>
            </a:r>
            <a:r>
              <a:rPr lang="el-GR" dirty="0" smtClean="0"/>
              <a:t>:</a:t>
            </a:r>
          </a:p>
          <a:p>
            <a:pPr lvl="1"/>
            <a:r>
              <a:rPr lang="el-GR" b="1" i="1" dirty="0" smtClean="0"/>
              <a:t>Εξωτερικούς </a:t>
            </a:r>
            <a:r>
              <a:rPr lang="el-GR" dirty="0" err="1" smtClean="0"/>
              <a:t>Παρεµποδίζουν</a:t>
            </a:r>
            <a:r>
              <a:rPr lang="el-GR" dirty="0" smtClean="0"/>
              <a:t> την είσοδο µ</a:t>
            </a:r>
            <a:r>
              <a:rPr lang="el-GR" dirty="0" err="1" smtClean="0"/>
              <a:t>ικροοργανισµών</a:t>
            </a:r>
            <a:r>
              <a:rPr lang="el-GR" dirty="0" smtClean="0"/>
              <a:t> στον </a:t>
            </a:r>
            <a:r>
              <a:rPr lang="el-GR" dirty="0" err="1" smtClean="0"/>
              <a:t>οργανισµό</a:t>
            </a:r>
            <a:r>
              <a:rPr lang="el-GR" dirty="0" smtClean="0"/>
              <a:t> µας </a:t>
            </a:r>
            <a:endParaRPr lang="el-GR" dirty="0" smtClean="0"/>
          </a:p>
          <a:p>
            <a:pPr lvl="1">
              <a:buNone/>
            </a:pPr>
            <a:r>
              <a:rPr lang="el-GR" b="1" i="1" dirty="0" smtClean="0"/>
              <a:t>	</a:t>
            </a:r>
            <a:r>
              <a:rPr lang="el-GR" b="1" i="1" dirty="0" smtClean="0"/>
              <a:t>1η </a:t>
            </a:r>
            <a:r>
              <a:rPr lang="el-GR" b="1" i="1" dirty="0" err="1" smtClean="0"/>
              <a:t>Γραµµή</a:t>
            </a:r>
            <a:r>
              <a:rPr lang="el-GR" b="1" i="1" dirty="0" smtClean="0"/>
              <a:t> </a:t>
            </a:r>
            <a:r>
              <a:rPr lang="el-GR" b="1" i="1" dirty="0" err="1" smtClean="0"/>
              <a:t>άµυνας</a:t>
            </a:r>
            <a:r>
              <a:rPr lang="el-GR" dirty="0" smtClean="0"/>
              <a:t> </a:t>
            </a:r>
            <a:endParaRPr lang="el-GR" dirty="0" smtClean="0"/>
          </a:p>
          <a:p>
            <a:pPr lvl="1"/>
            <a:r>
              <a:rPr lang="el-GR" b="1" i="1" dirty="0" smtClean="0"/>
              <a:t>Εσωτερικούς</a:t>
            </a:r>
            <a:r>
              <a:rPr lang="el-GR" dirty="0" smtClean="0"/>
              <a:t> </a:t>
            </a:r>
            <a:r>
              <a:rPr lang="el-GR" dirty="0" err="1" smtClean="0"/>
              <a:t>Παρεµποδίζουν</a:t>
            </a:r>
            <a:r>
              <a:rPr lang="el-GR" dirty="0" smtClean="0"/>
              <a:t> την εγκατάσταση και </a:t>
            </a:r>
            <a:r>
              <a:rPr lang="el-GR" dirty="0" err="1" smtClean="0"/>
              <a:t>πολλαπλασιασµό</a:t>
            </a:r>
            <a:r>
              <a:rPr lang="el-GR" dirty="0" smtClean="0"/>
              <a:t> των µ</a:t>
            </a:r>
            <a:r>
              <a:rPr lang="el-GR" dirty="0" err="1" smtClean="0"/>
              <a:t>ικροοργανισµών</a:t>
            </a:r>
            <a:r>
              <a:rPr lang="el-GR" dirty="0" smtClean="0"/>
              <a:t> στον </a:t>
            </a:r>
            <a:r>
              <a:rPr lang="el-GR" dirty="0" err="1" smtClean="0"/>
              <a:t>οργανισµό</a:t>
            </a:r>
            <a:r>
              <a:rPr lang="el-GR" dirty="0" smtClean="0"/>
              <a:t> µας </a:t>
            </a:r>
            <a:endParaRPr lang="el-GR" dirty="0" smtClean="0"/>
          </a:p>
          <a:p>
            <a:pPr lvl="1">
              <a:buNone/>
            </a:pPr>
            <a:r>
              <a:rPr lang="el-GR" b="1" i="1" dirty="0" smtClean="0"/>
              <a:t> </a:t>
            </a:r>
            <a:r>
              <a:rPr lang="el-GR" b="1" i="1" dirty="0" smtClean="0"/>
              <a:t>  </a:t>
            </a:r>
            <a:r>
              <a:rPr lang="el-GR" b="1" i="1" dirty="0" smtClean="0"/>
              <a:t>2η </a:t>
            </a:r>
            <a:r>
              <a:rPr lang="el-GR" b="1" i="1" dirty="0" err="1" smtClean="0"/>
              <a:t>Γραµµή</a:t>
            </a:r>
            <a:r>
              <a:rPr lang="el-GR" b="1" i="1" dirty="0" smtClean="0"/>
              <a:t> </a:t>
            </a:r>
            <a:r>
              <a:rPr lang="el-GR" b="1" i="1" dirty="0" err="1" smtClean="0"/>
              <a:t>άµυνας</a:t>
            </a:r>
            <a:r>
              <a:rPr lang="el-GR" b="1" i="1" dirty="0" smtClean="0"/>
              <a:t> </a:t>
            </a:r>
            <a:r>
              <a:rPr lang="el-GR" b="1" i="1" dirty="0" smtClean="0"/>
              <a:t> 3η </a:t>
            </a:r>
            <a:r>
              <a:rPr lang="el-GR" b="1" i="1" dirty="0" err="1" smtClean="0"/>
              <a:t>Γραµµή</a:t>
            </a:r>
            <a:r>
              <a:rPr lang="el-GR" b="1" i="1" dirty="0" smtClean="0"/>
              <a:t> </a:t>
            </a:r>
            <a:r>
              <a:rPr lang="el-GR" b="1" i="1" dirty="0" err="1" smtClean="0"/>
              <a:t>άµυνας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ΑΜΥΝΑ ΤΟΥ ΟΡΓΑΝΙΣΜΟΥ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28736"/>
            <a:ext cx="8686800" cy="5214974"/>
          </a:xfrm>
        </p:spPr>
        <p:txBody>
          <a:bodyPr>
            <a:normAutofit lnSpcReduction="10000"/>
          </a:bodyPr>
          <a:lstStyle/>
          <a:p>
            <a:r>
              <a:rPr lang="el-GR" dirty="0" err="1" smtClean="0"/>
              <a:t>Mε</a:t>
            </a:r>
            <a:r>
              <a:rPr lang="el-GR" dirty="0" smtClean="0"/>
              <a:t> βάση την ιδιότητα τους: </a:t>
            </a:r>
            <a:endParaRPr lang="el-GR" dirty="0" smtClean="0"/>
          </a:p>
          <a:p>
            <a:pPr lvl="1"/>
            <a:r>
              <a:rPr lang="el-GR" b="1" i="1" dirty="0" smtClean="0"/>
              <a:t>Μη </a:t>
            </a:r>
            <a:r>
              <a:rPr lang="el-GR" b="1" i="1" dirty="0" smtClean="0"/>
              <a:t>ειδικοί </a:t>
            </a:r>
          </a:p>
          <a:p>
            <a:pPr>
              <a:buNone/>
            </a:pPr>
            <a:r>
              <a:rPr lang="el-GR" b="1" i="1" dirty="0" smtClean="0"/>
              <a:t>	</a:t>
            </a:r>
            <a:r>
              <a:rPr lang="el-GR" dirty="0" smtClean="0"/>
              <a:t>Έχουν </a:t>
            </a:r>
            <a:r>
              <a:rPr lang="el-GR" dirty="0" err="1" smtClean="0"/>
              <a:t>γενικευµένη</a:t>
            </a:r>
            <a:r>
              <a:rPr lang="el-GR" dirty="0" smtClean="0"/>
              <a:t> δράση δηλαδή έχουν τη δυνατότητα </a:t>
            </a:r>
            <a:r>
              <a:rPr lang="el-GR" dirty="0" err="1" smtClean="0"/>
              <a:t>αντιµετώπισης</a:t>
            </a:r>
            <a:r>
              <a:rPr lang="el-GR" dirty="0" smtClean="0"/>
              <a:t> οποιουδήποτε παθογόνου µ</a:t>
            </a:r>
            <a:r>
              <a:rPr lang="el-GR" dirty="0" err="1" smtClean="0"/>
              <a:t>ικροοργανισµού</a:t>
            </a:r>
            <a:r>
              <a:rPr lang="el-GR" dirty="0" smtClean="0"/>
              <a:t> </a:t>
            </a:r>
          </a:p>
          <a:p>
            <a:pPr>
              <a:buNone/>
            </a:pPr>
            <a:r>
              <a:rPr lang="el-GR" b="1" i="1" dirty="0" smtClean="0"/>
              <a:t>		Εξωτερικοί </a:t>
            </a:r>
            <a:r>
              <a:rPr lang="el-GR" b="1" i="1" dirty="0" smtClean="0"/>
              <a:t>ή 1η </a:t>
            </a:r>
            <a:r>
              <a:rPr lang="el-GR" b="1" i="1" dirty="0" err="1" smtClean="0"/>
              <a:t>Γραµµή</a:t>
            </a:r>
            <a:r>
              <a:rPr lang="el-GR" b="1" i="1" dirty="0" smtClean="0"/>
              <a:t> </a:t>
            </a:r>
            <a:r>
              <a:rPr lang="el-GR" b="1" i="1" dirty="0" err="1" smtClean="0"/>
              <a:t>άµυνας</a:t>
            </a:r>
            <a:r>
              <a:rPr lang="el-GR" b="1" i="1" dirty="0" smtClean="0"/>
              <a:t> </a:t>
            </a:r>
          </a:p>
          <a:p>
            <a:pPr>
              <a:buNone/>
            </a:pPr>
            <a:r>
              <a:rPr lang="el-GR" b="1" i="1" dirty="0" smtClean="0"/>
              <a:t>		Εσωτερικοί </a:t>
            </a:r>
            <a:r>
              <a:rPr lang="el-GR" b="1" i="1" dirty="0" smtClean="0"/>
              <a:t>ή 2η </a:t>
            </a:r>
            <a:r>
              <a:rPr lang="el-GR" b="1" i="1" dirty="0" err="1" smtClean="0"/>
              <a:t>Γραµµή</a:t>
            </a:r>
            <a:r>
              <a:rPr lang="el-GR" b="1" i="1" dirty="0" smtClean="0"/>
              <a:t> </a:t>
            </a:r>
            <a:r>
              <a:rPr lang="el-GR" b="1" i="1" dirty="0" err="1" smtClean="0"/>
              <a:t>άµυνας</a:t>
            </a:r>
            <a:r>
              <a:rPr lang="el-GR" b="1" i="1" dirty="0" smtClean="0"/>
              <a:t> </a:t>
            </a:r>
          </a:p>
          <a:p>
            <a:pPr>
              <a:buNone/>
            </a:pPr>
            <a:endParaRPr lang="el-GR" b="1" i="1" dirty="0" smtClean="0"/>
          </a:p>
          <a:p>
            <a:pPr lvl="1"/>
            <a:r>
              <a:rPr lang="el-GR" b="1" i="1" dirty="0" smtClean="0"/>
              <a:t>Ειδικοί</a:t>
            </a:r>
            <a:endParaRPr lang="el-GR" b="1" i="1" dirty="0" smtClean="0"/>
          </a:p>
          <a:p>
            <a:pPr>
              <a:buNone/>
            </a:pPr>
            <a:r>
              <a:rPr lang="el-GR" b="1" i="1" dirty="0" smtClean="0"/>
              <a:t>	</a:t>
            </a:r>
            <a:r>
              <a:rPr lang="el-GR" dirty="0" smtClean="0"/>
              <a:t> Έχουν </a:t>
            </a:r>
            <a:r>
              <a:rPr lang="el-GR" dirty="0" err="1" smtClean="0"/>
              <a:t>εξειδικευµένη</a:t>
            </a:r>
            <a:r>
              <a:rPr lang="el-GR" dirty="0" smtClean="0"/>
              <a:t> δράση </a:t>
            </a:r>
          </a:p>
          <a:p>
            <a:pPr>
              <a:buNone/>
            </a:pPr>
            <a:r>
              <a:rPr lang="el-GR" b="1" i="1" dirty="0" smtClean="0"/>
              <a:t>		Εσωτερικοί </a:t>
            </a:r>
            <a:r>
              <a:rPr lang="el-GR" b="1" i="1" dirty="0" smtClean="0"/>
              <a:t>ή 3η </a:t>
            </a:r>
            <a:r>
              <a:rPr lang="el-GR" b="1" i="1" dirty="0" err="1" smtClean="0"/>
              <a:t>Γραµµή</a:t>
            </a:r>
            <a:r>
              <a:rPr lang="el-GR" b="1" i="1" dirty="0" smtClean="0"/>
              <a:t> </a:t>
            </a:r>
            <a:r>
              <a:rPr lang="el-GR" b="1" i="1" dirty="0" err="1" smtClean="0"/>
              <a:t>άµυνας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συσταση του αιματο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1625" y="1452564"/>
            <a:ext cx="3762375" cy="233362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590536"/>
            <a:ext cx="8839200" cy="83820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ΒΑΣΙΚΟΣ ΠΑΡΑΓΟΝΤΑΣ ΟΡΓΑΝΩΣΗΣ ΤΗΣ ΑΜΥΝΑΣ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189053"/>
            <a:ext cx="6000792" cy="5454657"/>
          </a:xfrm>
        </p:spPr>
        <p:txBody>
          <a:bodyPr>
            <a:normAutofit fontScale="85000" lnSpcReduction="10000"/>
          </a:bodyPr>
          <a:lstStyle/>
          <a:p>
            <a:r>
              <a:rPr lang="el-GR" b="1" dirty="0" smtClean="0"/>
              <a:t>Το </a:t>
            </a:r>
            <a:r>
              <a:rPr lang="el-GR" b="1" dirty="0" err="1" smtClean="0"/>
              <a:t>αίµα</a:t>
            </a:r>
            <a:endParaRPr lang="el-GR" b="1" dirty="0" smtClean="0"/>
          </a:p>
          <a:p>
            <a:pPr lvl="1"/>
            <a:r>
              <a:rPr lang="el-GR" b="1" dirty="0" err="1" smtClean="0"/>
              <a:t>Έµµορφα</a:t>
            </a:r>
            <a:r>
              <a:rPr lang="el-GR" b="1" dirty="0" smtClean="0"/>
              <a:t> συστατικά του </a:t>
            </a:r>
            <a:r>
              <a:rPr lang="el-GR" b="1" dirty="0" err="1" smtClean="0"/>
              <a:t>αίµατος</a:t>
            </a:r>
            <a:r>
              <a:rPr lang="el-GR" b="1" dirty="0" smtClean="0"/>
              <a:t>: </a:t>
            </a:r>
          </a:p>
          <a:p>
            <a:pPr lvl="1">
              <a:buNone/>
            </a:pPr>
            <a:r>
              <a:rPr lang="el-GR" b="1" dirty="0" smtClean="0"/>
              <a:t>    Λευκά </a:t>
            </a:r>
            <a:r>
              <a:rPr lang="el-GR" b="1" dirty="0" err="1" smtClean="0"/>
              <a:t>αιµοσφαίρια</a:t>
            </a:r>
            <a:r>
              <a:rPr lang="el-GR" b="1" dirty="0" smtClean="0"/>
              <a:t> </a:t>
            </a:r>
          </a:p>
          <a:p>
            <a:pPr lvl="1">
              <a:buNone/>
            </a:pPr>
            <a:r>
              <a:rPr lang="el-GR" b="1" dirty="0" smtClean="0"/>
              <a:t>    Κύτταρα του ανοσοποιητικού </a:t>
            </a:r>
            <a:r>
              <a:rPr lang="el-GR" b="1" dirty="0" err="1" smtClean="0"/>
              <a:t>συστήµατος</a:t>
            </a:r>
            <a:r>
              <a:rPr lang="el-GR" b="1" dirty="0" smtClean="0"/>
              <a:t> </a:t>
            </a:r>
          </a:p>
          <a:p>
            <a:pPr lvl="1">
              <a:buNone/>
            </a:pPr>
            <a:r>
              <a:rPr lang="el-GR" b="1" dirty="0" smtClean="0"/>
              <a:t>    Συστατικά του </a:t>
            </a:r>
            <a:r>
              <a:rPr lang="el-GR" b="1" dirty="0" err="1" smtClean="0"/>
              <a:t>πλάσµατος</a:t>
            </a:r>
            <a:r>
              <a:rPr lang="el-GR" b="1" dirty="0" smtClean="0"/>
              <a:t>: Ουσίες µε </a:t>
            </a:r>
            <a:r>
              <a:rPr lang="el-GR" b="1" dirty="0" err="1" smtClean="0"/>
              <a:t>αντιµικροβιακή</a:t>
            </a:r>
            <a:r>
              <a:rPr lang="el-GR" b="1" dirty="0" smtClean="0"/>
              <a:t> δράση</a:t>
            </a:r>
          </a:p>
          <a:p>
            <a:r>
              <a:rPr lang="el-GR" b="1" dirty="0" smtClean="0"/>
              <a:t>Ο ερυθρός µ</a:t>
            </a:r>
            <a:r>
              <a:rPr lang="el-GR" b="1" dirty="0" err="1" smtClean="0"/>
              <a:t>υελός</a:t>
            </a:r>
            <a:r>
              <a:rPr lang="el-GR" b="1" dirty="0" smtClean="0"/>
              <a:t> των οστών αποτελεί το κέντρο της </a:t>
            </a:r>
            <a:r>
              <a:rPr lang="el-GR" b="1" dirty="0" err="1" smtClean="0"/>
              <a:t>αιµοποίησης</a:t>
            </a:r>
            <a:r>
              <a:rPr lang="el-GR" b="1" dirty="0" smtClean="0"/>
              <a:t>. Όλα τα κύτταρα που </a:t>
            </a:r>
            <a:r>
              <a:rPr lang="el-GR" b="1" dirty="0" err="1" smtClean="0"/>
              <a:t>συµµετέχουν</a:t>
            </a:r>
            <a:r>
              <a:rPr lang="el-GR" b="1" dirty="0" smtClean="0"/>
              <a:t> στους µ</a:t>
            </a:r>
            <a:r>
              <a:rPr lang="el-GR" b="1" dirty="0" err="1" smtClean="0"/>
              <a:t>ηχανισµούς</a:t>
            </a:r>
            <a:r>
              <a:rPr lang="el-GR" b="1" dirty="0" smtClean="0"/>
              <a:t> </a:t>
            </a:r>
            <a:r>
              <a:rPr lang="el-GR" b="1" dirty="0" err="1" smtClean="0"/>
              <a:t>άµυνας</a:t>
            </a:r>
            <a:r>
              <a:rPr lang="el-GR" b="1" dirty="0" smtClean="0"/>
              <a:t> προκύπτουν: </a:t>
            </a:r>
          </a:p>
          <a:p>
            <a:pPr lvl="1"/>
            <a:r>
              <a:rPr lang="el-GR" b="1" dirty="0" smtClean="0"/>
              <a:t>Από τη διαφοροποίηση </a:t>
            </a:r>
            <a:r>
              <a:rPr lang="el-GR" b="1" dirty="0" err="1" smtClean="0"/>
              <a:t>πολυδύναµων</a:t>
            </a:r>
            <a:r>
              <a:rPr lang="el-GR" b="1" dirty="0" smtClean="0"/>
              <a:t> </a:t>
            </a:r>
            <a:r>
              <a:rPr lang="el-GR" b="1" dirty="0" err="1" smtClean="0"/>
              <a:t>αιµοποιητικών</a:t>
            </a:r>
            <a:r>
              <a:rPr lang="el-GR" b="1" dirty="0" smtClean="0"/>
              <a:t> κυττάρων τα οποία βρίσκονται στον ερυθρό µ</a:t>
            </a:r>
            <a:r>
              <a:rPr lang="el-GR" b="1" dirty="0" err="1" smtClean="0"/>
              <a:t>υελό</a:t>
            </a:r>
            <a:endParaRPr lang="el-GR" b="1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3786189"/>
            <a:ext cx="2928926" cy="3061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ΕΙΣΟ∆ΟΣ ΤΩΝ ΜΙΚΡΟΒΙΩΝ ΣΤΟ ΑΝΘΡΩΠΙΝΟ ΣΩΜΑ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357298"/>
            <a:ext cx="4767266" cy="578647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l-GR" b="1" i="1" dirty="0" smtClean="0"/>
              <a:t>Μπορεί να γίνει: </a:t>
            </a:r>
          </a:p>
          <a:p>
            <a:r>
              <a:rPr lang="el-GR" dirty="0" smtClean="0"/>
              <a:t>Μέσω του </a:t>
            </a:r>
            <a:r>
              <a:rPr lang="el-GR" dirty="0" err="1" smtClean="0"/>
              <a:t>δέρµατος</a:t>
            </a:r>
            <a:r>
              <a:rPr lang="el-GR" dirty="0" smtClean="0"/>
              <a:t> που καλύπτει όλη την εξωτερική επιφάνεια του </a:t>
            </a:r>
            <a:r>
              <a:rPr lang="el-GR" dirty="0" err="1" smtClean="0"/>
              <a:t>οργανισµού</a:t>
            </a:r>
            <a:r>
              <a:rPr lang="el-GR" dirty="0" smtClean="0"/>
              <a:t> </a:t>
            </a:r>
          </a:p>
          <a:p>
            <a:r>
              <a:rPr lang="el-GR" dirty="0" smtClean="0"/>
              <a:t>Από τους βλεννογόνους που είναι είδος επιθηλιακού ιστού δηλαδή ένα </a:t>
            </a:r>
            <a:r>
              <a:rPr lang="el-GR" dirty="0" err="1" smtClean="0"/>
              <a:t>στρώµα</a:t>
            </a:r>
            <a:r>
              <a:rPr lang="el-GR" dirty="0" smtClean="0"/>
              <a:t> κυττάρων που καλύπτει εσωτερικά τις κοιλότητες του </a:t>
            </a:r>
            <a:r>
              <a:rPr lang="el-GR" dirty="0" err="1" smtClean="0"/>
              <a:t>οργανισµού</a:t>
            </a:r>
            <a:r>
              <a:rPr lang="el-GR" dirty="0" smtClean="0"/>
              <a:t> </a:t>
            </a:r>
            <a:r>
              <a:rPr lang="el-GR" dirty="0" err="1" smtClean="0"/>
              <a:t>οργανισµού</a:t>
            </a:r>
            <a:r>
              <a:rPr lang="el-GR" dirty="0" smtClean="0"/>
              <a:t> όπως: Του πεπτικού </a:t>
            </a:r>
            <a:r>
              <a:rPr lang="el-GR" dirty="0" err="1" smtClean="0"/>
              <a:t>συστήµατος</a:t>
            </a:r>
            <a:r>
              <a:rPr lang="el-GR" dirty="0" smtClean="0"/>
              <a:t>, Της αναπνευστικής οδού κ.α.</a:t>
            </a:r>
            <a:endParaRPr lang="en-US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285860"/>
            <a:ext cx="4286248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357298"/>
            <a:ext cx="435768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MH EI∆IKOI E</a:t>
            </a:r>
            <a:r>
              <a:rPr lang="el-GR" dirty="0" smtClean="0"/>
              <a:t>ΞΩ</a:t>
            </a:r>
            <a:r>
              <a:rPr lang="en-US" dirty="0" smtClean="0"/>
              <a:t>TE</a:t>
            </a:r>
            <a:r>
              <a:rPr lang="el-GR" dirty="0" smtClean="0"/>
              <a:t>Ρ</a:t>
            </a:r>
            <a:r>
              <a:rPr lang="en-US" dirty="0" smtClean="0"/>
              <a:t>IKOI </a:t>
            </a:r>
            <a:r>
              <a:rPr lang="el-GR" dirty="0" smtClean="0"/>
              <a:t>ΜΗΧΑΝΙΣΜΟΙ ΑΜΥΝΑΣ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42908" y="1428760"/>
            <a:ext cx="5053018" cy="5643578"/>
          </a:xfrm>
        </p:spPr>
        <p:txBody>
          <a:bodyPr>
            <a:normAutofit fontScale="85000" lnSpcReduction="20000"/>
          </a:bodyPr>
          <a:lstStyle/>
          <a:p>
            <a:r>
              <a:rPr lang="el-GR" b="1" dirty="0" smtClean="0"/>
              <a:t>Το </a:t>
            </a:r>
            <a:r>
              <a:rPr lang="el-GR" b="1" dirty="0" err="1" smtClean="0"/>
              <a:t>∆ΕΡΜΑ</a:t>
            </a:r>
            <a:r>
              <a:rPr lang="el-GR" b="1" dirty="0" smtClean="0"/>
              <a:t> </a:t>
            </a:r>
            <a:r>
              <a:rPr lang="el-GR" b="1" dirty="0" err="1" smtClean="0"/>
              <a:t>εµποδίζει</a:t>
            </a:r>
            <a:r>
              <a:rPr lang="el-GR" b="1" dirty="0" smtClean="0"/>
              <a:t> την είσοδο µ</a:t>
            </a:r>
            <a:r>
              <a:rPr lang="el-GR" b="1" dirty="0" err="1" smtClean="0"/>
              <a:t>ικροβίων</a:t>
            </a:r>
            <a:r>
              <a:rPr lang="el-GR" b="1" dirty="0" smtClean="0"/>
              <a:t> στο εσωτερικό του </a:t>
            </a:r>
            <a:r>
              <a:rPr lang="el-GR" b="1" dirty="0" err="1" smtClean="0"/>
              <a:t>οργανισµού</a:t>
            </a:r>
            <a:r>
              <a:rPr lang="el-GR" b="1" dirty="0" smtClean="0"/>
              <a:t> </a:t>
            </a:r>
          </a:p>
          <a:p>
            <a:pPr lvl="1"/>
            <a:r>
              <a:rPr lang="el-GR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Κεράτινη στοιβάδα: </a:t>
            </a:r>
            <a:r>
              <a:rPr lang="el-GR" dirty="0" smtClean="0"/>
              <a:t>Είναι ένα </a:t>
            </a:r>
            <a:r>
              <a:rPr lang="el-GR" dirty="0" err="1" smtClean="0"/>
              <a:t>στρώµα</a:t>
            </a:r>
            <a:r>
              <a:rPr lang="el-GR" dirty="0" smtClean="0"/>
              <a:t> νεκρών κεράτινων κυττάρων της </a:t>
            </a:r>
            <a:r>
              <a:rPr lang="el-GR" dirty="0" err="1" smtClean="0"/>
              <a:t>επιδερµίδας</a:t>
            </a:r>
            <a:r>
              <a:rPr lang="el-GR" dirty="0" smtClean="0"/>
              <a:t> λειτουργεί ως </a:t>
            </a:r>
            <a:r>
              <a:rPr lang="el-GR" dirty="0" err="1" smtClean="0"/>
              <a:t>φραγµός</a:t>
            </a:r>
            <a:r>
              <a:rPr lang="el-GR" dirty="0" smtClean="0"/>
              <a:t> στην είσοδο µ</a:t>
            </a:r>
            <a:r>
              <a:rPr lang="el-GR" dirty="0" err="1" smtClean="0"/>
              <a:t>ικροβίων</a:t>
            </a:r>
            <a:r>
              <a:rPr lang="el-GR" dirty="0" smtClean="0"/>
              <a:t> </a:t>
            </a:r>
          </a:p>
          <a:p>
            <a:pPr lvl="1"/>
            <a:r>
              <a:rPr lang="el-GR" b="1" i="1" dirty="0" smtClean="0">
                <a:solidFill>
                  <a:srgbClr val="92D050"/>
                </a:solidFill>
              </a:rPr>
              <a:t>Ιδρωτοποιοί αδένες: </a:t>
            </a:r>
            <a:r>
              <a:rPr lang="el-GR" dirty="0" smtClean="0"/>
              <a:t>Εκκρίνουν τον ιδρώτα που περιέχει: </a:t>
            </a:r>
          </a:p>
          <a:p>
            <a:pPr lvl="2"/>
            <a:r>
              <a:rPr lang="el-GR" sz="2800" i="1" dirty="0" smtClean="0">
                <a:solidFill>
                  <a:srgbClr val="92D050"/>
                </a:solidFill>
              </a:rPr>
              <a:t>Γαλακτικό οξύ </a:t>
            </a:r>
            <a:r>
              <a:rPr lang="el-GR" sz="2800" dirty="0" err="1" smtClean="0"/>
              <a:t>δηµιουργεί</a:t>
            </a:r>
            <a:r>
              <a:rPr lang="el-GR" sz="2800" dirty="0" smtClean="0"/>
              <a:t> στην επιφάνεια όξινο </a:t>
            </a:r>
            <a:r>
              <a:rPr lang="el-GR" sz="2800" dirty="0" err="1" smtClean="0"/>
              <a:t>δυσµενές</a:t>
            </a:r>
            <a:r>
              <a:rPr lang="el-GR" sz="2800" dirty="0" smtClean="0"/>
              <a:t> περιβάλλον για την ανάπτυξη µ</a:t>
            </a:r>
            <a:r>
              <a:rPr lang="el-GR" sz="2800" dirty="0" err="1" smtClean="0"/>
              <a:t>ικροβίων</a:t>
            </a:r>
            <a:r>
              <a:rPr lang="el-GR" sz="2800" dirty="0" smtClean="0"/>
              <a:t> </a:t>
            </a:r>
          </a:p>
          <a:p>
            <a:pPr lvl="2"/>
            <a:r>
              <a:rPr lang="el-GR" sz="2800" i="1" dirty="0" err="1" smtClean="0">
                <a:solidFill>
                  <a:srgbClr val="92D050"/>
                </a:solidFill>
              </a:rPr>
              <a:t>Λυσοζύµη</a:t>
            </a:r>
            <a:r>
              <a:rPr lang="el-GR" sz="2800" dirty="0" smtClean="0">
                <a:solidFill>
                  <a:srgbClr val="92D050"/>
                </a:solidFill>
              </a:rPr>
              <a:t> </a:t>
            </a:r>
            <a:r>
              <a:rPr lang="el-GR" sz="2800" dirty="0" smtClean="0"/>
              <a:t>είναι </a:t>
            </a:r>
            <a:r>
              <a:rPr lang="el-GR" sz="2800" dirty="0" err="1" smtClean="0"/>
              <a:t>ένζυµο</a:t>
            </a:r>
            <a:r>
              <a:rPr lang="el-GR" sz="2800" dirty="0" smtClean="0"/>
              <a:t> που διασπά το κυτταρικό </a:t>
            </a:r>
            <a:r>
              <a:rPr lang="el-GR" sz="2800" dirty="0" err="1" smtClean="0"/>
              <a:t>τοίχωµα</a:t>
            </a:r>
            <a:r>
              <a:rPr lang="el-GR" sz="2800" dirty="0" smtClean="0"/>
              <a:t> των βακτηρίων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3598880"/>
            <a:ext cx="4000496" cy="2687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6" y="44766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n-US" sz="2700" dirty="0" smtClean="0"/>
              <a:t>MH EI∆IKOI E</a:t>
            </a:r>
            <a:r>
              <a:rPr lang="el-GR" sz="2700" dirty="0" smtClean="0"/>
              <a:t>ΞΩ</a:t>
            </a:r>
            <a:r>
              <a:rPr lang="en-US" sz="2700" dirty="0" smtClean="0"/>
              <a:t>TE</a:t>
            </a:r>
            <a:r>
              <a:rPr lang="el-GR" sz="2700" dirty="0" smtClean="0"/>
              <a:t>Ρ</a:t>
            </a:r>
            <a:r>
              <a:rPr lang="en-US" sz="2700" dirty="0" smtClean="0"/>
              <a:t>IKOI </a:t>
            </a:r>
            <a:r>
              <a:rPr lang="el-GR" sz="2700" dirty="0" smtClean="0"/>
              <a:t>ΜΗΧΑΝΙΣΜΟΙ ΑΜΥΝΑΣ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…ΤΟ ΔΕΡΜΑ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85784" y="1357298"/>
            <a:ext cx="8686800" cy="5143536"/>
          </a:xfrm>
        </p:spPr>
        <p:txBody>
          <a:bodyPr>
            <a:normAutofit lnSpcReduction="10000"/>
          </a:bodyPr>
          <a:lstStyle/>
          <a:p>
            <a:pPr lvl="1"/>
            <a:r>
              <a:rPr lang="el-GR" sz="3200" b="1" i="1" dirty="0" err="1" smtClean="0">
                <a:solidFill>
                  <a:srgbClr val="92D050"/>
                </a:solidFill>
              </a:rPr>
              <a:t>Σµηγµατογόνοι</a:t>
            </a:r>
            <a:r>
              <a:rPr lang="el-GR" sz="3200" b="1" i="1" dirty="0" smtClean="0">
                <a:solidFill>
                  <a:srgbClr val="92D050"/>
                </a:solidFill>
              </a:rPr>
              <a:t> αδένες</a:t>
            </a:r>
            <a:r>
              <a:rPr lang="el-GR" sz="3200" dirty="0" smtClean="0"/>
              <a:t>: Εκκρίνουν το </a:t>
            </a:r>
            <a:r>
              <a:rPr lang="el-GR" sz="3200" dirty="0" err="1" smtClean="0"/>
              <a:t>σµήγµα</a:t>
            </a:r>
            <a:r>
              <a:rPr lang="el-GR" sz="3200" dirty="0" smtClean="0"/>
              <a:t> το οποίο περιέχει: </a:t>
            </a:r>
            <a:r>
              <a:rPr lang="el-GR" sz="3200" i="1" dirty="0" smtClean="0">
                <a:solidFill>
                  <a:srgbClr val="92D050"/>
                </a:solidFill>
              </a:rPr>
              <a:t>Λιπαρά οξέα </a:t>
            </a:r>
            <a:r>
              <a:rPr lang="el-GR" sz="3200" dirty="0" err="1" smtClean="0"/>
              <a:t>δηµιουργεί</a:t>
            </a:r>
            <a:r>
              <a:rPr lang="el-GR" sz="3200" dirty="0" smtClean="0"/>
              <a:t> στην επιφάνεια όξινο </a:t>
            </a:r>
            <a:r>
              <a:rPr lang="el-GR" sz="3200" dirty="0" err="1" smtClean="0"/>
              <a:t>δυσµενές</a:t>
            </a:r>
            <a:r>
              <a:rPr lang="el-GR" sz="3200" dirty="0" smtClean="0"/>
              <a:t> περιβάλλον για την ανάπτυξη µ</a:t>
            </a:r>
            <a:r>
              <a:rPr lang="el-GR" sz="3200" dirty="0" err="1" smtClean="0"/>
              <a:t>ικροβίων</a:t>
            </a:r>
            <a:r>
              <a:rPr lang="el-GR" sz="3200" dirty="0" smtClean="0"/>
              <a:t> </a:t>
            </a:r>
          </a:p>
          <a:p>
            <a:pPr lvl="1"/>
            <a:r>
              <a:rPr lang="el-GR" sz="3200" dirty="0" smtClean="0"/>
              <a:t>Στην επιφάνεια του                                         </a:t>
            </a:r>
            <a:r>
              <a:rPr lang="el-GR" sz="3200" dirty="0" err="1" smtClean="0"/>
              <a:t>δέρµατος</a:t>
            </a:r>
            <a:r>
              <a:rPr lang="el-GR" sz="3200" dirty="0" smtClean="0"/>
              <a:t> φιλοξενούνται </a:t>
            </a:r>
            <a:endParaRPr lang="el-GR" sz="3200" dirty="0" smtClean="0"/>
          </a:p>
          <a:p>
            <a:pPr lvl="1">
              <a:buNone/>
            </a:pPr>
            <a:r>
              <a:rPr lang="el-GR" sz="3200" b="1" i="1" dirty="0" smtClean="0">
                <a:solidFill>
                  <a:srgbClr val="92D050"/>
                </a:solidFill>
              </a:rPr>
              <a:t> </a:t>
            </a:r>
            <a:r>
              <a:rPr lang="el-GR" sz="3200" b="1" i="1" dirty="0" smtClean="0">
                <a:solidFill>
                  <a:srgbClr val="92D050"/>
                </a:solidFill>
              </a:rPr>
              <a:t>  </a:t>
            </a:r>
            <a:r>
              <a:rPr lang="el-GR" sz="3200" b="1" i="1" dirty="0" smtClean="0">
                <a:solidFill>
                  <a:srgbClr val="92D050"/>
                </a:solidFill>
              </a:rPr>
              <a:t>µη </a:t>
            </a:r>
            <a:r>
              <a:rPr lang="el-GR" sz="3200" b="1" i="1" dirty="0" smtClean="0">
                <a:solidFill>
                  <a:srgbClr val="92D050"/>
                </a:solidFill>
              </a:rPr>
              <a:t>παθογόνα µ</a:t>
            </a:r>
            <a:r>
              <a:rPr lang="el-GR" sz="3200" b="1" i="1" dirty="0" err="1" smtClean="0">
                <a:solidFill>
                  <a:srgbClr val="92D050"/>
                </a:solidFill>
              </a:rPr>
              <a:t>ικρόβια</a:t>
            </a:r>
            <a:r>
              <a:rPr lang="el-GR" sz="3200" b="1" i="1" dirty="0" smtClean="0">
                <a:solidFill>
                  <a:srgbClr val="92D050"/>
                </a:solidFill>
              </a:rPr>
              <a:t> </a:t>
            </a:r>
            <a:endParaRPr lang="el-GR" sz="3200" b="1" i="1" dirty="0" smtClean="0">
              <a:solidFill>
                <a:srgbClr val="92D050"/>
              </a:solidFill>
            </a:endParaRPr>
          </a:p>
          <a:p>
            <a:pPr lvl="1">
              <a:buNone/>
            </a:pPr>
            <a:r>
              <a:rPr lang="el-GR" sz="3200" b="1" i="1" dirty="0" smtClean="0">
                <a:solidFill>
                  <a:srgbClr val="92D050"/>
                </a:solidFill>
              </a:rPr>
              <a:t> </a:t>
            </a:r>
            <a:r>
              <a:rPr lang="el-GR" sz="3200" b="1" i="1" dirty="0" smtClean="0">
                <a:solidFill>
                  <a:srgbClr val="92D050"/>
                </a:solidFill>
              </a:rPr>
              <a:t>  </a:t>
            </a:r>
            <a:r>
              <a:rPr lang="el-GR" sz="3200" dirty="0" smtClean="0"/>
              <a:t>που ανταγωνίζονται </a:t>
            </a:r>
            <a:r>
              <a:rPr lang="el-GR" sz="3200" dirty="0" smtClean="0"/>
              <a:t>τους                      παθογόνους,                                      </a:t>
            </a:r>
            <a:endParaRPr lang="el-GR" sz="3200" dirty="0" smtClean="0"/>
          </a:p>
          <a:p>
            <a:pPr lvl="1">
              <a:buNone/>
            </a:pPr>
            <a:r>
              <a:rPr lang="el-GR" sz="3200" dirty="0" smtClean="0"/>
              <a:t> </a:t>
            </a:r>
            <a:r>
              <a:rPr lang="el-GR" sz="3200" dirty="0" smtClean="0"/>
              <a:t>  </a:t>
            </a:r>
            <a:r>
              <a:rPr lang="el-GR" sz="3200" dirty="0" err="1" smtClean="0"/>
              <a:t>Εµποδίζουν</a:t>
            </a:r>
            <a:r>
              <a:rPr lang="el-GR" sz="3200" dirty="0" smtClean="0"/>
              <a:t> την                               </a:t>
            </a:r>
            <a:r>
              <a:rPr lang="el-GR" sz="3200" dirty="0" smtClean="0"/>
              <a:t>εγκατάσταση τους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86800" cy="61434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MH EI∆IKOI E</a:t>
            </a:r>
            <a:r>
              <a:rPr lang="el-GR" sz="2400" dirty="0" smtClean="0"/>
              <a:t>ΞΩ</a:t>
            </a:r>
            <a:r>
              <a:rPr lang="en-US" sz="2400" dirty="0" smtClean="0"/>
              <a:t>TE</a:t>
            </a:r>
            <a:r>
              <a:rPr lang="el-GR" sz="2400" dirty="0" smtClean="0"/>
              <a:t>Ρ</a:t>
            </a:r>
            <a:r>
              <a:rPr lang="en-US" sz="2400" dirty="0" smtClean="0"/>
              <a:t>IKOI </a:t>
            </a:r>
            <a:r>
              <a:rPr lang="el-GR" sz="2400" dirty="0" smtClean="0"/>
              <a:t>ΜΗΧΑΝΙΣΜΟΙ ΑΜΥΝΑΣ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6" y="1071546"/>
            <a:ext cx="6215074" cy="5500726"/>
          </a:xfrm>
        </p:spPr>
        <p:txBody>
          <a:bodyPr>
            <a:normAutofit fontScale="85000" lnSpcReduction="10000"/>
          </a:bodyPr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 ΒΛΕΝΝΟΓΟΝΟΙ 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εµποδίζουν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την είσοδο µ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ικροβίων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στο εσωτερικό του 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οργανισµού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Είναι είδος επιθηλιακού ιστού που καλύπτει κοιλότητες του </a:t>
            </a:r>
            <a:r>
              <a:rPr lang="el-G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οργανισµού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449263" lvl="1" indent="-179388"/>
            <a:r>
              <a:rPr lang="el-GR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Βλεννογόνος της αναπνευστικής οδού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Εκκρίνει τη </a:t>
            </a:r>
            <a:r>
              <a:rPr lang="el-GR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βλέννα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Παχύρρευστη και κολλώδης ουσία που παγιδεύει τους µ</a:t>
            </a:r>
            <a:r>
              <a:rPr lang="el-G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ικροοργανισµούς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και δεν επιτρέπει την είσοδο.</a:t>
            </a:r>
          </a:p>
          <a:p>
            <a:pPr marL="449263" lvl="1" indent="-179388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Το επιθήλιο 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της αναπνευστικής οδού είναι </a:t>
            </a:r>
            <a:r>
              <a:rPr lang="el-GR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βλεφαριδοφόρο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το οποίο αποτελεί 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l-G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φραγµό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στη είσοδο των µ</a:t>
            </a:r>
            <a:r>
              <a:rPr lang="el-G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ικροβίων</a:t>
            </a:r>
            <a:endParaRPr lang="el-G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49263" lvl="1" indent="-179388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Οι µ</a:t>
            </a:r>
            <a:r>
              <a:rPr lang="el-G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ικροοργανισµοί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παγιδεύονται στη 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βλέννα 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και µε τη βοήθεια των βλεφαρίδων του επιθηλίου </a:t>
            </a:r>
            <a:r>
              <a:rPr lang="el-G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αποµακρύνονται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000108"/>
            <a:ext cx="3214678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838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MH EI∆IKOI E</a:t>
            </a:r>
            <a:r>
              <a:rPr lang="el-GR" sz="2800" dirty="0" smtClean="0"/>
              <a:t>ΞΩ</a:t>
            </a:r>
            <a:r>
              <a:rPr lang="en-US" sz="2800" dirty="0" smtClean="0"/>
              <a:t>TE</a:t>
            </a:r>
            <a:r>
              <a:rPr lang="el-GR" sz="2800" dirty="0" smtClean="0"/>
              <a:t>Ρ</a:t>
            </a:r>
            <a:r>
              <a:rPr lang="en-US" sz="2800" dirty="0" smtClean="0"/>
              <a:t>IKOI </a:t>
            </a:r>
            <a:r>
              <a:rPr lang="el-GR" sz="2800" dirty="0" smtClean="0"/>
              <a:t>ΜΗΧΑΝΙΣΜΟΙ ΑΜΥΝΑΣ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8" y="1403367"/>
            <a:ext cx="9144032" cy="4525963"/>
          </a:xfrm>
        </p:spPr>
        <p:txBody>
          <a:bodyPr>
            <a:noAutofit/>
          </a:bodyPr>
          <a:lstStyle/>
          <a:p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ΒΛΕΝΝΟΓΟΝΟΣ ΤΟΥ ΣΤΟΜΑΧΟΥ</a:t>
            </a:r>
          </a:p>
          <a:p>
            <a:pPr lvl="1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Εκκρίνει το </a:t>
            </a:r>
            <a:r>
              <a:rPr lang="el-GR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υδροχλωρικό οξύ ΗCI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Καταστρέφει τα περισσότερα µ</a:t>
            </a:r>
            <a:r>
              <a:rPr lang="el-G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ικρόβια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που εισέρχονται µε την τροφή στο </a:t>
            </a:r>
            <a:r>
              <a:rPr lang="el-G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στοµάχι</a:t>
            </a:r>
            <a:endParaRPr lang="el-G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</a:t>
            </a:r>
            <a:r>
              <a:rPr lang="el-GR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λυσοζύµη</a:t>
            </a:r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βρίσκεται σε µ</a:t>
            </a:r>
            <a:r>
              <a:rPr lang="el-GR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εγάλες</a:t>
            </a:r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ποσότητες στα δάκρυα και στο σάλιο </a:t>
            </a:r>
          </a:p>
          <a:p>
            <a:pPr lvl="1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Προστατεύει το βλεννογόνο του επιπεφυκότα και της </a:t>
            </a:r>
            <a:r>
              <a:rPr lang="el-G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στοµατικής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κοιλότητας αντίστοιχα </a:t>
            </a:r>
          </a:p>
          <a:p>
            <a:pPr lvl="1"/>
            <a:r>
              <a:rPr lang="el-GR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</a:t>
            </a:r>
            <a:r>
              <a:rPr lang="el-GR" b="1" i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λυσοζύµη</a:t>
            </a:r>
            <a:r>
              <a:rPr lang="el-GR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έχει βακτηριοκτόνο δράση είναι </a:t>
            </a:r>
            <a:r>
              <a:rPr lang="el-GR" b="1" i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ένζυµο</a:t>
            </a:r>
            <a:r>
              <a:rPr lang="el-GR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που διασπά το κυτταρικό </a:t>
            </a:r>
            <a:r>
              <a:rPr lang="el-GR" b="1" i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τοίχωµα</a:t>
            </a:r>
            <a:r>
              <a:rPr lang="el-GR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των βακτηρίων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4982"/>
            <a:ext cx="8991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/>
              <a:t>ΑΝΤΙΜΕΤΩΠΙΣΗ ΤΩΝ ΜΙΚΡΟΡΓΑΝΙΣΜΩΝ ΜΕΤΑ ΤΗΝ ΕΙΣΟ∆Ο ΤΟΥΣ ΣΤΟΝ ΑΝΘΡΩΠΙΝΟ ΟΡΓΑΝΙΣΜΟ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88934"/>
            <a:ext cx="8229600" cy="4526280"/>
          </a:xfrm>
        </p:spPr>
        <p:txBody>
          <a:bodyPr>
            <a:normAutofit/>
          </a:bodyPr>
          <a:lstStyle/>
          <a:p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µη ειδικοί µ</a:t>
            </a:r>
            <a:r>
              <a:rPr lang="el-GR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ηχανισµοί</a:t>
            </a:r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άµυνας</a:t>
            </a:r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στους οποίους ανήκουν:</a:t>
            </a:r>
          </a:p>
          <a:p>
            <a:pPr lvl="1"/>
            <a:r>
              <a:rPr lang="el-G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φαγοκυττάρωση</a:t>
            </a:r>
          </a:p>
          <a:p>
            <a:pPr lvl="1"/>
            <a:r>
              <a:rPr lang="el-G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Η </a:t>
            </a:r>
            <a:r>
              <a:rPr lang="el-GR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φλεγµονώδης</a:t>
            </a:r>
            <a:r>
              <a:rPr lang="el-G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αντίδραση </a:t>
            </a:r>
          </a:p>
          <a:p>
            <a:pPr lvl="1"/>
            <a:r>
              <a:rPr lang="el-G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πυρετός </a:t>
            </a:r>
          </a:p>
          <a:p>
            <a:pPr lvl="1"/>
            <a:r>
              <a:rPr lang="el-G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δράση </a:t>
            </a:r>
            <a:r>
              <a:rPr lang="el-GR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αντιµικροβιακών</a:t>
            </a:r>
            <a:r>
              <a:rPr lang="el-G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ουσιών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l-GR" dirty="0" smtClean="0"/>
              <a:t>ΕΣΩΤΕΡΙΚΟΙ ΜΗ ΕΙ∆ΙΚΟΙ ΜΗΧΑΝΙΣΜΟΙ ΑΜΥΝΑΣ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7322"/>
            <a:ext cx="5410208" cy="5643578"/>
          </a:xfrm>
        </p:spPr>
        <p:txBody>
          <a:bodyPr>
            <a:normAutofit fontScale="92500" lnSpcReduction="10000"/>
          </a:bodyPr>
          <a:lstStyle/>
          <a:p>
            <a:r>
              <a:rPr lang="el-GR" dirty="0" smtClean="0"/>
              <a:t>Φαγοκύτταρα είναι µια κατηγορία λευκών </a:t>
            </a:r>
            <a:r>
              <a:rPr lang="el-GR" dirty="0" err="1" smtClean="0"/>
              <a:t>αιµοσφαιρίων</a:t>
            </a:r>
            <a:r>
              <a:rPr lang="el-GR" dirty="0" smtClean="0"/>
              <a:t> διακρίνονται σε: </a:t>
            </a:r>
          </a:p>
          <a:p>
            <a:pPr marL="360363" lvl="1" indent="-269875"/>
            <a:r>
              <a:rPr lang="el-GR" b="1" i="1" dirty="0" smtClean="0">
                <a:solidFill>
                  <a:srgbClr val="92D050"/>
                </a:solidFill>
              </a:rPr>
              <a:t>Ουδετερόφιλα </a:t>
            </a:r>
          </a:p>
          <a:p>
            <a:pPr marL="360363" lvl="1" indent="-269875"/>
            <a:r>
              <a:rPr lang="el-GR" b="1" i="1" dirty="0" smtClean="0">
                <a:solidFill>
                  <a:srgbClr val="92D050"/>
                </a:solidFill>
              </a:rPr>
              <a:t>Μονοκύτταρα </a:t>
            </a:r>
          </a:p>
          <a:p>
            <a:pPr marL="449263" lvl="2" indent="0"/>
            <a:r>
              <a:rPr lang="el-GR" sz="2800" dirty="0" err="1" smtClean="0"/>
              <a:t>∆ιαφοροποιούνται</a:t>
            </a:r>
            <a:r>
              <a:rPr lang="el-GR" sz="2800" dirty="0" smtClean="0"/>
              <a:t> σε </a:t>
            </a:r>
            <a:r>
              <a:rPr lang="el-GR" sz="2800" b="1" i="1" dirty="0" err="1" smtClean="0">
                <a:solidFill>
                  <a:srgbClr val="92D050"/>
                </a:solidFill>
              </a:rPr>
              <a:t>Μακροφάγα</a:t>
            </a:r>
            <a:endParaRPr lang="el-GR" sz="2800" b="1" i="1" dirty="0" smtClean="0">
              <a:solidFill>
                <a:srgbClr val="92D050"/>
              </a:solidFill>
            </a:endParaRPr>
          </a:p>
          <a:p>
            <a:pPr marL="449263" lvl="2" indent="0"/>
            <a:r>
              <a:rPr lang="el-GR" sz="2800" dirty="0" smtClean="0"/>
              <a:t>Κυκλοφορούν στο </a:t>
            </a:r>
            <a:r>
              <a:rPr lang="el-GR" sz="2800" dirty="0" err="1" smtClean="0"/>
              <a:t>αίµα</a:t>
            </a:r>
            <a:r>
              <a:rPr lang="el-GR" sz="2800" dirty="0" smtClean="0"/>
              <a:t> ή Εγκαθίστανται στους ιστούς </a:t>
            </a:r>
          </a:p>
          <a:p>
            <a:pPr marL="449263" lvl="2" indent="0"/>
            <a:r>
              <a:rPr lang="el-GR" sz="2800" dirty="0" smtClean="0"/>
              <a:t>Ενεργοποιούνται όταν ένας παθογόνος µ</a:t>
            </a:r>
            <a:r>
              <a:rPr lang="el-GR" sz="2800" dirty="0" err="1" smtClean="0"/>
              <a:t>ικροοργανισµός</a:t>
            </a:r>
            <a:r>
              <a:rPr lang="el-GR" sz="2800" dirty="0" smtClean="0"/>
              <a:t> </a:t>
            </a:r>
            <a:r>
              <a:rPr lang="el-GR" sz="2800" dirty="0" err="1" smtClean="0"/>
              <a:t>εµφανιστεί</a:t>
            </a:r>
            <a:r>
              <a:rPr lang="el-GR" sz="2800" dirty="0" smtClean="0"/>
              <a:t> στο εσωτερικό του </a:t>
            </a:r>
            <a:r>
              <a:rPr lang="el-GR" sz="2800" dirty="0" err="1" smtClean="0"/>
              <a:t>οργανισµού</a:t>
            </a:r>
            <a:endParaRPr lang="en-US" sz="28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285860"/>
            <a:ext cx="3643338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357562"/>
            <a:ext cx="457200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71800" y="0"/>
            <a:ext cx="8229600" cy="1143000"/>
          </a:xfrm>
        </p:spPr>
        <p:txBody>
          <a:bodyPr/>
          <a:lstStyle/>
          <a:p>
            <a:r>
              <a:rPr lang="el-GR" dirty="0" smtClean="0"/>
              <a:t>… </a:t>
            </a:r>
            <a:r>
              <a:rPr lang="el-GR" dirty="0" smtClean="0"/>
              <a:t>Φαγοκυττάρωση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2" y="1357298"/>
            <a:ext cx="5124456" cy="5429288"/>
          </a:xfrm>
        </p:spPr>
        <p:txBody>
          <a:bodyPr>
            <a:normAutofit fontScale="92500"/>
          </a:bodyPr>
          <a:lstStyle/>
          <a:p>
            <a:r>
              <a:rPr lang="el-GR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Εγκλωβίζουν και καταστρέφουν τους παθογόνους µ</a:t>
            </a:r>
            <a:r>
              <a:rPr lang="el-GR" sz="28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ικροοργανισµούς</a:t>
            </a:r>
            <a:r>
              <a:rPr lang="el-GR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l-GR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Εκθέτουν ένα µ</a:t>
            </a:r>
            <a:r>
              <a:rPr lang="el-GR" sz="28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έρος</a:t>
            </a:r>
            <a:r>
              <a:rPr lang="el-GR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του στην εξωτερική τους επιφάνεια </a:t>
            </a:r>
          </a:p>
          <a:p>
            <a:r>
              <a:rPr lang="el-GR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Μέσω </a:t>
            </a:r>
            <a:r>
              <a:rPr lang="el-GR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του αντιγόνου </a:t>
            </a:r>
            <a:r>
              <a:rPr lang="el-GR" sz="28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ιστοσυµβατότητας</a:t>
            </a:r>
            <a:r>
              <a:rPr lang="el-GR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που είναι πρωτεΐνη επιφάνειας του µ</a:t>
            </a:r>
            <a:r>
              <a:rPr lang="el-GR" sz="28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ακροφάγου</a:t>
            </a:r>
            <a:r>
              <a:rPr lang="el-GR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παρουσιάζουν τον παθογόνο µ</a:t>
            </a:r>
            <a:r>
              <a:rPr lang="el-GR" sz="28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ικροοργανισµό</a:t>
            </a:r>
            <a:r>
              <a:rPr lang="el-GR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στα κύτταρα της τρίτης </a:t>
            </a:r>
            <a:r>
              <a:rPr lang="el-GR" sz="28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γραµµής</a:t>
            </a:r>
            <a:r>
              <a:rPr lang="el-GR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8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άµυνας</a:t>
            </a:r>
            <a:endParaRPr lang="en-US" sz="28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0"/>
            <a:ext cx="3571868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8903" y="1142984"/>
            <a:ext cx="3365129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76222"/>
            <a:ext cx="8686800" cy="838200"/>
          </a:xfrm>
        </p:spPr>
        <p:txBody>
          <a:bodyPr>
            <a:normAutofit fontScale="90000"/>
          </a:bodyPr>
          <a:lstStyle/>
          <a:p>
            <a:pPr algn="l"/>
            <a:r>
              <a:rPr lang="el-GR" sz="3100" b="1" dirty="0" smtClean="0"/>
              <a:t>ΕΣΩΤΕΡΙΚΟΙ ΜΗ ΕΙ∆ΙΚΟΙ ΜΗΧΑΝΙΣΜΟΙ ΑΜΥΝΑΣ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sz="4000" b="1" dirty="0" smtClean="0"/>
              <a:t>Φλεγμονή </a:t>
            </a:r>
            <a:r>
              <a:rPr lang="el-GR" sz="4000" b="1" dirty="0" smtClean="0"/>
              <a:t>ή </a:t>
            </a:r>
            <a:r>
              <a:rPr lang="el-GR" sz="4000" b="1" dirty="0" smtClean="0"/>
              <a:t>φλεγμονώδης αντίδραση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5860"/>
            <a:ext cx="6072198" cy="5572140"/>
          </a:xfrm>
        </p:spPr>
        <p:txBody>
          <a:bodyPr>
            <a:normAutofit fontScale="85000" lnSpcReduction="10000"/>
          </a:bodyPr>
          <a:lstStyle/>
          <a:p>
            <a:r>
              <a:rPr lang="el-GR" dirty="0" smtClean="0"/>
              <a:t>Προκαλείται σε περίπτωση που το </a:t>
            </a:r>
            <a:r>
              <a:rPr lang="el-GR" dirty="0" err="1" smtClean="0"/>
              <a:t>δέρµα</a:t>
            </a:r>
            <a:r>
              <a:rPr lang="el-GR" dirty="0" smtClean="0"/>
              <a:t> </a:t>
            </a:r>
            <a:r>
              <a:rPr lang="el-GR" dirty="0" err="1" smtClean="0"/>
              <a:t>τραυµατίζεται</a:t>
            </a:r>
            <a:r>
              <a:rPr lang="el-GR" dirty="0" smtClean="0"/>
              <a:t> και κάποιοι παθογόνοι µ</a:t>
            </a:r>
            <a:r>
              <a:rPr lang="el-GR" dirty="0" err="1" smtClean="0"/>
              <a:t>ικροοργανισµοί</a:t>
            </a:r>
            <a:r>
              <a:rPr lang="el-GR" dirty="0" smtClean="0"/>
              <a:t> καταφέρνουν και εισέρχονται στο εσωτερικό από το </a:t>
            </a:r>
            <a:r>
              <a:rPr lang="el-GR" dirty="0" err="1" smtClean="0"/>
              <a:t>τραύµα</a:t>
            </a:r>
            <a:endParaRPr lang="el-GR" dirty="0" smtClean="0"/>
          </a:p>
          <a:p>
            <a:r>
              <a:rPr lang="el-GR" dirty="0" smtClean="0"/>
              <a:t> </a:t>
            </a:r>
            <a:r>
              <a:rPr lang="el-GR" b="1" i="1" dirty="0" err="1" smtClean="0">
                <a:solidFill>
                  <a:srgbClr val="92D050"/>
                </a:solidFill>
              </a:rPr>
              <a:t>Συµπτώµατα</a:t>
            </a:r>
            <a:r>
              <a:rPr lang="el-GR" b="1" i="1" dirty="0" smtClean="0">
                <a:solidFill>
                  <a:srgbClr val="92D050"/>
                </a:solidFill>
              </a:rPr>
              <a:t> </a:t>
            </a:r>
          </a:p>
          <a:p>
            <a:pPr lvl="1"/>
            <a:r>
              <a:rPr lang="el-GR" sz="30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Πόνος</a:t>
            </a:r>
            <a:r>
              <a:rPr lang="el-GR" sz="3000" dirty="0" smtClean="0">
                <a:solidFill>
                  <a:srgbClr val="92D050"/>
                </a:solidFill>
              </a:rPr>
              <a:t>, </a:t>
            </a:r>
            <a:r>
              <a:rPr lang="el-GR" sz="3000" dirty="0" smtClean="0"/>
              <a:t>Οφείλεται στον </a:t>
            </a:r>
            <a:r>
              <a:rPr lang="el-GR" sz="3000" dirty="0" err="1" smtClean="0"/>
              <a:t>τραυµατισµό</a:t>
            </a:r>
            <a:r>
              <a:rPr lang="el-GR" sz="3000" dirty="0" smtClean="0"/>
              <a:t> των απολήξεων των νευρικών κυττάρων ή στη δράση των τοξινών στα νευρικά κύτταρα</a:t>
            </a:r>
          </a:p>
          <a:p>
            <a:pPr lvl="1"/>
            <a:r>
              <a:rPr lang="el-GR" sz="3000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Κοκκίνισµα</a:t>
            </a:r>
            <a:r>
              <a:rPr lang="el-GR" sz="3000" dirty="0" smtClean="0"/>
              <a:t> στη περιοχή του </a:t>
            </a:r>
            <a:r>
              <a:rPr lang="el-GR" sz="3000" dirty="0" err="1" smtClean="0"/>
              <a:t>τραύµατος</a:t>
            </a:r>
            <a:endParaRPr lang="el-GR" sz="3000" dirty="0" smtClean="0"/>
          </a:p>
          <a:p>
            <a:pPr lvl="1"/>
            <a:r>
              <a:rPr lang="el-GR" sz="3000" dirty="0" smtClean="0">
                <a:solidFill>
                  <a:srgbClr val="92D050"/>
                </a:solidFill>
              </a:rPr>
              <a:t> </a:t>
            </a:r>
            <a:r>
              <a:rPr lang="el-GR" sz="3000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Οίδηµα</a:t>
            </a:r>
            <a:r>
              <a:rPr lang="el-GR" sz="30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3000" dirty="0" smtClean="0"/>
              <a:t>(</a:t>
            </a:r>
            <a:r>
              <a:rPr lang="el-GR" sz="3000" dirty="0" err="1" smtClean="0"/>
              <a:t>Πρήξιµο</a:t>
            </a:r>
            <a:r>
              <a:rPr lang="el-GR" sz="3000" dirty="0" smtClean="0"/>
              <a:t>) </a:t>
            </a:r>
          </a:p>
          <a:p>
            <a:pPr lvl="1"/>
            <a:r>
              <a:rPr lang="el-GR" sz="3000" dirty="0" smtClean="0"/>
              <a:t>Τοπική </a:t>
            </a:r>
            <a:r>
              <a:rPr lang="el-GR" sz="30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αύξηση </a:t>
            </a:r>
            <a:r>
              <a:rPr lang="el-G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της </a:t>
            </a:r>
            <a:r>
              <a:rPr lang="el-G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θερµοκρασίας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75234"/>
          </a:xfrm>
        </p:spPr>
        <p:txBody>
          <a:bodyPr>
            <a:normAutofit lnSpcReduction="10000"/>
          </a:bodyPr>
          <a:lstStyle/>
          <a:p>
            <a:r>
              <a:rPr lang="el-GR" dirty="0" err="1" smtClean="0"/>
              <a:t>Κοκκίνισµα</a:t>
            </a:r>
            <a:r>
              <a:rPr lang="el-GR" dirty="0" smtClean="0"/>
              <a:t> στη περιοχή του </a:t>
            </a:r>
            <a:r>
              <a:rPr lang="el-GR" dirty="0" err="1" smtClean="0"/>
              <a:t>τραύµατος</a:t>
            </a:r>
            <a:r>
              <a:rPr lang="el-GR" dirty="0" smtClean="0"/>
              <a:t> προκαλείται γιατί τα </a:t>
            </a:r>
            <a:r>
              <a:rPr lang="el-GR" dirty="0" err="1" smtClean="0"/>
              <a:t>αιµοφόρα</a:t>
            </a:r>
            <a:r>
              <a:rPr lang="el-GR" dirty="0" smtClean="0"/>
              <a:t> αγγεία της περιοχής διαστέλλονται µε </a:t>
            </a:r>
            <a:r>
              <a:rPr lang="el-GR" dirty="0" err="1" smtClean="0"/>
              <a:t>αποτέλεσµα</a:t>
            </a:r>
            <a:r>
              <a:rPr lang="el-GR" dirty="0" smtClean="0"/>
              <a:t> να συγκεντρώνεται περισσότερο </a:t>
            </a:r>
            <a:r>
              <a:rPr lang="el-GR" dirty="0" err="1" smtClean="0"/>
              <a:t>αίµα</a:t>
            </a:r>
            <a:r>
              <a:rPr lang="el-GR" dirty="0" smtClean="0"/>
              <a:t> στη περιοχή </a:t>
            </a:r>
          </a:p>
          <a:p>
            <a:r>
              <a:rPr lang="el-GR" dirty="0" err="1" smtClean="0"/>
              <a:t>To</a:t>
            </a:r>
            <a:r>
              <a:rPr lang="el-GR" dirty="0" smtClean="0"/>
              <a:t> </a:t>
            </a:r>
            <a:r>
              <a:rPr lang="el-GR" dirty="0" err="1" smtClean="0"/>
              <a:t>αίµα</a:t>
            </a:r>
            <a:r>
              <a:rPr lang="el-GR" dirty="0" smtClean="0"/>
              <a:t> στη περιοχή του </a:t>
            </a:r>
            <a:r>
              <a:rPr lang="el-GR" dirty="0" err="1" smtClean="0"/>
              <a:t>τραύµατος</a:t>
            </a:r>
            <a:r>
              <a:rPr lang="el-GR" dirty="0" smtClean="0"/>
              <a:t> πήζει </a:t>
            </a:r>
            <a:r>
              <a:rPr lang="el-GR" dirty="0" err="1" smtClean="0"/>
              <a:t>σχηµατίζοντας</a:t>
            </a:r>
            <a:r>
              <a:rPr lang="el-GR" dirty="0" smtClean="0"/>
              <a:t> ένα πρωτεϊνικό </a:t>
            </a:r>
            <a:r>
              <a:rPr lang="el-GR" dirty="0" err="1" smtClean="0"/>
              <a:t>πλέγµα</a:t>
            </a:r>
            <a:r>
              <a:rPr lang="el-GR" dirty="0" smtClean="0"/>
              <a:t> το ινώδες που </a:t>
            </a:r>
            <a:r>
              <a:rPr lang="el-GR" dirty="0" err="1" smtClean="0"/>
              <a:t>σταµατά</a:t>
            </a:r>
            <a:r>
              <a:rPr lang="el-GR" dirty="0" smtClean="0"/>
              <a:t>: </a:t>
            </a:r>
          </a:p>
          <a:p>
            <a:pPr lvl="1"/>
            <a:r>
              <a:rPr lang="el-GR" dirty="0" smtClean="0"/>
              <a:t>Την </a:t>
            </a:r>
            <a:r>
              <a:rPr lang="el-GR" dirty="0" err="1" smtClean="0"/>
              <a:t>αιµορραγία</a:t>
            </a:r>
            <a:r>
              <a:rPr lang="el-GR" dirty="0" smtClean="0"/>
              <a:t> </a:t>
            </a:r>
          </a:p>
          <a:p>
            <a:pPr lvl="1"/>
            <a:r>
              <a:rPr lang="el-GR" dirty="0" smtClean="0"/>
              <a:t>Την είσοδο άλλων µ</a:t>
            </a:r>
            <a:r>
              <a:rPr lang="el-GR" dirty="0" err="1" smtClean="0"/>
              <a:t>ικροοργανισµών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800" b="1" dirty="0" smtClean="0"/>
              <a:t>Φλεγμονή ή φλεγμονώδης αντίδραση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28736"/>
            <a:ext cx="8686800" cy="4429156"/>
          </a:xfrm>
        </p:spPr>
        <p:txBody>
          <a:bodyPr>
            <a:noAutofit/>
          </a:bodyPr>
          <a:lstStyle/>
          <a:p>
            <a:r>
              <a:rPr lang="el-GR" sz="2400" dirty="0" smtClean="0"/>
              <a:t>Τοπικό </a:t>
            </a:r>
            <a:r>
              <a:rPr lang="el-GR" sz="2400" dirty="0" err="1" smtClean="0"/>
              <a:t>οίδηµα</a:t>
            </a:r>
            <a:r>
              <a:rPr lang="el-GR" sz="2400" dirty="0" smtClean="0"/>
              <a:t> (</a:t>
            </a:r>
            <a:r>
              <a:rPr lang="el-GR" sz="2400" dirty="0" err="1" smtClean="0"/>
              <a:t>Πρήξιµο</a:t>
            </a:r>
            <a:r>
              <a:rPr lang="el-GR" sz="2400" dirty="0" smtClean="0"/>
              <a:t>) προκαλείται όταν τα </a:t>
            </a:r>
            <a:r>
              <a:rPr lang="el-GR" sz="2400" dirty="0" err="1" smtClean="0"/>
              <a:t>αιµοφόρα</a:t>
            </a:r>
            <a:r>
              <a:rPr lang="el-GR" sz="2400" dirty="0" smtClean="0"/>
              <a:t> αγγεία της περιοχής διαστέλλονται µε </a:t>
            </a:r>
            <a:r>
              <a:rPr lang="el-GR" sz="2400" dirty="0" err="1" smtClean="0"/>
              <a:t>αποτέλεσµα</a:t>
            </a:r>
            <a:r>
              <a:rPr lang="el-GR" sz="2400" dirty="0" smtClean="0"/>
              <a:t> το </a:t>
            </a:r>
            <a:r>
              <a:rPr lang="el-GR" sz="2400" dirty="0" err="1" smtClean="0"/>
              <a:t>πλάσµα</a:t>
            </a:r>
            <a:r>
              <a:rPr lang="el-GR" sz="2400" dirty="0" smtClean="0"/>
              <a:t> να διαχέεται στους γύρω ιστούς </a:t>
            </a:r>
            <a:endParaRPr lang="el-GR" sz="2400" dirty="0" smtClean="0"/>
          </a:p>
          <a:p>
            <a:pPr>
              <a:buNone/>
            </a:pPr>
            <a:endParaRPr lang="el-GR" sz="900" dirty="0" smtClean="0"/>
          </a:p>
          <a:p>
            <a:pPr marL="342900" lvl="1" indent="-342900">
              <a:buFont typeface="Wingdings 2"/>
              <a:buChar char=""/>
            </a:pPr>
            <a:r>
              <a:rPr lang="el-GR" sz="2400" dirty="0" err="1" smtClean="0"/>
              <a:t>To</a:t>
            </a:r>
            <a:r>
              <a:rPr lang="el-GR" sz="2400" dirty="0" smtClean="0"/>
              <a:t> </a:t>
            </a:r>
            <a:r>
              <a:rPr lang="el-GR" sz="2400" dirty="0" err="1" smtClean="0"/>
              <a:t>πλάσµα</a:t>
            </a:r>
            <a:r>
              <a:rPr lang="el-GR" sz="2400" dirty="0" smtClean="0"/>
              <a:t> περιέχει </a:t>
            </a:r>
            <a:r>
              <a:rPr lang="el-GR" sz="2400" dirty="0" err="1" smtClean="0"/>
              <a:t>αντιµικροβιακές</a:t>
            </a:r>
            <a:r>
              <a:rPr lang="el-GR" sz="2400" dirty="0" smtClean="0"/>
              <a:t> ουσίες οι οποίες: </a:t>
            </a:r>
          </a:p>
          <a:p>
            <a:pPr marL="742950" lvl="2" indent="-342900">
              <a:buFont typeface="Wingdings 2"/>
              <a:buChar char=""/>
            </a:pPr>
            <a:r>
              <a:rPr lang="el-GR" sz="2000" dirty="0" smtClean="0"/>
              <a:t>Καταστρέφουν τους µ</a:t>
            </a:r>
            <a:r>
              <a:rPr lang="el-GR" sz="2000" dirty="0" err="1" smtClean="0"/>
              <a:t>ικροοργανισµούς</a:t>
            </a:r>
            <a:r>
              <a:rPr lang="el-GR" sz="2000" dirty="0" smtClean="0"/>
              <a:t> ή ενεργοποιούν τη διαδικασία της </a:t>
            </a:r>
            <a:r>
              <a:rPr lang="el-GR" sz="2000" dirty="0" smtClean="0"/>
              <a:t>φαγοκυττάρωσης</a:t>
            </a:r>
          </a:p>
          <a:p>
            <a:pPr marL="742950" lvl="2" indent="-342900">
              <a:buNone/>
            </a:pPr>
            <a:endParaRPr lang="el-GR" sz="600" dirty="0" smtClean="0"/>
          </a:p>
          <a:p>
            <a:r>
              <a:rPr lang="el-GR" sz="2400" dirty="0" smtClean="0"/>
              <a:t>Τα </a:t>
            </a:r>
            <a:r>
              <a:rPr lang="el-GR" sz="2400" dirty="0" err="1" smtClean="0"/>
              <a:t>τραυµατισµένα</a:t>
            </a:r>
            <a:r>
              <a:rPr lang="el-GR" sz="2400" dirty="0" smtClean="0"/>
              <a:t> κύτταρα ή οι µ</a:t>
            </a:r>
            <a:r>
              <a:rPr lang="el-GR" sz="2400" dirty="0" err="1" smtClean="0"/>
              <a:t>ικροοργανισµοί</a:t>
            </a:r>
            <a:r>
              <a:rPr lang="el-GR" sz="2400" dirty="0" smtClean="0"/>
              <a:t> απελευθερώνουν </a:t>
            </a:r>
            <a:r>
              <a:rPr lang="el-GR" sz="2400" dirty="0" err="1" smtClean="0"/>
              <a:t>χηµικές</a:t>
            </a:r>
            <a:r>
              <a:rPr lang="el-GR" sz="2400" dirty="0" smtClean="0"/>
              <a:t> ουσίες που προσελκύουν τα φαγοκύτταρα </a:t>
            </a:r>
            <a:endParaRPr lang="el-GR" sz="2400" dirty="0" smtClean="0"/>
          </a:p>
          <a:p>
            <a:pPr>
              <a:buNone/>
            </a:pPr>
            <a:endParaRPr lang="el-GR" sz="1400" dirty="0" smtClean="0"/>
          </a:p>
          <a:p>
            <a:r>
              <a:rPr lang="el-GR" sz="2400" dirty="0" smtClean="0"/>
              <a:t>Τα φαγοκύτταρα φτάνουν στο </a:t>
            </a:r>
            <a:r>
              <a:rPr lang="el-GR" sz="2400" dirty="0" err="1" smtClean="0"/>
              <a:t>σηµείο</a:t>
            </a:r>
            <a:r>
              <a:rPr lang="el-GR" sz="2400" dirty="0" smtClean="0"/>
              <a:t> µέσω της κυκλοφορίας του </a:t>
            </a:r>
            <a:r>
              <a:rPr lang="el-GR" sz="2400" dirty="0" err="1" smtClean="0"/>
              <a:t>αίµατος</a:t>
            </a:r>
            <a:r>
              <a:rPr lang="el-GR" sz="2400" dirty="0" smtClean="0"/>
              <a:t> και δρουν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800" b="1" dirty="0" smtClean="0"/>
              <a:t>Φλεγμονή ή φλεγμονώδης αντίδραση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 smtClean="0"/>
              <a:t>Σχηµατισµός</a:t>
            </a:r>
            <a:r>
              <a:rPr lang="el-GR" dirty="0" smtClean="0"/>
              <a:t> πύου</a:t>
            </a:r>
          </a:p>
          <a:p>
            <a:r>
              <a:rPr lang="el-GR" dirty="0" smtClean="0"/>
              <a:t> Στο «πεδίο της πεδίο της µ</a:t>
            </a:r>
            <a:r>
              <a:rPr lang="el-GR" dirty="0" err="1" smtClean="0"/>
              <a:t>άχης</a:t>
            </a:r>
            <a:r>
              <a:rPr lang="el-GR" dirty="0" smtClean="0"/>
              <a:t>» που διεξάγεται µ</a:t>
            </a:r>
            <a:r>
              <a:rPr lang="el-GR" dirty="0" err="1" smtClean="0"/>
              <a:t>εταξύ</a:t>
            </a:r>
            <a:r>
              <a:rPr lang="el-GR" dirty="0" smtClean="0"/>
              <a:t> των µ</a:t>
            </a:r>
            <a:r>
              <a:rPr lang="el-GR" dirty="0" err="1" smtClean="0"/>
              <a:t>ικροβίων</a:t>
            </a:r>
            <a:r>
              <a:rPr lang="el-GR" dirty="0" smtClean="0"/>
              <a:t> και των κυττάρων της </a:t>
            </a:r>
            <a:r>
              <a:rPr lang="el-GR" dirty="0" err="1" smtClean="0"/>
              <a:t>άµυνας</a:t>
            </a:r>
            <a:r>
              <a:rPr lang="el-GR" dirty="0" smtClean="0"/>
              <a:t> του </a:t>
            </a:r>
            <a:r>
              <a:rPr lang="el-GR" dirty="0" err="1" smtClean="0"/>
              <a:t>οργανισµού</a:t>
            </a:r>
            <a:r>
              <a:rPr lang="el-GR" dirty="0" smtClean="0"/>
              <a:t> υπάρχουν απώλειες και από τα δύο στρατόπεδα</a:t>
            </a:r>
          </a:p>
          <a:p>
            <a:r>
              <a:rPr lang="el-GR" dirty="0" smtClean="0"/>
              <a:t> Νεκρά φαγοκύτταρα και νεκροί µ</a:t>
            </a:r>
            <a:r>
              <a:rPr lang="el-GR" dirty="0" err="1" smtClean="0"/>
              <a:t>ικροοργανισµοί</a:t>
            </a:r>
            <a:r>
              <a:rPr lang="el-GR" dirty="0" smtClean="0"/>
              <a:t> </a:t>
            </a:r>
            <a:r>
              <a:rPr lang="el-GR" dirty="0" err="1" smtClean="0"/>
              <a:t>σχηµατίζουν</a:t>
            </a:r>
            <a:r>
              <a:rPr lang="el-GR" dirty="0" smtClean="0"/>
              <a:t> ένα παχύρρευστο κιτρινωπό υγρό το πύον 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800" b="1" dirty="0" smtClean="0"/>
              <a:t>Φλεγμονή ή φλεγμονώδης αντίδραση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28736"/>
            <a:ext cx="8686800" cy="5357850"/>
          </a:xfrm>
        </p:spPr>
        <p:txBody>
          <a:bodyPr>
            <a:normAutofit fontScale="92500" lnSpcReduction="10000"/>
          </a:bodyPr>
          <a:lstStyle/>
          <a:p>
            <a:r>
              <a:rPr lang="el-GR" dirty="0" smtClean="0"/>
              <a:t>Η µη φυσιολογική υψηλή </a:t>
            </a:r>
            <a:r>
              <a:rPr lang="el-GR" dirty="0" err="1" smtClean="0"/>
              <a:t>θερµοκρασία</a:t>
            </a:r>
            <a:r>
              <a:rPr lang="el-GR" dirty="0" smtClean="0"/>
              <a:t> του </a:t>
            </a:r>
            <a:r>
              <a:rPr lang="el-GR" dirty="0" err="1" smtClean="0"/>
              <a:t>σώµατος</a:t>
            </a:r>
            <a:r>
              <a:rPr lang="el-GR" dirty="0" smtClean="0"/>
              <a:t> </a:t>
            </a:r>
          </a:p>
          <a:p>
            <a:r>
              <a:rPr lang="el-GR" dirty="0" smtClean="0"/>
              <a:t>Παρατηρείται σε περιπτώσεις </a:t>
            </a:r>
            <a:r>
              <a:rPr lang="el-GR" dirty="0" err="1" smtClean="0"/>
              <a:t>γενικευµένης</a:t>
            </a:r>
            <a:r>
              <a:rPr lang="el-GR" dirty="0" smtClean="0"/>
              <a:t> µ</a:t>
            </a:r>
            <a:r>
              <a:rPr lang="el-GR" dirty="0" err="1" smtClean="0"/>
              <a:t>ικροβιακής</a:t>
            </a:r>
            <a:r>
              <a:rPr lang="el-GR" dirty="0" smtClean="0"/>
              <a:t> µ</a:t>
            </a:r>
            <a:r>
              <a:rPr lang="el-GR" dirty="0" err="1" smtClean="0"/>
              <a:t>όλυνσης</a:t>
            </a:r>
            <a:endParaRPr lang="el-GR" dirty="0" smtClean="0"/>
          </a:p>
          <a:p>
            <a:r>
              <a:rPr lang="el-GR" dirty="0" smtClean="0"/>
              <a:t> </a:t>
            </a:r>
            <a:r>
              <a:rPr lang="el-GR" dirty="0" err="1" smtClean="0"/>
              <a:t>Εµποδίζει</a:t>
            </a:r>
            <a:r>
              <a:rPr lang="el-GR" dirty="0" smtClean="0"/>
              <a:t> την ανάπτυξη και τον </a:t>
            </a:r>
            <a:r>
              <a:rPr lang="el-GR" dirty="0" err="1" smtClean="0"/>
              <a:t>πολλαπλασιασµό</a:t>
            </a:r>
            <a:r>
              <a:rPr lang="el-GR" dirty="0" smtClean="0"/>
              <a:t> των βακτηρίων </a:t>
            </a:r>
            <a:r>
              <a:rPr lang="el-GR" dirty="0" err="1" smtClean="0"/>
              <a:t>παρεµποδίζοντας</a:t>
            </a:r>
            <a:r>
              <a:rPr lang="el-GR" dirty="0" smtClean="0"/>
              <a:t> την λειτουργία των </a:t>
            </a:r>
            <a:r>
              <a:rPr lang="el-GR" dirty="0" err="1" smtClean="0"/>
              <a:t>ενζύµων</a:t>
            </a:r>
            <a:r>
              <a:rPr lang="el-GR" dirty="0" smtClean="0"/>
              <a:t> τους </a:t>
            </a:r>
          </a:p>
          <a:p>
            <a:r>
              <a:rPr lang="el-GR" dirty="0" smtClean="0"/>
              <a:t>Αναστέλλει τον </a:t>
            </a:r>
            <a:r>
              <a:rPr lang="el-GR" dirty="0" err="1" smtClean="0"/>
              <a:t>πολλαπλασιασµό</a:t>
            </a:r>
            <a:r>
              <a:rPr lang="el-GR" dirty="0" smtClean="0"/>
              <a:t> των ιών µέσω της αναστολής της δράσης των </a:t>
            </a:r>
            <a:r>
              <a:rPr lang="el-GR" dirty="0" err="1" smtClean="0"/>
              <a:t>ενζύµων</a:t>
            </a:r>
            <a:r>
              <a:rPr lang="el-GR" dirty="0" smtClean="0"/>
              <a:t> των κυττάρων ξενιστών</a:t>
            </a:r>
          </a:p>
          <a:p>
            <a:r>
              <a:rPr lang="el-GR" dirty="0" smtClean="0"/>
              <a:t> Ενισχύει τη δράση των φαγοκυττάρων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8580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sz="3100" dirty="0" smtClean="0"/>
              <a:t>ΕΣΩΤΕΡΙΚΟΙ ΜΗ ΕΙ∆ΙΚΟΙ ΜΗΧΑΝΙΣΜΟΙ ΑΜΥΝΑΣ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b="1" dirty="0" smtClean="0"/>
              <a:t>Πυρετός</a:t>
            </a:r>
            <a:r>
              <a:rPr lang="el-GR" b="1" dirty="0" smtClean="0"/>
              <a:t/>
            </a:r>
            <a:br>
              <a:rPr lang="el-GR" b="1" dirty="0" smtClean="0"/>
            </a:b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071546"/>
            <a:ext cx="4929190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86800" cy="838200"/>
          </a:xfrm>
        </p:spPr>
        <p:txBody>
          <a:bodyPr>
            <a:noAutofit/>
          </a:bodyPr>
          <a:lstStyle/>
          <a:p>
            <a:r>
              <a:rPr lang="el-GR" sz="2000" dirty="0" smtClean="0"/>
              <a:t>ΕΣΩΤΕΡΙΚΟΙ ΜΗ ΕΙ∆ΙΚΟΙ ΜΗΧΑΝΙΣΜΟΙ ΑΜΥΝΑΣ </a:t>
            </a:r>
            <a:r>
              <a:rPr lang="el-GR" sz="2000" dirty="0" smtClean="0"/>
              <a:t/>
            </a:r>
            <a:br>
              <a:rPr lang="el-GR" sz="2000" dirty="0" smtClean="0"/>
            </a:br>
            <a:r>
              <a:rPr lang="el-GR" sz="2800" b="1" dirty="0" smtClean="0"/>
              <a:t>ΟΥΣΙΕΣ </a:t>
            </a:r>
            <a:r>
              <a:rPr lang="el-GR" sz="2800" b="1" dirty="0" smtClean="0"/>
              <a:t>ΜΕ ΟΥΣΙΕΣ ΜΕ ΑΝΤΙΜΙΚΡΟΒΙΑΚΗ ΔΡΑΣΗ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7322"/>
            <a:ext cx="5000628" cy="5572140"/>
          </a:xfrm>
        </p:spPr>
        <p:txBody>
          <a:bodyPr>
            <a:normAutofit fontScale="77500" lnSpcReduction="20000"/>
          </a:bodyPr>
          <a:lstStyle/>
          <a:p>
            <a:r>
              <a:rPr lang="el-GR" sz="4000" b="1" i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Ιντερφερόνες</a:t>
            </a:r>
            <a:r>
              <a:rPr lang="el-GR" sz="40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l-GR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Ειδικές πρωτεΐνες που παράγονται από κύτταρα µ</a:t>
            </a:r>
            <a:r>
              <a:rPr lang="el-GR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ολυσµένα</a:t>
            </a:r>
            <a:r>
              <a:rPr lang="el-GR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από ιούς </a:t>
            </a:r>
          </a:p>
          <a:p>
            <a:r>
              <a:rPr lang="el-GR" b="1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Άρχικά</a:t>
            </a:r>
            <a:r>
              <a:rPr lang="el-GR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ανιχνεύονται στο </a:t>
            </a:r>
            <a:r>
              <a:rPr lang="el-GR" b="1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κυτταρόπλασµα</a:t>
            </a:r>
            <a:r>
              <a:rPr lang="el-GR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του µ</a:t>
            </a:r>
            <a:r>
              <a:rPr lang="el-GR" b="1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ολυσµένου</a:t>
            </a:r>
            <a:r>
              <a:rPr lang="el-GR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κυττάρου </a:t>
            </a:r>
          </a:p>
          <a:p>
            <a:r>
              <a:rPr lang="el-GR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Αργότερα απελευθερώνονται στο µ</a:t>
            </a:r>
            <a:r>
              <a:rPr lang="el-GR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εσοκυττάριο</a:t>
            </a:r>
            <a:r>
              <a:rPr lang="el-GR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υγρό </a:t>
            </a:r>
          </a:p>
          <a:p>
            <a:r>
              <a:rPr lang="el-GR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Συνδέονται στους υποδοχείς των υγιών κυττάρων</a:t>
            </a:r>
          </a:p>
          <a:p>
            <a:r>
              <a:rPr lang="el-GR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Παράγονται άλλες πρωτεΐνες που </a:t>
            </a:r>
            <a:r>
              <a:rPr lang="el-GR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παρεµποδίζουν</a:t>
            </a:r>
            <a:r>
              <a:rPr lang="el-GR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τον </a:t>
            </a:r>
            <a:r>
              <a:rPr lang="el-GR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πολλαπλασιασµό</a:t>
            </a:r>
            <a:r>
              <a:rPr lang="el-GR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των ιών</a:t>
            </a:r>
          </a:p>
          <a:p>
            <a:r>
              <a:rPr lang="el-GR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Έτσι τα υγιή κύτταρα προστατεύονται από τους ιούς</a:t>
            </a:r>
            <a:endParaRPr lang="en-US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526280"/>
          </a:xfrm>
        </p:spPr>
        <p:txBody>
          <a:bodyPr>
            <a:noAutofit/>
          </a:bodyPr>
          <a:lstStyle/>
          <a:p>
            <a:r>
              <a:rPr lang="el-GR" b="1" i="1" dirty="0" err="1" smtClean="0">
                <a:solidFill>
                  <a:srgbClr val="92D050"/>
                </a:solidFill>
              </a:rPr>
              <a:t>Συµπλήρωµα</a:t>
            </a:r>
            <a:r>
              <a:rPr lang="el-GR" b="1" i="1" dirty="0" smtClean="0">
                <a:solidFill>
                  <a:srgbClr val="92D050"/>
                </a:solidFill>
              </a:rPr>
              <a:t> </a:t>
            </a:r>
          </a:p>
          <a:p>
            <a:pPr lvl="1"/>
            <a:r>
              <a:rPr lang="el-GR" dirty="0" smtClean="0"/>
              <a:t>Αποτελείται από µια </a:t>
            </a:r>
            <a:r>
              <a:rPr lang="el-GR" dirty="0" err="1" smtClean="0"/>
              <a:t>οµάδα</a:t>
            </a:r>
            <a:r>
              <a:rPr lang="el-GR" dirty="0" smtClean="0"/>
              <a:t> 20 διαφορετικών πρωτεϊνών</a:t>
            </a:r>
          </a:p>
          <a:p>
            <a:pPr lvl="1"/>
            <a:r>
              <a:rPr lang="el-GR" dirty="0" smtClean="0"/>
              <a:t> Φυσιολογικά βρίσκονται στον ορό του </a:t>
            </a:r>
            <a:r>
              <a:rPr lang="el-GR" dirty="0" err="1" smtClean="0"/>
              <a:t>αίµατος</a:t>
            </a:r>
            <a:r>
              <a:rPr lang="el-GR" dirty="0" smtClean="0"/>
              <a:t> και έχουν </a:t>
            </a:r>
            <a:r>
              <a:rPr lang="el-GR" dirty="0" err="1" smtClean="0"/>
              <a:t>αντιµικροβιακή</a:t>
            </a:r>
            <a:r>
              <a:rPr lang="el-GR" dirty="0" smtClean="0"/>
              <a:t> δράση </a:t>
            </a:r>
          </a:p>
          <a:p>
            <a:r>
              <a:rPr lang="el-GR" b="1" i="1" dirty="0" err="1" smtClean="0">
                <a:solidFill>
                  <a:srgbClr val="92D050"/>
                </a:solidFill>
              </a:rPr>
              <a:t>Προπερδίνη</a:t>
            </a:r>
            <a:r>
              <a:rPr lang="el-GR" b="1" i="1" dirty="0" smtClean="0">
                <a:solidFill>
                  <a:srgbClr val="92D050"/>
                </a:solidFill>
              </a:rPr>
              <a:t> </a:t>
            </a:r>
          </a:p>
          <a:p>
            <a:pPr lvl="1"/>
            <a:r>
              <a:rPr lang="el-GR" dirty="0" smtClean="0"/>
              <a:t>Είναι µια </a:t>
            </a:r>
            <a:r>
              <a:rPr lang="el-GR" dirty="0" err="1" smtClean="0"/>
              <a:t>οµάδα</a:t>
            </a:r>
            <a:r>
              <a:rPr lang="el-GR" dirty="0" smtClean="0"/>
              <a:t> 3 πρωτεϊνών</a:t>
            </a:r>
          </a:p>
          <a:p>
            <a:pPr lvl="1"/>
            <a:r>
              <a:rPr lang="el-GR" dirty="0" smtClean="0"/>
              <a:t> Βρίσκονται στον ορό του </a:t>
            </a:r>
            <a:r>
              <a:rPr lang="el-GR" dirty="0" err="1" smtClean="0"/>
              <a:t>αίµατος</a:t>
            </a:r>
            <a:r>
              <a:rPr lang="el-GR" dirty="0" smtClean="0"/>
              <a:t> </a:t>
            </a:r>
          </a:p>
          <a:p>
            <a:pPr lvl="1"/>
            <a:r>
              <a:rPr lang="el-GR" dirty="0" err="1" smtClean="0"/>
              <a:t>∆ρουν</a:t>
            </a:r>
            <a:r>
              <a:rPr lang="el-GR" dirty="0" smtClean="0"/>
              <a:t> σε </a:t>
            </a:r>
            <a:r>
              <a:rPr lang="el-GR" dirty="0" err="1" smtClean="0"/>
              <a:t>συνδυασµό</a:t>
            </a:r>
            <a:r>
              <a:rPr lang="el-GR" dirty="0" smtClean="0"/>
              <a:t> µε τις πρωτεΐνες του </a:t>
            </a:r>
            <a:r>
              <a:rPr lang="el-GR" dirty="0" err="1" smtClean="0"/>
              <a:t>συµπληρώµατος</a:t>
            </a:r>
            <a:r>
              <a:rPr lang="el-GR" dirty="0" smtClean="0"/>
              <a:t> για την καταστροφή των µ</a:t>
            </a:r>
            <a:r>
              <a:rPr lang="el-GR" dirty="0" err="1" smtClean="0"/>
              <a:t>ικρόβιων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800" y="233346"/>
            <a:ext cx="8686800" cy="838200"/>
          </a:xfrm>
        </p:spPr>
        <p:txBody>
          <a:bodyPr>
            <a:noAutofit/>
          </a:bodyPr>
          <a:lstStyle/>
          <a:p>
            <a:r>
              <a:rPr lang="el-GR" sz="2000" dirty="0" smtClean="0"/>
              <a:t>ΕΣΩΤΕΡΙΚΟΙ ΜΗ ΕΙ∆ΙΚΟΙ ΜΗΧΑΝΙΣΜΟΙ ΑΜΥΝΑΣ </a:t>
            </a:r>
            <a:r>
              <a:rPr lang="el-GR" sz="2000" dirty="0" smtClean="0"/>
              <a:t/>
            </a:r>
            <a:br>
              <a:rPr lang="el-GR" sz="2000" dirty="0" smtClean="0"/>
            </a:br>
            <a:r>
              <a:rPr lang="el-GR" sz="2800" b="1" dirty="0" smtClean="0"/>
              <a:t>ΟΥΣΙΕΣ </a:t>
            </a:r>
            <a:r>
              <a:rPr lang="el-GR" sz="2800" b="1" dirty="0" smtClean="0"/>
              <a:t>ΜΕ ΟΥΣΙΕΣ ΜΕ ΑΝΤΙΜΙΚΡΟΒΙΑΚΗ ΔΡΑΣΗ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5082</TotalTime>
  <Words>1964</Words>
  <Application>Microsoft Office PowerPoint</Application>
  <PresentationFormat>On-screen Show (4:3)</PresentationFormat>
  <Paragraphs>285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Foundry</vt:lpstr>
      <vt:lpstr>ΠΑΡΑΓΟΝΤΕΣ ΠΟΥ ΕΠΗΡΕΑΖΟΥΝ ΤΗΝ ΥΓΕΙΑ ΤΟΥ ΑΝΘΡΩΠΟΥ</vt:lpstr>
      <vt:lpstr>ΜΙΚΡΟΟΡΓΑΝΙΣΜΟΙ</vt:lpstr>
      <vt:lpstr>ΜΙΚΡΟΟΡΓΑΝΙΣΜΟΙ</vt:lpstr>
      <vt:lpstr>IΟΙ</vt:lpstr>
      <vt:lpstr>ΧΑΡΑΚΤΗΡΙΣΤΙΚΑ ΤΩΝ IΩΝ</vt:lpstr>
      <vt:lpstr>Slide 6</vt:lpstr>
      <vt:lpstr>Slide 7</vt:lpstr>
      <vt:lpstr>Slide 8</vt:lpstr>
      <vt:lpstr>Slide 9</vt:lpstr>
      <vt:lpstr>Slide 10</vt:lpstr>
      <vt:lpstr>ΜΕΤΑ∆ΟΣΗ ΚΑΙ ΑΝΤΙΜΕΤΩΠΙΣΗ ΤΩΝ ΠΑΘΟΓΟΝΩΝ ΜΙΚΡΟΟΡΓΑΝΙΣΜΩΝ</vt:lpstr>
      <vt:lpstr>∆ΙΑΓΡΑΜΜΑ ΜΕΤΑΒΟΛΗΣ ΤΟΥ ΑΡΙΘΜΟΥ ΤΩΝ ΜΙΚΡΟΟΡΓΑΝΙΣΜΩΝ ΣΤΟ ΧΡΟΝΟ </vt:lpstr>
      <vt:lpstr>ΚΡΙΤΗΡΙΑ ΤΟΥ ΚΟΧ</vt:lpstr>
      <vt:lpstr>ΕΜΦΑΝΙΣΗ ΜΙΑΣ ΚΑΙΝΟΥΡΙΑΣ ΛΟΙΜΩ∆ΟΥΣ ΕΠΙ∆ΗΜΙΑΣ  Εξακρίβωση ποιος µικροοργανισµός ικανοποιεί τα κριτήρια του Κοχ </vt:lpstr>
      <vt:lpstr>OΥΣΙΕΣ ΠΟΥ ΠΑΡΑΓΟΥΝ ΤΑ ΒΑΚΤΗΡΙΑ ΚΑΙ ΑΠΕΙΛΟΥΝ ΤΗΝ ΥΓΕΙΑ ΜΑΣ</vt:lpstr>
      <vt:lpstr>Slide 16</vt:lpstr>
      <vt:lpstr>ΤΡΟΠΟΣ ΜΕΤΑ∆ΟΣΗΣ ΤΩΝ ΜΙΚΡΟΟΡΓΑΝΙΣΜΩΝ</vt:lpstr>
      <vt:lpstr>ΠΥΛΕΣ ΕΙΣΟ∆ΟΥ ΤΩΝ ΜΙΚΡΟΟΡΓΑΝΙΣΜΩΝ</vt:lpstr>
      <vt:lpstr>ΠΡΟΛΗΨΗ ΤΩΝ ΜΟΛΥΝΣΕΩΝ ΑΠΟ ΠΑΘΟΓΟΝΟΥΣ ΜΙΚΡΟΟΡΓΑΝΙΣΜΟΥΣ</vt:lpstr>
      <vt:lpstr>ΠΡΟΛΗΨΗ ΤΩΝ ΜΟΛΥΝΣΕΩΝ ΑΠΟ ΠΑΘΟΓΟΝΟΥΣ ΜΙΚΡΟΟΡΓΑΝΙΣΜΟΥΣ</vt:lpstr>
      <vt:lpstr>ΑΝΤΙΜΕΤΩΠΙΣΗ ΤΩΝ ΒΑΚΤΗΡΙΑΚΩΝ ΛΟΙΜΩΞΕΩΝ</vt:lpstr>
      <vt:lpstr>ΜΗΧΑΝΙΣΜΟΙ ∆ΡΑΣΗΣ ΑΝΤΙΒΙΟΤΙΚΩΝ</vt:lpstr>
      <vt:lpstr>EΠΙΛΕΚΤΙΚΗ ∆ΡΑΣΗ ΤΩΝ ΑΝΤΙΒΙΟΤΙΚΩΝ</vt:lpstr>
      <vt:lpstr>ΣΕΞΟΥΑΛΙΚΩΣ ΜΕΤΑ∆Ι∆ΟΜΕΝΑ ΝΟΣΗΜΑΤΑ</vt:lpstr>
      <vt:lpstr>ΣΕΞΟΥΑΛΙΚΩΣ ΜΕΤΑ∆Ι∆ΟΜΕΝΑ ΝΟΣΗΜΑΤΑ</vt:lpstr>
      <vt:lpstr>ΜΗΧΑΝΙΣΜΟΙ ΑΜΥΝΑΣ ΤΟΥ ΑΝΘΡΩΠΙΝΟΥ ΟΡΓΑΝΙΣΜΟΥ-ΒΑΣΙΚΕΣ ΑΡΧΕΣ ΑΝΟΣΙΑΣ</vt:lpstr>
      <vt:lpstr>ΑΜΥΝΑ ΤΟΥ ΟΡΓΑΝΙΣΜΟΥ </vt:lpstr>
      <vt:lpstr>ΑΜΥΝΑ ΤΟΥ ΟΡΓΑΝΙΣΜΟΥ </vt:lpstr>
      <vt:lpstr>ΒΑΣΙΚΟΣ ΠΑΡΑΓΟΝΤΑΣ ΟΡΓΑΝΩΣΗΣ ΤΗΣ ΑΜΥΝΑΣ</vt:lpstr>
      <vt:lpstr>ΕΙΣΟ∆ΟΣ ΤΩΝ ΜΙΚΡΟΒΙΩΝ ΣΤΟ ΑΝΘΡΩΠΙΝΟ ΣΩΜΑ</vt:lpstr>
      <vt:lpstr>MH EI∆IKOI EΞΩTEΡIKOI ΜΗΧΑΝΙΣΜΟΙ ΑΜΥΝΑΣ</vt:lpstr>
      <vt:lpstr>MH EI∆IKOI EΞΩTEΡIKOI ΜΗΧΑΝΙΣΜΟΙ ΑΜΥΝΑΣ …ΤΟ ΔΕΡΜΑ</vt:lpstr>
      <vt:lpstr>MH EI∆IKOI EΞΩTEΡIKOI ΜΗΧΑΝΙΣΜΟΙ ΑΜΥΝΑΣ</vt:lpstr>
      <vt:lpstr>MH EI∆IKOI EΞΩTEΡIKOI ΜΗΧΑΝΙΣΜΟΙ ΑΜΥΝΑΣ</vt:lpstr>
      <vt:lpstr>ΑΝΤΙΜΕΤΩΠΙΣΗ ΤΩΝ ΜΙΚΡΟΡΓΑΝΙΣΜΩΝ ΜΕΤΑ ΤΗΝ ΕΙΣΟ∆Ο ΤΟΥΣ ΣΤΟΝ ΑΝΘΡΩΠΙΝΟ ΟΡΓΑΝΙΣΜΟ</vt:lpstr>
      <vt:lpstr>ΕΣΩΤΕΡΙΚΟΙ ΜΗ ΕΙ∆ΙΚΟΙ ΜΗΧΑΝΙΣΜΟΙ ΑΜΥΝΑΣ</vt:lpstr>
      <vt:lpstr>… Φαγοκυττάρωση</vt:lpstr>
      <vt:lpstr>ΕΣΩΤΕΡΙΚΟΙ ΜΗ ΕΙ∆ΙΚΟΙ ΜΗΧΑΝΙΣΜΟΙ ΑΜΥΝΑΣ Φλεγμονή ή φλεγμονώδης αντίδραση </vt:lpstr>
      <vt:lpstr>Φλεγμονή ή φλεγμονώδης αντίδραση </vt:lpstr>
      <vt:lpstr>Φλεγμονή ή φλεγμονώδης αντίδραση </vt:lpstr>
      <vt:lpstr>Φλεγμονή ή φλεγμονώδης αντίδραση </vt:lpstr>
      <vt:lpstr>ΕΣΩΤΕΡΙΚΟΙ ΜΗ ΕΙ∆ΙΚΟΙ ΜΗΧΑΝΙΣΜΟΙ ΑΜΥΝΑΣ Πυρετός </vt:lpstr>
      <vt:lpstr>ΕΣΩΤΕΡΙΚΟΙ ΜΗ ΕΙ∆ΙΚΟΙ ΜΗΧΑΝΙΣΜΟΙ ΑΜΥΝΑΣ  ΟΥΣΙΕΣ ΜΕ ΟΥΣΙΕΣ ΜΕ ΑΝΤΙΜΙΚΡΟΒΙΑΚΗ ΔΡΑΣΗ</vt:lpstr>
      <vt:lpstr>ΕΣΩΤΕΡΙΚΟΙ ΜΗ ΕΙ∆ΙΚΟΙ ΜΗΧΑΝΙΣΜΟΙ ΑΜΥΝΑΣ  ΟΥΣΙΕΣ ΜΕ ΟΥΣΙΕΣ ΜΕ ΑΝΤΙΜΙΚΡΟΒΙΑΚΗ ΔΡΑΣΗ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ΠΑΡΑΓΟΝΤΕΣ ΠΟΥ ΕΠΗΡΕΑΖΟΥΝ ΤΗΝ ΥΓΕΙΑ ΤΟΥ ΑΝΘΡΩΠΟΥ</dc:title>
  <dc:creator>Emily</dc:creator>
  <cp:lastModifiedBy>Emily</cp:lastModifiedBy>
  <cp:revision>114</cp:revision>
  <dcterms:created xsi:type="dcterms:W3CDTF">2017-07-30T13:42:31Z</dcterms:created>
  <dcterms:modified xsi:type="dcterms:W3CDTF">2018-01-04T10:14:31Z</dcterms:modified>
</cp:coreProperties>
</file>