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8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309" r:id="rId15"/>
    <p:sldId id="287" r:id="rId16"/>
    <p:sldId id="288" r:id="rId17"/>
    <p:sldId id="289" r:id="rId18"/>
    <p:sldId id="290" r:id="rId19"/>
    <p:sldId id="294" r:id="rId20"/>
    <p:sldId id="291" r:id="rId21"/>
    <p:sldId id="292" r:id="rId22"/>
    <p:sldId id="293" r:id="rId23"/>
    <p:sldId id="295" r:id="rId24"/>
    <p:sldId id="296" r:id="rId25"/>
    <p:sldId id="297" r:id="rId26"/>
    <p:sldId id="298" r:id="rId27"/>
    <p:sldId id="299" r:id="rId28"/>
    <p:sldId id="300" r:id="rId29"/>
    <p:sldId id="301" r:id="rId30"/>
    <p:sldId id="302" r:id="rId31"/>
    <p:sldId id="303" r:id="rId32"/>
    <p:sldId id="310" r:id="rId33"/>
    <p:sldId id="304" r:id="rId34"/>
    <p:sldId id="305" r:id="rId35"/>
    <p:sldId id="306" r:id="rId36"/>
    <p:sldId id="307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BFBD-D4DC-409F-862D-40C0C5DB4BBF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807D661-8A42-4A04-877A-CADBF6F387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BFBD-D4DC-409F-862D-40C0C5DB4BBF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807D661-8A42-4A04-877A-CADBF6F387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BFBD-D4DC-409F-862D-40C0C5DB4BBF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7D661-8A42-4A04-877A-CADBF6F387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BFBD-D4DC-409F-862D-40C0C5DB4BBF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7D661-8A42-4A04-877A-CADBF6F387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BFBD-D4DC-409F-862D-40C0C5DB4BBF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807D661-8A42-4A04-877A-CADBF6F387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BFBD-D4DC-409F-862D-40C0C5DB4BBF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7D661-8A42-4A04-877A-CADBF6F387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BFBD-D4DC-409F-862D-40C0C5DB4BBF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7D661-8A42-4A04-877A-CADBF6F387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BFBD-D4DC-409F-862D-40C0C5DB4BBF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7D661-8A42-4A04-877A-CADBF6F387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BFBD-D4DC-409F-862D-40C0C5DB4BBF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7D661-8A42-4A04-877A-CADBF6F387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BFBD-D4DC-409F-862D-40C0C5DB4BBF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7D661-8A42-4A04-877A-CADBF6F387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3BFBD-D4DC-409F-862D-40C0C5DB4BBF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7D661-8A42-4A04-877A-CADBF6F387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BA3BFBD-D4DC-409F-862D-40C0C5DB4BBF}" type="datetimeFigureOut">
              <a:rPr lang="en-US" smtClean="0"/>
              <a:pPr/>
              <a:t>1/3/2018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807D661-8A42-4A04-877A-CADBF6F387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00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8358214" y="28494"/>
            <a:ext cx="50006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2000" b="1" dirty="0" smtClean="0"/>
              <a:t>2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33346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 smtClean="0"/>
              <a:t>ΜΗΧΑΝΙΣΜΟΙ ΕΙ∆ΙΚΗΣ ΑΜΥΝΑΣ ΜΗΧΑΝΙΣΜΟΙ ΕΙ∆ΙΚΗΣ ΑΜΥΝΑΣ - ΑΝΟΣΙΑ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4422"/>
            <a:ext cx="6481778" cy="4525963"/>
          </a:xfrm>
        </p:spPr>
        <p:txBody>
          <a:bodyPr>
            <a:noAutofit/>
          </a:bodyPr>
          <a:lstStyle/>
          <a:p>
            <a:r>
              <a:rPr lang="el-GR" sz="4000" dirty="0" smtClean="0"/>
              <a:t>Ανοσία </a:t>
            </a:r>
          </a:p>
          <a:p>
            <a:pPr lvl="1"/>
            <a:r>
              <a:rPr lang="el-GR" sz="3600" dirty="0" smtClean="0"/>
              <a:t>Η ικανότητα του ανθρώπου να αναγνωρίζει οποιαδήποτε ξένη προς αυτόν ουσία και να αντιδρά παράγοντας: </a:t>
            </a:r>
          </a:p>
          <a:p>
            <a:pPr lvl="2"/>
            <a:r>
              <a:rPr lang="el-GR" sz="3200" dirty="0" err="1" smtClean="0"/>
              <a:t>Εξειδικευµένα</a:t>
            </a:r>
            <a:r>
              <a:rPr lang="el-GR" sz="3200" dirty="0" smtClean="0"/>
              <a:t> κύτταρα (</a:t>
            </a:r>
            <a:r>
              <a:rPr lang="el-GR" sz="3200" dirty="0" err="1" smtClean="0"/>
              <a:t>π.χ</a:t>
            </a:r>
            <a:r>
              <a:rPr lang="el-GR" sz="3200" dirty="0" smtClean="0"/>
              <a:t> </a:t>
            </a:r>
            <a:r>
              <a:rPr lang="el-GR" sz="3200" dirty="0" err="1" smtClean="0"/>
              <a:t>λεµφοκύτταρα</a:t>
            </a:r>
            <a:r>
              <a:rPr lang="el-GR" sz="3200" dirty="0" smtClean="0"/>
              <a:t>) </a:t>
            </a:r>
          </a:p>
          <a:p>
            <a:pPr lvl="2"/>
            <a:r>
              <a:rPr lang="el-GR" sz="3200" dirty="0" smtClean="0"/>
              <a:t>Κυτταρικά παράγωγα (</a:t>
            </a:r>
            <a:r>
              <a:rPr lang="el-GR" sz="3200" dirty="0" err="1" smtClean="0"/>
              <a:t>π.χ</a:t>
            </a:r>
            <a:r>
              <a:rPr lang="el-GR" sz="3200" dirty="0" smtClean="0"/>
              <a:t> </a:t>
            </a:r>
            <a:r>
              <a:rPr lang="el-GR" sz="3200" dirty="0" err="1" smtClean="0"/>
              <a:t>αντισώµατα</a:t>
            </a:r>
            <a:r>
              <a:rPr lang="el-GR" sz="3200" dirty="0" smtClean="0"/>
              <a:t>) ώστε να την εξουδετερώσει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1142984"/>
            <a:ext cx="2857488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4714884"/>
            <a:ext cx="3214678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4282" y="214290"/>
            <a:ext cx="8643998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800" b="1" i="1" dirty="0" smtClean="0"/>
              <a:t>Αντιγόνο </a:t>
            </a:r>
          </a:p>
          <a:p>
            <a:r>
              <a:rPr lang="el-GR" sz="2800" dirty="0" smtClean="0"/>
              <a:t>Η ξένη προς τον οργανισμό ουσία που προκαλεί την ανοσοβιολογική απόκριση </a:t>
            </a:r>
          </a:p>
          <a:p>
            <a:endParaRPr lang="el-GR" sz="1200" dirty="0" smtClean="0"/>
          </a:p>
          <a:p>
            <a:r>
              <a:rPr lang="el-GR" sz="2800" dirty="0" smtClean="0"/>
              <a:t>Ως αντιγόνο µ</a:t>
            </a:r>
            <a:r>
              <a:rPr lang="el-GR" sz="2800" dirty="0" err="1" smtClean="0"/>
              <a:t>πορεί</a:t>
            </a:r>
            <a:r>
              <a:rPr lang="el-GR" sz="2800" dirty="0" smtClean="0"/>
              <a:t> να δράσει:</a:t>
            </a:r>
          </a:p>
          <a:p>
            <a:pPr>
              <a:buFont typeface="Wingdings" pitchFamily="2" charset="2"/>
              <a:buChar char="ü"/>
            </a:pPr>
            <a:r>
              <a:rPr lang="el-GR" sz="2800" dirty="0" smtClean="0"/>
              <a:t> Ένας ολόκληρος µ</a:t>
            </a:r>
            <a:r>
              <a:rPr lang="el-GR" sz="2800" dirty="0" err="1" smtClean="0"/>
              <a:t>ικροοργανισµός</a:t>
            </a:r>
            <a:r>
              <a:rPr lang="el-GR" sz="2800" dirty="0" smtClean="0"/>
              <a:t> π.χ. ιός, βακτήριο, πρωτόζωο, µ</a:t>
            </a:r>
            <a:r>
              <a:rPr lang="el-GR" sz="2800" dirty="0" err="1" smtClean="0"/>
              <a:t>ύκητας</a:t>
            </a:r>
            <a:r>
              <a:rPr lang="el-GR" sz="2800" dirty="0" smtClean="0"/>
              <a:t> </a:t>
            </a:r>
          </a:p>
          <a:p>
            <a:endParaRPr lang="el-GR" sz="1000" dirty="0" smtClean="0"/>
          </a:p>
          <a:p>
            <a:pPr>
              <a:buFont typeface="Wingdings" pitchFamily="2" charset="2"/>
              <a:buChar char="ü"/>
            </a:pPr>
            <a:r>
              <a:rPr lang="el-GR" sz="2800" dirty="0" smtClean="0"/>
              <a:t>Τοξικές ουσίες που παράγονται από µ</a:t>
            </a:r>
            <a:r>
              <a:rPr lang="el-GR" sz="2800" dirty="0" err="1" smtClean="0"/>
              <a:t>ικροοργανισµούς</a:t>
            </a:r>
            <a:r>
              <a:rPr lang="el-GR" sz="2800" dirty="0" smtClean="0"/>
              <a:t> π.χ. τοξίνες, </a:t>
            </a:r>
            <a:r>
              <a:rPr lang="el-GR" sz="2800" dirty="0" err="1" smtClean="0"/>
              <a:t>Eνδοτοξίνες</a:t>
            </a:r>
            <a:r>
              <a:rPr lang="el-GR" sz="2800" dirty="0" smtClean="0"/>
              <a:t>, </a:t>
            </a:r>
            <a:r>
              <a:rPr lang="el-GR" sz="2800" dirty="0" err="1" smtClean="0"/>
              <a:t>Εξωτοξίνες</a:t>
            </a:r>
            <a:r>
              <a:rPr lang="el-GR" sz="2800" dirty="0" smtClean="0"/>
              <a:t> </a:t>
            </a:r>
          </a:p>
          <a:p>
            <a:endParaRPr lang="el-GR" sz="1050" dirty="0" smtClean="0"/>
          </a:p>
          <a:p>
            <a:pPr>
              <a:buFont typeface="Wingdings" pitchFamily="2" charset="2"/>
              <a:buChar char="ü"/>
            </a:pPr>
            <a:r>
              <a:rPr lang="el-GR" sz="2800" dirty="0" smtClean="0"/>
              <a:t>Ένα </a:t>
            </a:r>
            <a:r>
              <a:rPr lang="el-GR" sz="2800" dirty="0" err="1" smtClean="0"/>
              <a:t>τµήµα</a:t>
            </a:r>
            <a:r>
              <a:rPr lang="el-GR" sz="2800" dirty="0" smtClean="0"/>
              <a:t> του µ</a:t>
            </a:r>
            <a:r>
              <a:rPr lang="el-GR" sz="2800" dirty="0" err="1" smtClean="0"/>
              <a:t>ικροοργανισµού</a:t>
            </a:r>
            <a:r>
              <a:rPr lang="el-GR" sz="2800" dirty="0" smtClean="0"/>
              <a:t> π.χ. το κυτταρικό </a:t>
            </a:r>
            <a:r>
              <a:rPr lang="el-GR" sz="2800" dirty="0" err="1" smtClean="0"/>
              <a:t>τοίχωµα</a:t>
            </a:r>
            <a:r>
              <a:rPr lang="el-GR" sz="2800" dirty="0" smtClean="0"/>
              <a:t> του βακτηρίου</a:t>
            </a:r>
          </a:p>
          <a:p>
            <a:endParaRPr lang="el-GR" sz="1050" dirty="0" smtClean="0"/>
          </a:p>
          <a:p>
            <a:pPr>
              <a:buFont typeface="Wingdings" pitchFamily="2" charset="2"/>
              <a:buChar char="ü"/>
            </a:pPr>
            <a:r>
              <a:rPr lang="el-GR" sz="2800" dirty="0" smtClean="0"/>
              <a:t>Η γύρη, </a:t>
            </a:r>
            <a:r>
              <a:rPr lang="el-GR" sz="2800" dirty="0" err="1" smtClean="0"/>
              <a:t>∆ιάφορες</a:t>
            </a:r>
            <a:r>
              <a:rPr lang="el-GR" sz="2800" dirty="0" smtClean="0"/>
              <a:t> </a:t>
            </a:r>
            <a:r>
              <a:rPr lang="el-GR" sz="2800" dirty="0" err="1" smtClean="0"/>
              <a:t>φαρµακευτικές</a:t>
            </a:r>
            <a:r>
              <a:rPr lang="el-GR" sz="2800" dirty="0" smtClean="0"/>
              <a:t> ουσίες,  Συστατικά τροφών,  Κύτταρα ή ορός από άλλα </a:t>
            </a:r>
            <a:r>
              <a:rPr lang="el-GR" sz="2800" dirty="0" err="1" smtClean="0"/>
              <a:t>άτοµα</a:t>
            </a:r>
            <a:r>
              <a:rPr lang="el-GR" sz="2800" dirty="0" smtClean="0"/>
              <a:t> ή ζώα Καρκινικά κύτταρα, Κύτταρα µ</a:t>
            </a:r>
            <a:r>
              <a:rPr lang="el-GR" sz="2800" dirty="0" err="1" smtClean="0"/>
              <a:t>ολυσµένα</a:t>
            </a:r>
            <a:r>
              <a:rPr lang="el-GR" sz="2800" dirty="0" smtClean="0"/>
              <a:t> από ιό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 smtClean="0"/>
              <a:t>ΧΑΡΑΚΤΗΡΙΣΤΙΚΑ ΤΩΝ ΜΗΧΑΝΙΣΜΩΝ ΕΙ∆ΙΚΗΣ ΑΜΥΝΑΣ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7298"/>
            <a:ext cx="8686800" cy="5214974"/>
          </a:xfrm>
        </p:spPr>
        <p:txBody>
          <a:bodyPr>
            <a:normAutofit/>
          </a:bodyPr>
          <a:lstStyle/>
          <a:p>
            <a:r>
              <a:rPr lang="el-GR" b="1" i="1" dirty="0" smtClean="0"/>
              <a:t>Εξειδίκευση</a:t>
            </a:r>
            <a:r>
              <a:rPr lang="el-GR" dirty="0" smtClean="0"/>
              <a:t> :Τα προϊόντα της ανοσοβιολογικής απόκρισης θα δράσουν µόνο εναντίον του αντιγόνου που προκάλεσε την παραγωγή τους</a:t>
            </a:r>
          </a:p>
          <a:p>
            <a:r>
              <a:rPr lang="el-GR" b="1" i="1" dirty="0" err="1" smtClean="0"/>
              <a:t>Μνήµη</a:t>
            </a:r>
            <a:r>
              <a:rPr lang="el-GR" b="1" i="1" dirty="0" smtClean="0"/>
              <a:t> : </a:t>
            </a:r>
            <a:r>
              <a:rPr lang="el-GR" dirty="0" smtClean="0"/>
              <a:t>Η ικανότητα που έχει ο </a:t>
            </a:r>
            <a:r>
              <a:rPr lang="el-GR" dirty="0" err="1" smtClean="0"/>
              <a:t>οργανισµός</a:t>
            </a:r>
            <a:r>
              <a:rPr lang="el-GR" dirty="0" smtClean="0"/>
              <a:t> να «</a:t>
            </a:r>
            <a:r>
              <a:rPr lang="el-GR" dirty="0" err="1" smtClean="0"/>
              <a:t>θυµάται</a:t>
            </a:r>
            <a:r>
              <a:rPr lang="el-GR" dirty="0" smtClean="0"/>
              <a:t>» τα αντιγόνα µε τα οποία έχει έλθει σε επαφή. </a:t>
            </a:r>
          </a:p>
          <a:p>
            <a:pPr lvl="1"/>
            <a:r>
              <a:rPr lang="el-GR" dirty="0" smtClean="0"/>
              <a:t>Σε µια πιθανή δεύτερη έκθεση του </a:t>
            </a:r>
            <a:r>
              <a:rPr lang="el-GR" dirty="0" err="1" smtClean="0"/>
              <a:t>οργανισµού</a:t>
            </a:r>
            <a:r>
              <a:rPr lang="el-GR" dirty="0" smtClean="0"/>
              <a:t> στα ίδια αντιγόνα αντιδρά γρηγορότερα και ισχυρότερα. </a:t>
            </a:r>
          </a:p>
          <a:p>
            <a:pPr lvl="1"/>
            <a:r>
              <a:rPr lang="el-GR" dirty="0" smtClean="0"/>
              <a:t>Εξουδετερώνει το αντιγόνο στο χρόνο επώασης του. </a:t>
            </a:r>
          </a:p>
          <a:p>
            <a:pPr lvl="1"/>
            <a:r>
              <a:rPr lang="el-GR" dirty="0" smtClean="0"/>
              <a:t>Το </a:t>
            </a:r>
            <a:r>
              <a:rPr lang="el-GR" dirty="0" err="1" smtClean="0"/>
              <a:t>άτοµο</a:t>
            </a:r>
            <a:r>
              <a:rPr lang="el-GR" dirty="0" smtClean="0"/>
              <a:t> δεν νοσεί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0" y="0"/>
            <a:ext cx="48577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57166"/>
            <a:ext cx="8686800" cy="838200"/>
          </a:xfrm>
        </p:spPr>
        <p:txBody>
          <a:bodyPr/>
          <a:lstStyle/>
          <a:p>
            <a:r>
              <a:rPr lang="el-GR" dirty="0" smtClean="0"/>
              <a:t>ΑΝΟΣΟΒΙΟΛΟΓΙΚΟ ΣΥΣΤΗΜΑ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1470" y="1071546"/>
            <a:ext cx="4767266" cy="5643578"/>
          </a:xfrm>
        </p:spPr>
        <p:txBody>
          <a:bodyPr>
            <a:normAutofit fontScale="92500" lnSpcReduction="10000"/>
          </a:bodyPr>
          <a:lstStyle/>
          <a:p>
            <a:r>
              <a:rPr lang="el-GR" dirty="0" smtClean="0"/>
              <a:t>Τα πρωτογενή </a:t>
            </a:r>
            <a:r>
              <a:rPr lang="el-GR" dirty="0" err="1" smtClean="0"/>
              <a:t>λεµφικά</a:t>
            </a:r>
            <a:r>
              <a:rPr lang="el-GR" dirty="0" smtClean="0"/>
              <a:t> όργανα: </a:t>
            </a:r>
          </a:p>
          <a:p>
            <a:pPr lvl="1"/>
            <a:r>
              <a:rPr lang="el-GR" dirty="0" smtClean="0"/>
              <a:t>Μυελός των οστών </a:t>
            </a:r>
          </a:p>
          <a:p>
            <a:pPr lvl="1"/>
            <a:r>
              <a:rPr lang="el-GR" dirty="0" err="1" smtClean="0"/>
              <a:t>Θύµος</a:t>
            </a:r>
            <a:r>
              <a:rPr lang="el-GR" dirty="0" smtClean="0"/>
              <a:t> αδένας</a:t>
            </a:r>
          </a:p>
          <a:p>
            <a:pPr lvl="1">
              <a:buNone/>
            </a:pPr>
            <a:endParaRPr lang="el-GR" dirty="0" smtClean="0"/>
          </a:p>
          <a:p>
            <a:r>
              <a:rPr lang="el-GR" dirty="0" smtClean="0"/>
              <a:t> Τα δευτερογενή </a:t>
            </a:r>
            <a:r>
              <a:rPr lang="el-GR" dirty="0" err="1" smtClean="0"/>
              <a:t>λεµφικά</a:t>
            </a:r>
            <a:r>
              <a:rPr lang="el-GR" dirty="0" smtClean="0"/>
              <a:t> όργανα:</a:t>
            </a:r>
          </a:p>
          <a:p>
            <a:pPr lvl="1"/>
            <a:r>
              <a:rPr lang="el-GR" dirty="0" smtClean="0"/>
              <a:t> Οι </a:t>
            </a:r>
            <a:r>
              <a:rPr lang="el-GR" dirty="0" err="1" smtClean="0"/>
              <a:t>λεµφαδένες</a:t>
            </a:r>
            <a:r>
              <a:rPr lang="el-GR" dirty="0" smtClean="0"/>
              <a:t> </a:t>
            </a:r>
          </a:p>
          <a:p>
            <a:pPr lvl="1"/>
            <a:r>
              <a:rPr lang="el-GR" dirty="0" smtClean="0"/>
              <a:t>Ο σπλήνας </a:t>
            </a:r>
          </a:p>
          <a:p>
            <a:pPr lvl="1"/>
            <a:r>
              <a:rPr lang="el-GR" dirty="0" smtClean="0"/>
              <a:t>Οι </a:t>
            </a:r>
            <a:r>
              <a:rPr lang="el-GR" dirty="0" err="1" smtClean="0"/>
              <a:t>αµυγδαλές</a:t>
            </a:r>
            <a:r>
              <a:rPr lang="el-GR" dirty="0" smtClean="0"/>
              <a:t> </a:t>
            </a:r>
          </a:p>
          <a:p>
            <a:pPr lvl="1"/>
            <a:r>
              <a:rPr lang="el-GR" dirty="0" smtClean="0"/>
              <a:t>Ο </a:t>
            </a:r>
            <a:r>
              <a:rPr lang="el-GR" dirty="0" err="1" smtClean="0"/>
              <a:t>λεµφικός</a:t>
            </a:r>
            <a:r>
              <a:rPr lang="el-GR" dirty="0" smtClean="0"/>
              <a:t> ιστός κατά µ</a:t>
            </a:r>
            <a:r>
              <a:rPr lang="el-GR" dirty="0" err="1" smtClean="0"/>
              <a:t>ήκος</a:t>
            </a:r>
            <a:r>
              <a:rPr lang="el-GR" dirty="0" smtClean="0"/>
              <a:t> του γαστρεντερικού σωλήνα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47660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 smtClean="0"/>
              <a:t>ΚΥΤΤΑΡΑ ΤOY ΑΝΟΣΟΒΙΟΛΟΓΙΚΟΥ ΣΥΣΤΗΜΑΤΟΣ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5643578"/>
          </a:xfrm>
        </p:spPr>
        <p:txBody>
          <a:bodyPr>
            <a:normAutofit/>
          </a:bodyPr>
          <a:lstStyle/>
          <a:p>
            <a:r>
              <a:rPr lang="el-GR" dirty="0" smtClean="0"/>
              <a:t>Είναι κυρίως τα </a:t>
            </a:r>
            <a:r>
              <a:rPr lang="el-GR" dirty="0" err="1" smtClean="0"/>
              <a:t>λεµφοκύτταρα</a:t>
            </a:r>
            <a:r>
              <a:rPr lang="el-GR" dirty="0" smtClean="0"/>
              <a:t> που ανήκουν στα λευκά </a:t>
            </a:r>
            <a:r>
              <a:rPr lang="el-GR" dirty="0" err="1" smtClean="0"/>
              <a:t>αιµοσφαίρια</a:t>
            </a:r>
            <a:r>
              <a:rPr lang="el-GR" dirty="0" smtClean="0"/>
              <a:t> </a:t>
            </a:r>
          </a:p>
          <a:p>
            <a:r>
              <a:rPr lang="el-GR" dirty="0" smtClean="0"/>
              <a:t>Είναι κύτταρα µ</a:t>
            </a:r>
            <a:r>
              <a:rPr lang="el-GR" dirty="0" err="1" smtClean="0"/>
              <a:t>ικρά</a:t>
            </a:r>
            <a:r>
              <a:rPr lang="el-GR" dirty="0" smtClean="0"/>
              <a:t> σφαιρικά µε πυρήνα και διακρίνονται σε δύο κύριες κατηγορίες:  </a:t>
            </a:r>
          </a:p>
          <a:p>
            <a:pPr lvl="1"/>
            <a:r>
              <a:rPr lang="el-GR" dirty="0" smtClean="0"/>
              <a:t>Τ- </a:t>
            </a:r>
            <a:r>
              <a:rPr lang="el-GR" dirty="0" err="1" smtClean="0"/>
              <a:t>Λεµφοκύτταρα</a:t>
            </a:r>
            <a:r>
              <a:rPr lang="el-GR" dirty="0" smtClean="0"/>
              <a:t> : Παράγονται στο µ</a:t>
            </a:r>
            <a:r>
              <a:rPr lang="el-GR" dirty="0" err="1" smtClean="0"/>
              <a:t>υελό</a:t>
            </a:r>
            <a:r>
              <a:rPr lang="el-GR" dirty="0" smtClean="0"/>
              <a:t> των οστών </a:t>
            </a:r>
            <a:r>
              <a:rPr lang="el-GR" dirty="0" err="1" smtClean="0"/>
              <a:t>Ωριµάζουν</a:t>
            </a:r>
            <a:r>
              <a:rPr lang="el-GR" dirty="0" smtClean="0"/>
              <a:t> και διαφοροποιούνται στο </a:t>
            </a:r>
            <a:r>
              <a:rPr lang="el-GR" dirty="0" err="1" smtClean="0"/>
              <a:t>θύµο</a:t>
            </a:r>
            <a:r>
              <a:rPr lang="el-GR" dirty="0" smtClean="0"/>
              <a:t> αδένα </a:t>
            </a:r>
          </a:p>
          <a:p>
            <a:pPr lvl="1"/>
            <a:r>
              <a:rPr lang="el-GR" dirty="0" smtClean="0"/>
              <a:t>Β- </a:t>
            </a:r>
            <a:r>
              <a:rPr lang="el-GR" dirty="0" err="1" smtClean="0"/>
              <a:t>Λεµφοκύτταρα</a:t>
            </a:r>
            <a:r>
              <a:rPr lang="el-GR" dirty="0" smtClean="0"/>
              <a:t> : Παράγονται, </a:t>
            </a:r>
            <a:r>
              <a:rPr lang="el-GR" dirty="0" err="1" smtClean="0"/>
              <a:t>ωριµάζουν</a:t>
            </a:r>
            <a:r>
              <a:rPr lang="el-GR" dirty="0" smtClean="0"/>
              <a:t> και διαφοροποιούνται στο µ</a:t>
            </a:r>
            <a:r>
              <a:rPr lang="el-GR" dirty="0" err="1" smtClean="0"/>
              <a:t>υελό</a:t>
            </a:r>
            <a:r>
              <a:rPr lang="el-GR" dirty="0" smtClean="0"/>
              <a:t> των οστών</a:t>
            </a:r>
          </a:p>
          <a:p>
            <a:pPr marL="342900" lvl="1" indent="-342900">
              <a:buFont typeface="Wingdings 2"/>
              <a:buChar char=""/>
            </a:pPr>
            <a:r>
              <a:rPr lang="el-GR" sz="3200" dirty="0" smtClean="0"/>
              <a:t>Στα δευτερογενή </a:t>
            </a:r>
            <a:r>
              <a:rPr lang="el-GR" sz="3200" dirty="0" err="1" smtClean="0"/>
              <a:t>λεµφικά</a:t>
            </a:r>
            <a:r>
              <a:rPr lang="el-GR" sz="3200" dirty="0" smtClean="0"/>
              <a:t> όργανα </a:t>
            </a:r>
            <a:r>
              <a:rPr lang="el-GR" sz="3200" dirty="0" err="1" smtClean="0"/>
              <a:t>πραγµατοποιείται</a:t>
            </a:r>
            <a:r>
              <a:rPr lang="el-GR" sz="3200" dirty="0" smtClean="0"/>
              <a:t> η ανοσολογική απόκριση</a:t>
            </a:r>
            <a:endParaRPr lang="en-US" sz="3200" dirty="0" smtClean="0"/>
          </a:p>
          <a:p>
            <a:endParaRPr lang="el-GR" dirty="0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6782"/>
            <a:ext cx="9154542" cy="585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ΚΥΤΤΑΡΑ ΤΗΣ ΕΙ∆ΙΚΗΣ ΕΣΩΤΕΡΙΚΗΣ ΑΜΥΝΑΣ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18110"/>
          </a:xfrm>
        </p:spPr>
        <p:txBody>
          <a:bodyPr>
            <a:normAutofit/>
          </a:bodyPr>
          <a:lstStyle/>
          <a:p>
            <a:r>
              <a:rPr lang="el-GR" dirty="0" smtClean="0"/>
              <a:t>Τ- </a:t>
            </a:r>
            <a:r>
              <a:rPr lang="el-GR" dirty="0" err="1" smtClean="0"/>
              <a:t>λεµφοκύτταρα</a:t>
            </a:r>
            <a:r>
              <a:rPr lang="el-GR" dirty="0" smtClean="0"/>
              <a:t>: Παράγονται στο µ</a:t>
            </a:r>
            <a:r>
              <a:rPr lang="el-GR" dirty="0" err="1" smtClean="0"/>
              <a:t>υελό</a:t>
            </a:r>
            <a:r>
              <a:rPr lang="el-GR" dirty="0" smtClean="0"/>
              <a:t> των οστών και </a:t>
            </a:r>
            <a:r>
              <a:rPr lang="el-GR" dirty="0" err="1" smtClean="0"/>
              <a:t>ωριµάζουν</a:t>
            </a:r>
            <a:r>
              <a:rPr lang="el-GR" dirty="0" smtClean="0"/>
              <a:t> - διαφοροποιούνται στο </a:t>
            </a:r>
            <a:r>
              <a:rPr lang="el-GR" dirty="0" err="1" smtClean="0"/>
              <a:t>θύµο</a:t>
            </a:r>
            <a:r>
              <a:rPr lang="el-GR" dirty="0" smtClean="0"/>
              <a:t> αδένα </a:t>
            </a:r>
          </a:p>
          <a:p>
            <a:r>
              <a:rPr lang="el-GR" b="1" dirty="0" smtClean="0"/>
              <a:t>Βοηθητικά Τ- </a:t>
            </a:r>
            <a:r>
              <a:rPr lang="el-GR" b="1" dirty="0" err="1" smtClean="0"/>
              <a:t>Λεµφοκύτταρα</a:t>
            </a:r>
            <a:r>
              <a:rPr lang="el-GR" dirty="0" smtClean="0"/>
              <a:t>: </a:t>
            </a:r>
          </a:p>
          <a:p>
            <a:pPr lvl="1"/>
            <a:r>
              <a:rPr lang="el-GR" dirty="0" smtClean="0"/>
              <a:t>Ενεργοποιούνται από το </a:t>
            </a:r>
            <a:r>
              <a:rPr lang="el-GR" dirty="0" err="1" smtClean="0"/>
              <a:t>εκτεθειµένο</a:t>
            </a:r>
            <a:r>
              <a:rPr lang="el-GR" dirty="0" smtClean="0"/>
              <a:t> στην επιφάνεια των µ</a:t>
            </a:r>
            <a:r>
              <a:rPr lang="el-GR" dirty="0" err="1" smtClean="0"/>
              <a:t>ακροφάγων</a:t>
            </a:r>
            <a:r>
              <a:rPr lang="el-GR" dirty="0" smtClean="0"/>
              <a:t> </a:t>
            </a:r>
            <a:r>
              <a:rPr lang="el-GR" dirty="0" err="1" smtClean="0"/>
              <a:t>τµήµα</a:t>
            </a:r>
            <a:r>
              <a:rPr lang="el-GR" dirty="0" smtClean="0"/>
              <a:t> του αντιγόνου </a:t>
            </a:r>
          </a:p>
          <a:p>
            <a:pPr lvl="1"/>
            <a:r>
              <a:rPr lang="el-GR" dirty="0" smtClean="0"/>
              <a:t>Αναγνωρίζουν το </a:t>
            </a:r>
            <a:r>
              <a:rPr lang="el-GR" dirty="0" err="1" smtClean="0"/>
              <a:t>εκτεθειµένο</a:t>
            </a:r>
            <a:r>
              <a:rPr lang="el-GR" dirty="0" smtClean="0"/>
              <a:t> στην επιφάνεια των µ</a:t>
            </a:r>
            <a:r>
              <a:rPr lang="el-GR" dirty="0" err="1" smtClean="0"/>
              <a:t>ακροφάγων</a:t>
            </a:r>
            <a:r>
              <a:rPr lang="el-GR" dirty="0" smtClean="0"/>
              <a:t> </a:t>
            </a:r>
            <a:r>
              <a:rPr lang="el-GR" dirty="0" err="1" smtClean="0"/>
              <a:t>τµήµα</a:t>
            </a:r>
            <a:r>
              <a:rPr lang="el-GR" dirty="0" smtClean="0"/>
              <a:t> του αντιγόνου</a:t>
            </a:r>
          </a:p>
          <a:p>
            <a:pPr lvl="1"/>
            <a:r>
              <a:rPr lang="el-GR" dirty="0" smtClean="0"/>
              <a:t> Ενεργοποιούν µέσω ουσιών που εκκρίνουν , τα Β-</a:t>
            </a:r>
            <a:r>
              <a:rPr lang="el-GR" dirty="0" err="1" smtClean="0"/>
              <a:t>λεµφοκύτταρα </a:t>
            </a:r>
            <a:r>
              <a:rPr lang="el-GR" dirty="0" smtClean="0"/>
              <a:t>ή άλλα είδη </a:t>
            </a:r>
            <a:r>
              <a:rPr lang="el-GR" dirty="0" err="1" smtClean="0"/>
              <a:t>λεµφοκυττάρων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6517"/>
            <a:ext cx="8643998" cy="6781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ΚΥΤΤΑΡΑ ΤΗΣ ΕΙ∆ΙΚΗΣ ΕΣΩΤΕΡΙΚΗΣ ΑΜΥΝΑΣ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071546"/>
            <a:ext cx="4500562" cy="571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0108"/>
            <a:ext cx="6572264" cy="5572139"/>
          </a:xfrm>
        </p:spPr>
        <p:txBody>
          <a:bodyPr>
            <a:normAutofit/>
          </a:bodyPr>
          <a:lstStyle/>
          <a:p>
            <a:r>
              <a:rPr lang="el-GR" b="1" dirty="0" err="1" smtClean="0"/>
              <a:t>Κυτταροτοξικά</a:t>
            </a:r>
            <a:r>
              <a:rPr lang="el-GR" b="1" dirty="0" smtClean="0"/>
              <a:t> Τ- </a:t>
            </a:r>
            <a:r>
              <a:rPr lang="el-GR" b="1" dirty="0" err="1" smtClean="0"/>
              <a:t>Λεµφοκύτταρα</a:t>
            </a:r>
            <a:r>
              <a:rPr lang="el-GR" b="1" dirty="0" smtClean="0"/>
              <a:t> </a:t>
            </a:r>
          </a:p>
          <a:p>
            <a:pPr>
              <a:buNone/>
            </a:pPr>
            <a:endParaRPr lang="el-GR" dirty="0" smtClean="0"/>
          </a:p>
          <a:p>
            <a:r>
              <a:rPr lang="el-GR" dirty="0" smtClean="0"/>
              <a:t>Ενεργοποιούνται από τα </a:t>
            </a:r>
          </a:p>
          <a:p>
            <a:pPr>
              <a:buNone/>
            </a:pPr>
            <a:r>
              <a:rPr lang="el-GR" dirty="0" smtClean="0"/>
              <a:t>    βοηθητικά Τ-</a:t>
            </a:r>
            <a:r>
              <a:rPr lang="el-GR" dirty="0" err="1" smtClean="0"/>
              <a:t>λεµφοκύτταρα </a:t>
            </a:r>
            <a:r>
              <a:rPr lang="el-GR" dirty="0" smtClean="0"/>
              <a:t>και καταστρέφουν κύτταρα: </a:t>
            </a:r>
          </a:p>
          <a:p>
            <a:pPr lvl="1"/>
            <a:r>
              <a:rPr lang="el-GR" dirty="0" err="1" smtClean="0"/>
              <a:t>Μολυσµένα</a:t>
            </a:r>
            <a:r>
              <a:rPr lang="el-GR" dirty="0" smtClean="0"/>
              <a:t> από ιό </a:t>
            </a:r>
          </a:p>
          <a:p>
            <a:pPr lvl="1"/>
            <a:r>
              <a:rPr lang="el-GR" dirty="0" smtClean="0"/>
              <a:t>Καρκινικά κύτταρα </a:t>
            </a:r>
          </a:p>
          <a:p>
            <a:pPr lvl="1" indent="-563563">
              <a:buNone/>
            </a:pPr>
            <a:r>
              <a:rPr lang="el-GR" sz="3200" dirty="0" smtClean="0"/>
              <a:t>διοχετεύοντας στο εσωτερικό </a:t>
            </a:r>
          </a:p>
          <a:p>
            <a:pPr lvl="1" indent="-563563">
              <a:buNone/>
            </a:pPr>
            <a:r>
              <a:rPr lang="el-GR" sz="3200" dirty="0" smtClean="0"/>
              <a:t>τους πολύ δραστικά </a:t>
            </a:r>
            <a:r>
              <a:rPr lang="el-GR" sz="3200" dirty="0" err="1" smtClean="0"/>
              <a:t>ένζυµα</a:t>
            </a:r>
            <a:endParaRPr lang="en-US" sz="32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4000504"/>
            <a:ext cx="5057789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7298"/>
            <a:ext cx="8686800" cy="5500702"/>
          </a:xfrm>
        </p:spPr>
        <p:txBody>
          <a:bodyPr>
            <a:normAutofit/>
          </a:bodyPr>
          <a:lstStyle/>
          <a:p>
            <a:r>
              <a:rPr lang="el-GR" b="1" dirty="0" err="1" smtClean="0"/>
              <a:t>Μνήµης</a:t>
            </a:r>
            <a:r>
              <a:rPr lang="el-GR" b="1" dirty="0" smtClean="0"/>
              <a:t> Τ- </a:t>
            </a:r>
            <a:r>
              <a:rPr lang="el-GR" b="1" dirty="0" err="1" smtClean="0"/>
              <a:t>Λεµφοκύτταρα</a:t>
            </a:r>
            <a:r>
              <a:rPr lang="el-GR" b="1" dirty="0" smtClean="0"/>
              <a:t> </a:t>
            </a:r>
          </a:p>
          <a:p>
            <a:pPr lvl="1"/>
            <a:r>
              <a:rPr lang="el-GR" dirty="0" smtClean="0"/>
              <a:t>Παράγονται µ</a:t>
            </a:r>
            <a:r>
              <a:rPr lang="el-GR" dirty="0" err="1" smtClean="0"/>
              <a:t>ετά</a:t>
            </a:r>
            <a:r>
              <a:rPr lang="el-GR" dirty="0" smtClean="0"/>
              <a:t> την πρώτη έκθεση του </a:t>
            </a:r>
            <a:r>
              <a:rPr lang="el-GR" dirty="0" err="1" smtClean="0"/>
              <a:t>οργανισµού</a:t>
            </a:r>
            <a:r>
              <a:rPr lang="el-GR" dirty="0" smtClean="0"/>
              <a:t> σε ένα αντιγόνο</a:t>
            </a:r>
          </a:p>
          <a:p>
            <a:pPr lvl="1"/>
            <a:r>
              <a:rPr lang="el-GR" dirty="0" smtClean="0"/>
              <a:t>Ενεργοποιούνται </a:t>
            </a:r>
            <a:r>
              <a:rPr lang="el-GR" dirty="0" err="1" smtClean="0"/>
              <a:t>άµεσα</a:t>
            </a:r>
            <a:r>
              <a:rPr lang="el-GR" dirty="0" smtClean="0"/>
              <a:t> κατά τη δεύτερη ή πολλοστή έκθεση του </a:t>
            </a:r>
            <a:r>
              <a:rPr lang="el-GR" dirty="0" err="1" smtClean="0"/>
              <a:t>οργανισµού</a:t>
            </a:r>
            <a:r>
              <a:rPr lang="el-GR" dirty="0" smtClean="0"/>
              <a:t> σε αυτό</a:t>
            </a:r>
          </a:p>
          <a:p>
            <a:pPr lvl="1"/>
            <a:r>
              <a:rPr lang="el-GR" dirty="0" smtClean="0"/>
              <a:t> Ο </a:t>
            </a:r>
            <a:r>
              <a:rPr lang="el-GR" dirty="0" err="1" smtClean="0"/>
              <a:t>οργανισµός</a:t>
            </a:r>
            <a:r>
              <a:rPr lang="el-GR" dirty="0" smtClean="0"/>
              <a:t> αντιδρά ταχύτερα και ισχυρότερα </a:t>
            </a:r>
          </a:p>
          <a:p>
            <a:r>
              <a:rPr lang="el-GR" b="1" dirty="0" smtClean="0"/>
              <a:t>Κατασταλτικά Τ- </a:t>
            </a:r>
            <a:r>
              <a:rPr lang="el-GR" b="1" dirty="0" err="1" smtClean="0"/>
              <a:t>Λεµφοκύτταρα</a:t>
            </a:r>
            <a:r>
              <a:rPr lang="el-GR" b="1" dirty="0" smtClean="0"/>
              <a:t> </a:t>
            </a:r>
          </a:p>
          <a:p>
            <a:pPr lvl="1"/>
            <a:r>
              <a:rPr lang="el-GR" dirty="0" err="1" smtClean="0"/>
              <a:t>Σταµατούν</a:t>
            </a:r>
            <a:r>
              <a:rPr lang="el-GR" dirty="0" smtClean="0"/>
              <a:t> την ανοσοβιολογική απόκριση µ</a:t>
            </a:r>
            <a:r>
              <a:rPr lang="el-GR" dirty="0" err="1" smtClean="0"/>
              <a:t>ετά</a:t>
            </a:r>
            <a:r>
              <a:rPr lang="el-GR" dirty="0" smtClean="0"/>
              <a:t> την επιτυχή </a:t>
            </a:r>
            <a:r>
              <a:rPr lang="el-GR" dirty="0" err="1" smtClean="0"/>
              <a:t>αντιµετώπιση</a:t>
            </a:r>
            <a:r>
              <a:rPr lang="el-GR" dirty="0" smtClean="0"/>
              <a:t> του αντιγόνου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ΚΥΤΤΑΡΑ ΤΗΣ ΕΙ∆ΙΚΗΣ ΕΣΩΤΕΡΙΚΗΣ ΑΜΥΝΑΣ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2984"/>
            <a:ext cx="8686800" cy="5715016"/>
          </a:xfrm>
        </p:spPr>
        <p:txBody>
          <a:bodyPr>
            <a:normAutofit fontScale="92500" lnSpcReduction="10000"/>
          </a:bodyPr>
          <a:lstStyle/>
          <a:p>
            <a:r>
              <a:rPr lang="el-GR" b="1" dirty="0" smtClean="0"/>
              <a:t>Β- λεμφοκύτταρα</a:t>
            </a:r>
          </a:p>
          <a:p>
            <a:r>
              <a:rPr lang="el-GR" b="1" dirty="0" smtClean="0"/>
              <a:t>Παράγονται και ωριμάζουν διαφοροποιούνται στο μυελό των οστών</a:t>
            </a:r>
          </a:p>
          <a:p>
            <a:pPr lvl="1"/>
            <a:r>
              <a:rPr lang="el-GR" dirty="0" smtClean="0"/>
              <a:t>Συνθέτουν και παρουσιάζουν στην επιφάνειά τους ειδικές πρωτεΐνες, τα αντισώματα ή </a:t>
            </a:r>
            <a:r>
              <a:rPr lang="el-GR" dirty="0" err="1" smtClean="0"/>
              <a:t>ανοσοσφαιρίνες</a:t>
            </a:r>
            <a:endParaRPr lang="el-GR" dirty="0" smtClean="0"/>
          </a:p>
          <a:p>
            <a:pPr lvl="1"/>
            <a:r>
              <a:rPr lang="el-GR" dirty="0" smtClean="0"/>
              <a:t>Κάθε Β-λεμφοκύτταρο διαθέτει αντισώματα που αναγνωρίζουν ένα </a:t>
            </a:r>
            <a:r>
              <a:rPr lang="el-GR" dirty="0" err="1" smtClean="0"/>
              <a:t>συγκεκριμμένο</a:t>
            </a:r>
            <a:r>
              <a:rPr lang="el-GR" dirty="0" smtClean="0"/>
              <a:t> αντιγόνο που έχει εισέλθει στον οργανισμό και συνδέονται με αυτό</a:t>
            </a:r>
          </a:p>
          <a:p>
            <a:pPr lvl="1"/>
            <a:r>
              <a:rPr lang="el-GR" dirty="0" smtClean="0"/>
              <a:t>Η σύνδεση αυτή έχει ως αποτέλεσμα το Β-λεμφοκύτταρο να διαιρείται διαδοχικά και να παράγονται 2 κατηγορίες κυττάρων:</a:t>
            </a:r>
          </a:p>
          <a:p>
            <a:pPr lvl="2"/>
            <a:r>
              <a:rPr lang="el-GR" dirty="0" smtClean="0"/>
              <a:t>Πλασματοκύτταρα </a:t>
            </a:r>
          </a:p>
          <a:p>
            <a:pPr lvl="2"/>
            <a:r>
              <a:rPr lang="el-GR" dirty="0" smtClean="0"/>
              <a:t>Β-λεμφοκύτταρα μνήμης</a:t>
            </a:r>
          </a:p>
          <a:p>
            <a:pPr lvl="1"/>
            <a:endParaRPr lang="en-US" b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ΚΥΤΤΑΡΑ ΤΗΣ ΕΙ∆ΙΚΗΣ ΕΣΩΤΕΡΙΚΗΣ ΑΜΥΝΑΣ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3428999"/>
            <a:ext cx="7643866" cy="3104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500042"/>
            <a:ext cx="7724775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44" y="2357430"/>
            <a:ext cx="5067300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8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Β-λεμφοκυτταρα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2984"/>
            <a:ext cx="8686800" cy="5715016"/>
          </a:xfrm>
        </p:spPr>
        <p:txBody>
          <a:bodyPr>
            <a:normAutofit/>
          </a:bodyPr>
          <a:lstStyle/>
          <a:p>
            <a:r>
              <a:rPr lang="el-GR" b="1" dirty="0" smtClean="0"/>
              <a:t>Πλασματοκύτταρα</a:t>
            </a:r>
          </a:p>
          <a:p>
            <a:pPr lvl="1"/>
            <a:r>
              <a:rPr lang="el-GR" dirty="0" smtClean="0"/>
              <a:t>Παράγουν και εκκρίνουν μεγάλες ποσότητες αντισωμάτων ίδιων με αυτά που υπήρχαν στην εξωτερική επιφάνεια του Β-λεμφοκυττάρου</a:t>
            </a:r>
          </a:p>
          <a:p>
            <a:r>
              <a:rPr lang="el-GR" b="1" dirty="0" smtClean="0"/>
              <a:t>Β-λεμφοκύτταρα μνήμης</a:t>
            </a:r>
          </a:p>
          <a:p>
            <a:pPr lvl="1"/>
            <a:r>
              <a:rPr lang="el-GR" dirty="0" smtClean="0"/>
              <a:t>Παράγονται μετά την πρώτη έκθεση του οργανισμού σε ένα αντιγόνο</a:t>
            </a:r>
          </a:p>
          <a:p>
            <a:pPr lvl="1"/>
            <a:r>
              <a:rPr lang="el-GR" dirty="0" smtClean="0"/>
              <a:t>Ενεργοποιούνται άμεσα κατά τη  δεύτερη ή πολλοστή έκθεση του οργανισμού σε αυτό</a:t>
            </a:r>
          </a:p>
          <a:p>
            <a:pPr lvl="1"/>
            <a:r>
              <a:rPr lang="el-GR" dirty="0" smtClean="0"/>
              <a:t>Ο οργανισμός αντιδρά ταχύτερα και ισχυρότερα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ΔΟΜΗ ΤΩΝ ΑΝΤΙΣΩΜΑΤΩΝ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4422"/>
            <a:ext cx="8686800" cy="5643578"/>
          </a:xfrm>
        </p:spPr>
        <p:txBody>
          <a:bodyPr>
            <a:normAutofit lnSpcReduction="10000"/>
          </a:bodyPr>
          <a:lstStyle/>
          <a:p>
            <a:r>
              <a:rPr lang="el-GR" b="1" dirty="0" smtClean="0"/>
              <a:t>Κάθε αντίσωμα συνδέεται εκλεκτικά με το συγκεκριμένο αντιγόνο που προκάλεσε την παραγωγή του. (Κλειδί-</a:t>
            </a:r>
            <a:r>
              <a:rPr lang="el-GR" b="1" dirty="0" err="1" smtClean="0"/>
              <a:t>κλειδαριά</a:t>
            </a:r>
            <a:r>
              <a:rPr lang="el-GR" b="1" dirty="0" smtClean="0"/>
              <a:t>)</a:t>
            </a:r>
          </a:p>
          <a:p>
            <a:r>
              <a:rPr lang="el-GR" b="1" dirty="0" smtClean="0"/>
              <a:t>Το μόριο του αντισώματος αποτελείται από:</a:t>
            </a:r>
          </a:p>
          <a:p>
            <a:pPr lvl="1"/>
            <a:r>
              <a:rPr lang="el-GR" dirty="0" smtClean="0"/>
              <a:t>4 </a:t>
            </a:r>
            <a:r>
              <a:rPr lang="el-GR" dirty="0" err="1" smtClean="0"/>
              <a:t>πολυπεπτιδικές</a:t>
            </a:r>
            <a:r>
              <a:rPr lang="el-GR" dirty="0" smtClean="0"/>
              <a:t> αλυσίδες. Δύο μεγάλες που ονομάζονται βαριές και δύο μικρές που ονομάζονται ελαφριές.</a:t>
            </a:r>
          </a:p>
          <a:p>
            <a:pPr lvl="1"/>
            <a:r>
              <a:rPr lang="el-GR" dirty="0" smtClean="0"/>
              <a:t>Οι </a:t>
            </a:r>
            <a:r>
              <a:rPr lang="el-GR" dirty="0" err="1" smtClean="0"/>
              <a:t>πολυπεπτιδικές</a:t>
            </a:r>
            <a:r>
              <a:rPr lang="el-GR" dirty="0" smtClean="0"/>
              <a:t> αλυσίδες ενώνονται μεταξύ τους με ομοιοπολικούς δεσμούς σχηματίζοντας μια δομή που μοιάζει με σφεντόνα ή με το γράμμα Υ</a:t>
            </a:r>
          </a:p>
          <a:p>
            <a:pPr lvl="1"/>
            <a:r>
              <a:rPr lang="el-GR" dirty="0" smtClean="0"/>
              <a:t>Κάθε αλυσίδα αποτελείται από μία σταθερή και μία μεταβλητή περιοχή.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0"/>
            <a:ext cx="8076632" cy="6777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ΔΟΜΗ ΤΩΝ ΑΝΤΙΣΩΜΑΤΩΝ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dirty="0" smtClean="0"/>
              <a:t>Μεταβλητή περιοχή του αντισώματος είναι αυτή που συνδέεται με το αντιγόνο</a:t>
            </a:r>
          </a:p>
          <a:p>
            <a:pPr lvl="1"/>
            <a:r>
              <a:rPr lang="el-GR" dirty="0" smtClean="0"/>
              <a:t>Είναι αποτέλεσμα της διαφορετικής αλληλουχίας των αμινοξέων.</a:t>
            </a:r>
          </a:p>
          <a:p>
            <a:pPr lvl="1"/>
            <a:r>
              <a:rPr lang="el-GR" dirty="0" smtClean="0"/>
              <a:t>Έχει συγκεκριμένο σχήμα που καθιστά το αντίσωμα ικανό να συνδέεται με ένα συγκεκριμένο </a:t>
            </a:r>
            <a:r>
              <a:rPr lang="el-GR" dirty="0" smtClean="0"/>
              <a:t>αντιγόνο</a:t>
            </a:r>
            <a:endParaRPr lang="el-GR" b="1" dirty="0" smtClean="0"/>
          </a:p>
          <a:p>
            <a:r>
              <a:rPr lang="el-GR" b="1" dirty="0" smtClean="0"/>
              <a:t>Σταθερή περιοχή του αντισώματος είναι ίδια σε όλα τα αντισώματα.</a:t>
            </a:r>
          </a:p>
          <a:p>
            <a:endParaRPr lang="el-GR" b="1" dirty="0" smtClean="0"/>
          </a:p>
          <a:p>
            <a:pPr lvl="1">
              <a:buNone/>
            </a:pPr>
            <a:endParaRPr lang="el-GR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9588" y="4500569"/>
            <a:ext cx="2170710" cy="2357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4572008"/>
            <a:ext cx="5857916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58346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ΡΟΛΟΣ ΤΩΝ ΑΝΤΙΣΩΜΑΤΩΝ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303838"/>
          </a:xfrm>
        </p:spPr>
        <p:txBody>
          <a:bodyPr>
            <a:normAutofit/>
          </a:bodyPr>
          <a:lstStyle/>
          <a:p>
            <a:r>
              <a:rPr lang="el-GR" sz="3600" b="1" dirty="0" smtClean="0"/>
              <a:t>Η σύνδεση αντισώματος-αντιγόνου έχει ως αποτέλεσμα:</a:t>
            </a:r>
          </a:p>
          <a:p>
            <a:pPr lvl="1"/>
            <a:r>
              <a:rPr lang="el-GR" sz="3200" b="1" dirty="0" smtClean="0"/>
              <a:t>Την ενεργοποίηση του συμπληρώματος</a:t>
            </a:r>
          </a:p>
          <a:p>
            <a:pPr lvl="1"/>
            <a:r>
              <a:rPr lang="el-GR" sz="3200" b="1" dirty="0" smtClean="0"/>
              <a:t>Την αδρανοποίηση των παραγόμενων τοξίνων</a:t>
            </a:r>
          </a:p>
          <a:p>
            <a:pPr lvl="1"/>
            <a:r>
              <a:rPr lang="el-GR" sz="3200" b="1" dirty="0" smtClean="0"/>
              <a:t>Την αναγνώριση του μικροοργανισμού από τα </a:t>
            </a:r>
            <a:r>
              <a:rPr lang="el-GR" sz="3200" b="1" dirty="0" err="1" smtClean="0"/>
              <a:t>μακροφάγα</a:t>
            </a:r>
            <a:r>
              <a:rPr lang="el-GR" sz="3200" b="1" dirty="0" smtClean="0"/>
              <a:t> με σκοπό την ολοκληρωτική του καταστροφή.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ΔΙΑΚΡΙΣΗ ΑΝΟΣΟΒΙΟΛΟΓΙΚΗΣ ΑΠΟΚΡΙΣΗΣ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303838"/>
          </a:xfrm>
        </p:spPr>
        <p:txBody>
          <a:bodyPr>
            <a:normAutofit/>
          </a:bodyPr>
          <a:lstStyle/>
          <a:p>
            <a:r>
              <a:rPr lang="el-GR" sz="3600" dirty="0" smtClean="0"/>
              <a:t>Είναι η αντίδραση του ανοσοβιολογικού συστήματος στην είσοδο κάθε αντιγόνου και διακρίνεται σε:</a:t>
            </a:r>
          </a:p>
          <a:p>
            <a:pPr lvl="1"/>
            <a:r>
              <a:rPr lang="el-GR" sz="3200" b="1" dirty="0" smtClean="0"/>
              <a:t>Πρωτογενής ανοσοβιολογική απόκριση: </a:t>
            </a:r>
            <a:r>
              <a:rPr lang="el-GR" sz="3200" dirty="0" smtClean="0"/>
              <a:t> όταν το αντιγόνο εισέρχεται  πρώτη φορά στον οργανισμό</a:t>
            </a:r>
          </a:p>
          <a:p>
            <a:pPr lvl="1"/>
            <a:r>
              <a:rPr lang="el-GR" sz="3200" b="1" dirty="0" smtClean="0"/>
              <a:t>Δευτερογενής ανοσοβιολογική απόκριση: </a:t>
            </a:r>
            <a:r>
              <a:rPr lang="el-GR" sz="3200" dirty="0" smtClean="0"/>
              <a:t>όταν το αντιγόνο εισέρχεται  </a:t>
            </a:r>
            <a:r>
              <a:rPr lang="el-GR" sz="3200" dirty="0" smtClean="0"/>
              <a:t>για δεύτερη ή πολλοστή </a:t>
            </a:r>
            <a:r>
              <a:rPr lang="el-GR" sz="3200" dirty="0" smtClean="0"/>
              <a:t>φορά στον οργανισμό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61908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ΣΤΑΔΙΑ ΠΡΩΤΟΓΕΝΟΥΣ ΑΝΟΣΟΒΙΟΛΟΓΙΚΗΣ ΑΠΟΚΡΙΣΗΣ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4422"/>
            <a:ext cx="8686800" cy="5643578"/>
          </a:xfrm>
        </p:spPr>
        <p:txBody>
          <a:bodyPr>
            <a:normAutofit lnSpcReduction="10000"/>
          </a:bodyPr>
          <a:lstStyle/>
          <a:p>
            <a:r>
              <a:rPr lang="el-GR" dirty="0" smtClean="0"/>
              <a:t>1</a:t>
            </a:r>
            <a:r>
              <a:rPr lang="el-GR" baseline="30000" dirty="0" smtClean="0"/>
              <a:t>Ο</a:t>
            </a:r>
            <a:r>
              <a:rPr lang="el-GR" dirty="0" smtClean="0"/>
              <a:t> στάδιο: ενεργοποίηση των βοηθητικών Τ-λεμφοκυττάρων (</a:t>
            </a:r>
            <a:r>
              <a:rPr lang="el-GR" dirty="0" err="1" smtClean="0"/>
              <a:t>χυμική</a:t>
            </a:r>
            <a:r>
              <a:rPr lang="el-GR" dirty="0" smtClean="0"/>
              <a:t> ανοσία)</a:t>
            </a:r>
          </a:p>
          <a:p>
            <a:pPr lvl="1"/>
            <a:r>
              <a:rPr lang="el-GR" dirty="0" smtClean="0"/>
              <a:t>Τα </a:t>
            </a:r>
            <a:r>
              <a:rPr lang="el-GR" dirty="0" err="1" smtClean="0"/>
              <a:t>μακροφάγα</a:t>
            </a:r>
            <a:r>
              <a:rPr lang="el-GR" dirty="0" smtClean="0"/>
              <a:t> εγκλωβίζουν και καταστρέφουν το αντιγόνο που εισέρχεται πρώτη φορά στον οργανισμό</a:t>
            </a:r>
          </a:p>
          <a:p>
            <a:pPr lvl="1"/>
            <a:r>
              <a:rPr lang="el-GR" dirty="0" smtClean="0"/>
              <a:t>Εκθέτουν ένα μέρος του στην εξωτερική τους επιφάνεια λειτουργώντας  ως </a:t>
            </a:r>
            <a:r>
              <a:rPr lang="el-GR" dirty="0" err="1" smtClean="0"/>
              <a:t>αντιγονοπαρουσιαστικά</a:t>
            </a:r>
            <a:r>
              <a:rPr lang="el-GR" dirty="0" smtClean="0"/>
              <a:t> κύτταρα.. Συνδέεται με μια πρωτεΐνη επιφάνειας των </a:t>
            </a:r>
            <a:r>
              <a:rPr lang="el-GR" dirty="0" err="1" smtClean="0"/>
              <a:t>μακροφάγων</a:t>
            </a:r>
            <a:r>
              <a:rPr lang="el-GR" dirty="0" smtClean="0"/>
              <a:t> χαρακτηριστική για κάθε άτομο (</a:t>
            </a:r>
            <a:r>
              <a:rPr lang="el-GR" b="1" dirty="0" smtClean="0"/>
              <a:t>ΑΝΤΙΓΟΝΟ ΙΣΤΟΣΥΜΒΑΤΟΤΗΤΑΣ</a:t>
            </a:r>
            <a:r>
              <a:rPr lang="el-GR" dirty="0" smtClean="0"/>
              <a:t>)</a:t>
            </a:r>
          </a:p>
          <a:p>
            <a:pPr lvl="1"/>
            <a:r>
              <a:rPr lang="el-GR" dirty="0" smtClean="0"/>
              <a:t>Παρουσιάζουν  το αντιγόνο στα βοηθητικά Τ-λεμφοκύτταρα τα  οποία ενεργοποιούνται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142984"/>
            <a:ext cx="8686800" cy="4525963"/>
          </a:xfrm>
        </p:spPr>
        <p:txBody>
          <a:bodyPr/>
          <a:lstStyle/>
          <a:p>
            <a:r>
              <a:rPr lang="el-GR" baseline="30000" dirty="0" smtClean="0"/>
              <a:t> </a:t>
            </a:r>
            <a:r>
              <a:rPr lang="el-GR" dirty="0" smtClean="0"/>
              <a:t> 2</a:t>
            </a:r>
            <a:r>
              <a:rPr lang="el-GR" baseline="30000" dirty="0" smtClean="0"/>
              <a:t>ο</a:t>
            </a:r>
            <a:r>
              <a:rPr lang="el-GR" dirty="0" smtClean="0"/>
              <a:t> στάδιο</a:t>
            </a:r>
            <a:r>
              <a:rPr lang="el-GR" dirty="0" smtClean="0"/>
              <a:t>: ενεργοποίηση των Β</a:t>
            </a:r>
            <a:r>
              <a:rPr lang="el-GR" dirty="0" smtClean="0"/>
              <a:t>-λεμφοκυττάρων </a:t>
            </a:r>
            <a:r>
              <a:rPr lang="el-GR" dirty="0" smtClean="0"/>
              <a:t>(</a:t>
            </a:r>
            <a:r>
              <a:rPr lang="el-GR" dirty="0" err="1" smtClean="0"/>
              <a:t>χυμική</a:t>
            </a:r>
            <a:r>
              <a:rPr lang="el-GR" dirty="0" smtClean="0"/>
              <a:t> ανοσία</a:t>
            </a:r>
            <a:r>
              <a:rPr lang="el-GR" dirty="0" smtClean="0"/>
              <a:t>)</a:t>
            </a:r>
          </a:p>
          <a:p>
            <a:pPr lvl="1"/>
            <a:r>
              <a:rPr lang="el-GR" dirty="0" smtClean="0"/>
              <a:t>Τα ενεργοποιημένα Τ-λεμφοκύτταρα εκκρίνουν ουσίες που ενεργοποιούν τα Β-λεμφοκύτταρα τα οποία πολλαπλασιάζονται και διαφοροποιούνται σε Πλασματοκύτταρα και Β-λεμφοκύτταρα μνήμης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28596" y="161908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ΣΤΑΔΙΑ ΠΡΩΤΟΓΕΝΟΥΣ ΑΝΟΣΟΒΙΟΛΟΓΙΚΗΣ ΑΠΟΚΡΙΣΗΣ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876"/>
            <a:ext cx="9144000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303838"/>
          </a:xfrm>
        </p:spPr>
        <p:txBody>
          <a:bodyPr>
            <a:noAutofit/>
          </a:bodyPr>
          <a:lstStyle/>
          <a:p>
            <a:r>
              <a:rPr lang="el-GR" sz="3600" dirty="0" smtClean="0"/>
              <a:t>2</a:t>
            </a:r>
            <a:r>
              <a:rPr lang="el-GR" sz="3600" baseline="30000" dirty="0" smtClean="0"/>
              <a:t>ο</a:t>
            </a:r>
            <a:r>
              <a:rPr lang="el-GR" sz="3600" dirty="0" smtClean="0"/>
              <a:t> στάδιο ενεργοποίηση των </a:t>
            </a:r>
            <a:r>
              <a:rPr lang="el-GR" sz="3600" dirty="0" err="1" smtClean="0"/>
              <a:t>κυτταροτοξικών</a:t>
            </a:r>
            <a:r>
              <a:rPr lang="el-GR" sz="3600" dirty="0" smtClean="0"/>
              <a:t> Τ-λεμφοκυττάρων (Κυτταρική Ανοσία)</a:t>
            </a:r>
          </a:p>
          <a:p>
            <a:pPr lvl="1"/>
            <a:r>
              <a:rPr lang="el-GR" sz="3200" dirty="0" smtClean="0"/>
              <a:t>Τα ενεργοποιημένα βοηθητικά Τ-λεμφοκύτταρα εκκρίνουν ουσίες που ενεργοποιούν τα </a:t>
            </a:r>
            <a:r>
              <a:rPr lang="el-GR" sz="3200" dirty="0" err="1" smtClean="0"/>
              <a:t>κυτταροτοξικά</a:t>
            </a:r>
            <a:r>
              <a:rPr lang="el-GR" sz="3200" dirty="0" smtClean="0"/>
              <a:t> Τ-λεμφοκύτταρα τα οποία πολλαπλασιάζονται</a:t>
            </a:r>
          </a:p>
          <a:p>
            <a:pPr lvl="1"/>
            <a:r>
              <a:rPr lang="el-GR" sz="3200" dirty="0" smtClean="0"/>
              <a:t> </a:t>
            </a:r>
            <a:r>
              <a:rPr lang="el-GR" sz="3200" dirty="0" smtClean="0"/>
              <a:t>παράγονται και τα </a:t>
            </a:r>
            <a:r>
              <a:rPr lang="el-GR" sz="3200" dirty="0" err="1" smtClean="0"/>
              <a:t>κυτταροτοξικά</a:t>
            </a:r>
            <a:r>
              <a:rPr lang="el-GR" sz="3200" dirty="0" smtClean="0"/>
              <a:t> Τ-λεμφοκύτταρα μνήμης που θα ενεργοποιηθούν όταν ο οργανισμός εκτεθεί πάλι στο ίδιο αντιγόνο.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28596" y="161908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ΣΤΑΔΙΑ ΠΡΩΤΟΓΕΝΟΥΣ ΑΝΟΣΟΒΙΟΛΟΓΙΚΗΣ ΑΠΟΚΡΙΣΗΣ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3</a:t>
            </a:r>
            <a:r>
              <a:rPr lang="el-GR" baseline="30000" dirty="0" smtClean="0"/>
              <a:t>ο</a:t>
            </a:r>
            <a:r>
              <a:rPr lang="el-GR" dirty="0" smtClean="0"/>
              <a:t> στάδιο: ενεργοποίηση των κατασταλτικών Τ- λεμφοκυττάρων</a:t>
            </a:r>
          </a:p>
          <a:p>
            <a:pPr lvl="1"/>
            <a:r>
              <a:rPr lang="el-GR" dirty="0" smtClean="0"/>
              <a:t>Σταματούν την ανοσοβιολογική απόκριση μετά την επιτυχή εξουδετέρωση του αντιγόνου</a:t>
            </a:r>
          </a:p>
          <a:p>
            <a:pPr lvl="1"/>
            <a:r>
              <a:rPr lang="el-GR" dirty="0" smtClean="0"/>
              <a:t>Σε αυτό βοηθούν και τα προϊόντα της ίδιας της  ανοσοβιολογικής απόκρισης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28596" y="161908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ΣΤΑΔΙΑ ΠΡΩΤΟΓΕΝΟΥΣ ΑΝΟΣΟΒΙΟΛΟΓΙΚΗΣ ΑΠΟΚΡΙΣΗΣ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 smtClean="0"/>
              <a:t>Δευτερογενησ</a:t>
            </a:r>
            <a:r>
              <a:rPr lang="el-GR" dirty="0" smtClean="0"/>
              <a:t> </a:t>
            </a:r>
            <a:r>
              <a:rPr lang="el-GR" dirty="0" err="1" smtClean="0"/>
              <a:t>ανοσοβιολογικη</a:t>
            </a:r>
            <a:r>
              <a:rPr lang="el-GR" dirty="0" smtClean="0"/>
              <a:t> </a:t>
            </a:r>
            <a:r>
              <a:rPr lang="el-GR" dirty="0" err="1" smtClean="0"/>
              <a:t>αποκριση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85860"/>
            <a:ext cx="8991600" cy="5572140"/>
          </a:xfrm>
        </p:spPr>
        <p:txBody>
          <a:bodyPr>
            <a:normAutofit/>
          </a:bodyPr>
          <a:lstStyle/>
          <a:p>
            <a:r>
              <a:rPr lang="el-GR" dirty="0" smtClean="0"/>
              <a:t>Το αντιγόνο εισέρχεται για δεύτερη ή πολλοστή φορά στον οργανισμό</a:t>
            </a:r>
          </a:p>
          <a:p>
            <a:r>
              <a:rPr lang="el-GR" dirty="0" smtClean="0"/>
              <a:t>Ενεργοποίηση των κυττάρων μνήμης</a:t>
            </a:r>
          </a:p>
          <a:p>
            <a:pPr lvl="1"/>
            <a:r>
              <a:rPr lang="el-GR" dirty="0" smtClean="0"/>
              <a:t>Ξεκινά άμεσα η παραγωγή τεράστιων ποσοτήτων αντισωμάτων που διαρκούν για μεγάλο χρονικό διάστημα στην κυκλοφορία</a:t>
            </a:r>
          </a:p>
          <a:p>
            <a:pPr lvl="1"/>
            <a:r>
              <a:rPr lang="el-GR" dirty="0" smtClean="0"/>
              <a:t>Τα αντιγόνα εξουδετερώνονται στο χρόνο επώασης τους πριν προλάβουν να περάσουν στη λοίμωξη που έχουμε και τα συμπτώματα της ασθένειας και έτσι το άτομο δε νοσεί.</a:t>
            </a:r>
          </a:p>
          <a:p>
            <a:pPr lvl="2"/>
            <a:r>
              <a:rPr lang="el-GR" dirty="0" smtClean="0"/>
              <a:t>Πιθανότατα δεν αντιλήφθηκε καν ότι μολύνθηκε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0"/>
            <a:ext cx="828680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714744" y="1571612"/>
            <a:ext cx="150019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/>
              <a:t>Τα πρώτα αντισώματα παράγονται σχεδόν 72 ώρες μετά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7000892" y="1142984"/>
            <a:ext cx="207170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/>
              <a:t>Το αντιγόνο εξουδετερώνεται όταν έχει περάσει στη φάση της λοίμωξης,</a:t>
            </a:r>
          </a:p>
          <a:p>
            <a:r>
              <a:rPr lang="el-GR" sz="2000" dirty="0" smtClean="0"/>
              <a:t>Ο οργανισμός νοσεί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9466"/>
            <a:ext cx="9144000" cy="6877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643306" y="1857364"/>
            <a:ext cx="207170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/>
              <a:t>Άμεση ενεργοποίηση κυττάρων μνήμης, άμεση παραγωγή τεράστιων ποσοτήτων αντισωμάτων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5857884" y="785794"/>
            <a:ext cx="29289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/>
              <a:t>Ο οργανισμός δε νοσεί γιατί το αντιγόνο εξουδετερώνεται στον χρόνο επώασης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Τυποι</a:t>
            </a:r>
            <a:r>
              <a:rPr lang="el-GR" dirty="0" smtClean="0"/>
              <a:t> </a:t>
            </a:r>
            <a:r>
              <a:rPr lang="el-GR" dirty="0" err="1" smtClean="0"/>
              <a:t>ανοσιασ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4000" dirty="0" smtClean="0"/>
              <a:t>Ανοσία είναι η ικανότητα του ανθρώπου να αναγνωρίζει οποιοδήποτε αντιγόνο και να αντιδρά παράγοντας:</a:t>
            </a:r>
          </a:p>
          <a:p>
            <a:pPr lvl="1"/>
            <a:r>
              <a:rPr lang="el-GR" sz="3600" dirty="0" smtClean="0"/>
              <a:t>Εξειδικευμένα κύτταρα (πχ λεμφοκύτταρα)</a:t>
            </a:r>
          </a:p>
          <a:p>
            <a:pPr lvl="1"/>
            <a:r>
              <a:rPr lang="el-GR" sz="3600" dirty="0" smtClean="0"/>
              <a:t>Κυτταρικά παράγωγα (πχ αντισώματα)</a:t>
            </a:r>
          </a:p>
          <a:p>
            <a:pPr lvl="1">
              <a:buNone/>
            </a:pPr>
            <a:r>
              <a:rPr lang="el-GR" sz="3600" dirty="0" smtClean="0"/>
              <a:t>Ώστε να το εξουδετερώσει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57298"/>
            <a:ext cx="9144000" cy="4525963"/>
          </a:xfrm>
        </p:spPr>
        <p:txBody>
          <a:bodyPr>
            <a:noAutofit/>
          </a:bodyPr>
          <a:lstStyle/>
          <a:p>
            <a:r>
              <a:rPr lang="el-GR" sz="4000" b="1" dirty="0" smtClean="0"/>
              <a:t>Ενεργητική ανοσία: </a:t>
            </a:r>
            <a:r>
              <a:rPr lang="el-GR" sz="4000" dirty="0" smtClean="0"/>
              <a:t>τα αντισώματα παράγονται από τον ίδιο τον οργανισμό</a:t>
            </a:r>
          </a:p>
          <a:p>
            <a:r>
              <a:rPr lang="el-GR" sz="4000" b="1" dirty="0" smtClean="0"/>
              <a:t>Ο οργανισμός μπορεί να ενεργοποιηθεί:</a:t>
            </a:r>
          </a:p>
          <a:p>
            <a:pPr lvl="1"/>
            <a:r>
              <a:rPr lang="el-GR" sz="3600" b="1" dirty="0" smtClean="0"/>
              <a:t>Με φυσικό τρόπο: </a:t>
            </a:r>
            <a:r>
              <a:rPr lang="el-GR" sz="3600" dirty="0" smtClean="0"/>
              <a:t>να έλθει σε επαφή με ένα αντιγόνο στο περιβάλλον </a:t>
            </a:r>
          </a:p>
          <a:p>
            <a:pPr lvl="1"/>
            <a:r>
              <a:rPr lang="el-GR" sz="3600" b="1" dirty="0" smtClean="0"/>
              <a:t>Με τεχνητό τρόπο: </a:t>
            </a:r>
            <a:r>
              <a:rPr lang="el-GR" sz="3600" dirty="0" smtClean="0"/>
              <a:t>με τη χορήγηση εμβολίου</a:t>
            </a:r>
            <a:endParaRPr lang="en-US" sz="3600" b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Τυποι</a:t>
            </a:r>
            <a:r>
              <a:rPr lang="el-GR" dirty="0" smtClean="0"/>
              <a:t> </a:t>
            </a:r>
            <a:r>
              <a:rPr lang="el-GR" dirty="0" err="1" smtClean="0"/>
              <a:t>ανοσιασ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εμβολιο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80" y="1142984"/>
            <a:ext cx="8686800" cy="5303838"/>
          </a:xfrm>
        </p:spPr>
        <p:txBody>
          <a:bodyPr>
            <a:normAutofit lnSpcReduction="10000"/>
          </a:bodyPr>
          <a:lstStyle/>
          <a:p>
            <a:r>
              <a:rPr lang="el-GR" dirty="0" smtClean="0"/>
              <a:t>Τρόπος πρόληψης ασθένειας</a:t>
            </a:r>
          </a:p>
          <a:p>
            <a:r>
              <a:rPr lang="el-GR" dirty="0" smtClean="0"/>
              <a:t>Περιέχει </a:t>
            </a:r>
          </a:p>
          <a:p>
            <a:pPr lvl="1"/>
            <a:r>
              <a:rPr lang="el-GR" dirty="0" smtClean="0"/>
              <a:t>νεκρούς ή αδρανοποιημένους μικροοργανισμούς</a:t>
            </a:r>
          </a:p>
          <a:p>
            <a:pPr lvl="1"/>
            <a:r>
              <a:rPr lang="el-GR" dirty="0" smtClean="0"/>
              <a:t>Αδρανοποιημένες τοξίνες</a:t>
            </a:r>
          </a:p>
          <a:p>
            <a:pPr lvl="1"/>
            <a:r>
              <a:rPr lang="el-GR" dirty="0" smtClean="0"/>
              <a:t>Τμήματα μικροοργανισμών</a:t>
            </a:r>
          </a:p>
          <a:p>
            <a:r>
              <a:rPr lang="el-GR" dirty="0" smtClean="0"/>
              <a:t>Χορηγείται για να ενεργοποιηθεί το ανοσοβιολογικό σύστημα ώστε να παραχθούν τα κύτταρα μνήμης</a:t>
            </a:r>
          </a:p>
          <a:p>
            <a:r>
              <a:rPr lang="el-GR" dirty="0" smtClean="0"/>
              <a:t>Το άτομο που εμβολιάζεται δε νοσεί και σε μελλοντική μόλυνση από το ίδιο αντιγόνο δίνει δευτερογενή ανοσοβιολογική απόκριση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686800" cy="4946672"/>
          </a:xfrm>
        </p:spPr>
        <p:txBody>
          <a:bodyPr>
            <a:noAutofit/>
          </a:bodyPr>
          <a:lstStyle/>
          <a:p>
            <a:r>
              <a:rPr lang="el-GR" sz="3600" b="1" dirty="0" smtClean="0"/>
              <a:t>Παθητική ανοσία: </a:t>
            </a:r>
            <a:r>
              <a:rPr lang="el-GR" sz="3600" dirty="0" smtClean="0"/>
              <a:t>χορηγούνται έτοιμα αντισώματα στον οργανισμό που έχουν παραχθεί από άλλο οργανισμό</a:t>
            </a:r>
          </a:p>
          <a:p>
            <a:r>
              <a:rPr lang="el-GR" sz="3600" b="1" dirty="0" err="1" smtClean="0"/>
              <a:t>Επιτυγχάνεταιι</a:t>
            </a:r>
            <a:r>
              <a:rPr lang="el-GR" sz="3600" b="1" dirty="0" smtClean="0"/>
              <a:t> με:</a:t>
            </a:r>
          </a:p>
          <a:p>
            <a:pPr lvl="1"/>
            <a:r>
              <a:rPr lang="el-GR" sz="3200" b="1" dirty="0" smtClean="0"/>
              <a:t>Φυσιολογικό τρόπο: </a:t>
            </a:r>
            <a:r>
              <a:rPr lang="el-GR" sz="3200" dirty="0" smtClean="0"/>
              <a:t>από τη μητέρα στο έμβρυο διαμέσου του πλακούντα και στο νεογνό διαμέσου του μητρικού γάλακτος</a:t>
            </a:r>
          </a:p>
          <a:p>
            <a:pPr lvl="1"/>
            <a:r>
              <a:rPr lang="el-GR" sz="3200" b="1" dirty="0" smtClean="0"/>
              <a:t>Τεχνητό τρόπο: </a:t>
            </a:r>
            <a:r>
              <a:rPr lang="el-GR" sz="3200" dirty="0" smtClean="0"/>
              <a:t>σε ένα ενήλικο άτομο με τη χορήγηση ορού</a:t>
            </a:r>
            <a:endParaRPr lang="en-US" sz="3200" b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Τυποι</a:t>
            </a:r>
            <a:r>
              <a:rPr lang="el-GR" dirty="0" smtClean="0"/>
              <a:t> </a:t>
            </a:r>
            <a:r>
              <a:rPr lang="el-GR" dirty="0" err="1" smtClean="0"/>
              <a:t>ανοσιασ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Οροσ</a:t>
            </a:r>
            <a:r>
              <a:rPr lang="el-GR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7298"/>
            <a:ext cx="8686800" cy="5500702"/>
          </a:xfrm>
        </p:spPr>
        <p:txBody>
          <a:bodyPr>
            <a:normAutofit lnSpcReduction="10000"/>
          </a:bodyPr>
          <a:lstStyle/>
          <a:p>
            <a:r>
              <a:rPr lang="el-GR" dirty="0" smtClean="0"/>
              <a:t>Είναι τρόπος αντιμετώπισης μιας ασθένειας</a:t>
            </a:r>
          </a:p>
          <a:p>
            <a:r>
              <a:rPr lang="el-GR" dirty="0" smtClean="0"/>
              <a:t>Περιέχει έτοιμα αντισώματα από άλλα άτομα ή ζώα</a:t>
            </a:r>
          </a:p>
          <a:p>
            <a:r>
              <a:rPr lang="el-GR" dirty="0" smtClean="0"/>
              <a:t>Χορηγείται ώστε τα αντισώματα να καταστρέψουν άμεσα το αντιγόνο στο χρόνο επώασης του και το άτομο να μη νοσήσει</a:t>
            </a:r>
          </a:p>
          <a:p>
            <a:r>
              <a:rPr lang="el-GR" dirty="0" smtClean="0"/>
              <a:t>Δεν παράγονται κύτταρα μνήμης</a:t>
            </a:r>
          </a:p>
          <a:p>
            <a:r>
              <a:rPr lang="el-GR" dirty="0" smtClean="0"/>
              <a:t>Έχει άμεση δράση αλλά παροδική διάρκεια</a:t>
            </a:r>
          </a:p>
          <a:p>
            <a:r>
              <a:rPr lang="el-GR" dirty="0" smtClean="0"/>
              <a:t>Σε μελλοντική μόλυνση του ατόμου από το ίδιο αντιγόνο θα δώσει πρωτογενή ανοσοβιολογική απόκριση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774" y="0"/>
            <a:ext cx="917677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1414"/>
            <a:ext cx="8686800" cy="838200"/>
          </a:xfrm>
        </p:spPr>
        <p:txBody>
          <a:bodyPr/>
          <a:lstStyle/>
          <a:p>
            <a:r>
              <a:rPr lang="el-GR" dirty="0" err="1" smtClean="0"/>
              <a:t>Αυτοανοσα</a:t>
            </a:r>
            <a:r>
              <a:rPr lang="el-GR" dirty="0" smtClean="0"/>
              <a:t> </a:t>
            </a:r>
            <a:r>
              <a:rPr lang="el-GR" dirty="0" err="1" smtClean="0"/>
              <a:t>νοσηματα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4525963"/>
          </a:xfrm>
        </p:spPr>
        <p:txBody>
          <a:bodyPr>
            <a:noAutofit/>
          </a:bodyPr>
          <a:lstStyle/>
          <a:p>
            <a:r>
              <a:rPr lang="el-GR" sz="2400" dirty="0" smtClean="0"/>
              <a:t>Ως </a:t>
            </a:r>
            <a:r>
              <a:rPr lang="el-GR" sz="2400" dirty="0" err="1" smtClean="0"/>
              <a:t>αυτοάνοσες</a:t>
            </a:r>
            <a:r>
              <a:rPr lang="el-GR" sz="2400" dirty="0" smtClean="0"/>
              <a:t> ασθένειες ορίζονται εκείνες οι οποίες προκαλούνται από υπερβολική και λανθασμένη απόκριση του ανοσοποιητικού συστήματος έναντι στον ίδιο τον οργανισμό. </a:t>
            </a:r>
          </a:p>
          <a:p>
            <a:r>
              <a:rPr lang="el-GR" sz="2400" dirty="0" smtClean="0"/>
              <a:t>Οι ακόλουθες είναι μερικές από τις πιο κοινές </a:t>
            </a:r>
            <a:r>
              <a:rPr lang="el-GR" sz="2400" dirty="0" err="1" smtClean="0"/>
              <a:t>αυτοάνοσες</a:t>
            </a:r>
            <a:r>
              <a:rPr lang="el-GR" sz="2400" dirty="0" smtClean="0"/>
              <a:t> </a:t>
            </a:r>
            <a:r>
              <a:rPr lang="el-GR" sz="2400" dirty="0" smtClean="0"/>
              <a:t>ασθένειες:</a:t>
            </a:r>
          </a:p>
          <a:p>
            <a:pPr lvl="1"/>
            <a:r>
              <a:rPr lang="el-GR" sz="2000" dirty="0" smtClean="0"/>
              <a:t>Ρευματοειδής αρθρίτιδα ( φλεγμονή των αρθρώσεων και των γύρω ιστών) </a:t>
            </a:r>
            <a:endParaRPr lang="el-GR" sz="2000" dirty="0" smtClean="0"/>
          </a:p>
          <a:p>
            <a:pPr lvl="1"/>
            <a:r>
              <a:rPr lang="el-GR" sz="2000" dirty="0" err="1" smtClean="0"/>
              <a:t>Συστημικός</a:t>
            </a:r>
            <a:r>
              <a:rPr lang="el-GR" sz="2000" dirty="0" smtClean="0"/>
              <a:t> </a:t>
            </a:r>
            <a:r>
              <a:rPr lang="el-GR" sz="2000" dirty="0" err="1" smtClean="0"/>
              <a:t>ερυθηματώδης</a:t>
            </a:r>
            <a:r>
              <a:rPr lang="el-GR" sz="2000" dirty="0" smtClean="0"/>
              <a:t> λύκος (επηρεάζει το δέρμα , τις αρθρώσεις , τα νεφρά , τον εγκέφαλο και άλλα όργανα) </a:t>
            </a:r>
            <a:endParaRPr lang="el-GR" sz="2000" dirty="0" smtClean="0"/>
          </a:p>
          <a:p>
            <a:pPr lvl="1"/>
            <a:r>
              <a:rPr lang="el-GR" sz="2000" dirty="0" smtClean="0"/>
              <a:t> </a:t>
            </a:r>
            <a:r>
              <a:rPr lang="el-GR" sz="2000" dirty="0" smtClean="0"/>
              <a:t>Σκλήρυνση κατά πλάκας (επηρεάζει τον εγκέφαλο και το νωτιαίο μυελό) </a:t>
            </a:r>
            <a:endParaRPr lang="el-GR" sz="2000" dirty="0" smtClean="0"/>
          </a:p>
          <a:p>
            <a:pPr lvl="1"/>
            <a:r>
              <a:rPr lang="el-GR" sz="2000" dirty="0" smtClean="0"/>
              <a:t> </a:t>
            </a:r>
            <a:r>
              <a:rPr lang="el-GR" sz="2000" dirty="0" err="1" smtClean="0"/>
              <a:t>Κοιλιοκάκη</a:t>
            </a:r>
            <a:r>
              <a:rPr lang="el-GR" sz="2000" dirty="0" smtClean="0"/>
              <a:t>  ( που βρίσκεται στο σιτάρι , τη σίκαλη και κριθάρι) που προκαλεί βλάβες στο βλεννογόνο του λεπτού </a:t>
            </a:r>
            <a:r>
              <a:rPr lang="el-GR" sz="2000" dirty="0" smtClean="0"/>
              <a:t>εντέρου</a:t>
            </a:r>
          </a:p>
          <a:p>
            <a:pPr lvl="1"/>
            <a:r>
              <a:rPr lang="el-GR" sz="2000" dirty="0" smtClean="0"/>
              <a:t> </a:t>
            </a:r>
            <a:r>
              <a:rPr lang="el-GR" sz="2000" dirty="0" smtClean="0"/>
              <a:t>Σκληρόδερμα (νόσος του συνδετικού ιστού που προκαλεί αλλαγές στο δέρμα , στα αιμοφόρα αγγεία , στους μύες και στα εσωτερικά όργανα) </a:t>
            </a:r>
            <a:endParaRPr lang="el-GR" sz="2000" dirty="0" smtClean="0"/>
          </a:p>
          <a:p>
            <a:pPr lvl="1"/>
            <a:r>
              <a:rPr lang="el-GR" sz="2000" dirty="0" smtClean="0"/>
              <a:t> </a:t>
            </a:r>
            <a:r>
              <a:rPr lang="el-GR" sz="2000" dirty="0" smtClean="0"/>
              <a:t>Ψωρίαση (πάθηση του δέρματος που προκαλεί ερυθρότητα και ερεθισμό) </a:t>
            </a:r>
            <a:endParaRPr lang="el-GR" sz="2000" dirty="0" smtClean="0"/>
          </a:p>
          <a:p>
            <a:pPr lvl="1"/>
            <a:r>
              <a:rPr lang="el-GR" sz="2000" dirty="0" smtClean="0"/>
              <a:t>Φλεγμονώδης </a:t>
            </a:r>
            <a:r>
              <a:rPr lang="el-GR" sz="2000" dirty="0" smtClean="0"/>
              <a:t>νόσος του εντέρου (μια ομάδα φλεγμονωδών παθήσεων του </a:t>
            </a:r>
            <a:r>
              <a:rPr lang="el-GR" sz="2000" dirty="0" err="1" smtClean="0"/>
              <a:t>παχέος</a:t>
            </a:r>
            <a:r>
              <a:rPr lang="el-GR" sz="2000" dirty="0" smtClean="0"/>
              <a:t> και του λεπτού εντέρου</a:t>
            </a:r>
            <a:r>
              <a:rPr lang="el-GR" sz="2000" dirty="0" smtClean="0"/>
              <a:t>)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4422"/>
            <a:ext cx="8686800" cy="5643578"/>
          </a:xfrm>
        </p:spPr>
        <p:txBody>
          <a:bodyPr>
            <a:normAutofit/>
          </a:bodyPr>
          <a:lstStyle/>
          <a:p>
            <a:r>
              <a:rPr lang="el-GR" dirty="0" smtClean="0"/>
              <a:t>Υποθέσεις που ερμηνεύουν την εμφάνισή τους:</a:t>
            </a:r>
          </a:p>
          <a:p>
            <a:pPr lvl="1"/>
            <a:r>
              <a:rPr lang="el-GR" dirty="0" smtClean="0"/>
              <a:t>Ένας ιός ενσωματώνει στο έλυτρό του πρωτεΐνες του κυττάρου-ξενιστή.</a:t>
            </a:r>
          </a:p>
          <a:p>
            <a:pPr lvl="1"/>
            <a:r>
              <a:rPr lang="el-GR" dirty="0" smtClean="0"/>
              <a:t>Τα Τ-λεμφοκύτταρα δεν ξεχωρίζουν συστατικά κυττάρων του οργανισμού από αυτά ξένων οργανισμών</a:t>
            </a:r>
          </a:p>
          <a:p>
            <a:pPr lvl="1"/>
            <a:r>
              <a:rPr lang="el-GR" dirty="0" smtClean="0"/>
              <a:t>Εμφανίζεται κάποιο νέο συστατικό (ή μεταβάλλεται κάποιο παλιό) στα κύτταρα του οργανισμού και αυτό αναγνωρίζεται ως ξένο</a:t>
            </a:r>
          </a:p>
          <a:p>
            <a:pPr lvl="1"/>
            <a:r>
              <a:rPr lang="el-GR" dirty="0" smtClean="0"/>
              <a:t>Συστατικά κυττάρων σε ιστούς που δεν </a:t>
            </a:r>
            <a:r>
              <a:rPr lang="el-GR" dirty="0" err="1" smtClean="0"/>
              <a:t>αιματώνονται</a:t>
            </a:r>
            <a:r>
              <a:rPr lang="el-GR" dirty="0" smtClean="0"/>
              <a:t> έντονα αναγνωρίζονται σαν ξένα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4800" y="71414"/>
            <a:ext cx="8686800" cy="838200"/>
          </a:xfrm>
        </p:spPr>
        <p:txBody>
          <a:bodyPr/>
          <a:lstStyle/>
          <a:p>
            <a:r>
              <a:rPr lang="el-GR" dirty="0" err="1" smtClean="0"/>
              <a:t>Αυτοανοσα</a:t>
            </a:r>
            <a:r>
              <a:rPr lang="el-GR" dirty="0" smtClean="0"/>
              <a:t> </a:t>
            </a:r>
            <a:r>
              <a:rPr lang="el-GR" dirty="0" err="1" smtClean="0"/>
              <a:t>νοσηματα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αλλεργια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142984"/>
            <a:ext cx="8686800" cy="5715016"/>
          </a:xfrm>
        </p:spPr>
        <p:txBody>
          <a:bodyPr>
            <a:normAutofit fontScale="62500" lnSpcReduction="20000"/>
          </a:bodyPr>
          <a:lstStyle/>
          <a:p>
            <a:r>
              <a:rPr lang="el-GR" dirty="0" smtClean="0"/>
              <a:t>Η ενεργοποίηση του ανοσοβιολογικού συστήματος του οργανισμού από παράγοντες , οι οποίοι δεν είναι παθογόνοι ή γενικώς επικίνδυνοι για την υγεία όπως για παράδειγμα κόκκοι γύρης, συστατικά στα τρόφιμα. φάρμακα, </a:t>
            </a:r>
            <a:r>
              <a:rPr lang="el-GR" dirty="0" err="1" smtClean="0"/>
              <a:t>κ.α</a:t>
            </a:r>
            <a:endParaRPr lang="en-US" dirty="0" smtClean="0"/>
          </a:p>
          <a:p>
            <a:r>
              <a:rPr lang="el-GR" b="1" dirty="0" smtClean="0"/>
              <a:t>Αλλεργιογόνα:</a:t>
            </a:r>
            <a:r>
              <a:rPr lang="el-GR" dirty="0" smtClean="0"/>
              <a:t> Οι παράγοντες που προκαλούν την αλλεργία . </a:t>
            </a:r>
            <a:endParaRPr lang="en-US" dirty="0" smtClean="0"/>
          </a:p>
          <a:p>
            <a:pPr>
              <a:buNone/>
            </a:pPr>
            <a:r>
              <a:rPr lang="el-GR" dirty="0" smtClean="0"/>
              <a:t> </a:t>
            </a:r>
            <a:endParaRPr lang="en-US" dirty="0" smtClean="0"/>
          </a:p>
          <a:p>
            <a:r>
              <a:rPr lang="el-GR" dirty="0" smtClean="0"/>
              <a:t>Για τις αλλεργικές αντιδράσεις ευθύνονται  ουσίες όπως η </a:t>
            </a:r>
            <a:r>
              <a:rPr lang="el-GR" b="1" dirty="0" err="1" smtClean="0"/>
              <a:t>ισταμίνη</a:t>
            </a:r>
            <a:endParaRPr lang="en-US" dirty="0" smtClean="0"/>
          </a:p>
          <a:p>
            <a:pPr>
              <a:buNone/>
            </a:pPr>
            <a:r>
              <a:rPr lang="el-GR" b="1" dirty="0" smtClean="0"/>
              <a:t>	Δράση </a:t>
            </a:r>
            <a:r>
              <a:rPr lang="el-GR" b="1" dirty="0" err="1" smtClean="0"/>
              <a:t>ισταμίνης</a:t>
            </a:r>
            <a:r>
              <a:rPr lang="el-GR" b="1" dirty="0" smtClean="0"/>
              <a:t>:	</a:t>
            </a:r>
            <a:r>
              <a:rPr lang="el-GR" dirty="0" smtClean="0"/>
              <a:t>προκαλεί αύξηση της διαπερατότητας των αγγείων</a:t>
            </a:r>
            <a:endParaRPr lang="en-US" dirty="0" smtClean="0"/>
          </a:p>
          <a:p>
            <a:pPr>
              <a:buNone/>
            </a:pPr>
            <a:r>
              <a:rPr lang="el-GR" dirty="0" smtClean="0"/>
              <a:t>	</a:t>
            </a:r>
            <a:r>
              <a:rPr lang="el-GR" dirty="0" smtClean="0"/>
              <a:t>			προκαλεί σύσπαση των λείων μυϊκών ινών</a:t>
            </a:r>
            <a:endParaRPr lang="en-US" dirty="0" smtClean="0"/>
          </a:p>
          <a:p>
            <a:pPr>
              <a:buNone/>
            </a:pPr>
            <a:r>
              <a:rPr lang="el-GR" dirty="0" smtClean="0"/>
              <a:t>                                                        διεγείρει </a:t>
            </a:r>
            <a:r>
              <a:rPr lang="el-GR" dirty="0" smtClean="0"/>
              <a:t>την εκκριτική δραστηριότητα </a:t>
            </a:r>
            <a:r>
              <a:rPr lang="el-GR" dirty="0" smtClean="0"/>
              <a:t>των</a:t>
            </a:r>
          </a:p>
          <a:p>
            <a:pPr>
              <a:buNone/>
            </a:pPr>
            <a:r>
              <a:rPr lang="el-GR" dirty="0" smtClean="0"/>
              <a:t> </a:t>
            </a:r>
            <a:r>
              <a:rPr lang="el-GR" dirty="0" smtClean="0"/>
              <a:t>                                                                                         </a:t>
            </a:r>
            <a:r>
              <a:rPr lang="el-GR" dirty="0" smtClean="0"/>
              <a:t>βλεννογόνων αδένων.</a:t>
            </a:r>
            <a:endParaRPr lang="en-US" dirty="0" smtClean="0"/>
          </a:p>
          <a:p>
            <a:pPr>
              <a:buNone/>
            </a:pPr>
            <a:r>
              <a:rPr lang="el-GR" dirty="0" smtClean="0"/>
              <a:t> </a:t>
            </a:r>
            <a:endParaRPr lang="en-US" dirty="0" smtClean="0"/>
          </a:p>
          <a:p>
            <a:r>
              <a:rPr lang="el-GR" dirty="0" smtClean="0"/>
              <a:t>Τα συμπτώματα της αλλεργικής αντίδρασης εξαρτώνται από το σημείο του σώματος όπου </a:t>
            </a:r>
            <a:r>
              <a:rPr lang="el-GR" dirty="0" smtClean="0"/>
              <a:t>εκκρίνεται</a:t>
            </a:r>
          </a:p>
          <a:p>
            <a:pPr>
              <a:buNone/>
            </a:pPr>
            <a:r>
              <a:rPr lang="el-GR" dirty="0" smtClean="0"/>
              <a:t>	</a:t>
            </a:r>
            <a:r>
              <a:rPr lang="el-GR" dirty="0" err="1" smtClean="0"/>
              <a:t>ισταμίνη</a:t>
            </a:r>
            <a:r>
              <a:rPr lang="el-GR" dirty="0" smtClean="0"/>
              <a:t>: όπως το </a:t>
            </a:r>
            <a:r>
              <a:rPr lang="el-GR" b="1" dirty="0" smtClean="0"/>
              <a:t>δέρμα,</a:t>
            </a:r>
            <a:r>
              <a:rPr lang="el-GR" dirty="0" smtClean="0"/>
              <a:t> η </a:t>
            </a:r>
            <a:r>
              <a:rPr lang="el-GR" b="1" dirty="0" smtClean="0"/>
              <a:t>αναπνευστική οδός</a:t>
            </a:r>
            <a:r>
              <a:rPr lang="el-GR" dirty="0" smtClean="0"/>
              <a:t> και ο </a:t>
            </a:r>
            <a:r>
              <a:rPr lang="el-GR" b="1" dirty="0" smtClean="0"/>
              <a:t>γαστρεντερικός σωλήνας </a:t>
            </a:r>
            <a:endParaRPr lang="en-US" dirty="0" smtClean="0"/>
          </a:p>
          <a:p>
            <a:r>
              <a:rPr lang="el-GR" dirty="0" smtClean="0"/>
              <a:t>Οι αλλεργίες έχουν συνήθως ως αποτέλεσμα την εμφάνιση </a:t>
            </a:r>
            <a:r>
              <a:rPr lang="el-GR" b="1" dirty="0" smtClean="0"/>
              <a:t>άσθματος</a:t>
            </a:r>
            <a:r>
              <a:rPr lang="el-GR" dirty="0" smtClean="0"/>
              <a:t>, </a:t>
            </a:r>
            <a:r>
              <a:rPr lang="el-GR" b="1" dirty="0" smtClean="0"/>
              <a:t>ναυτίας</a:t>
            </a:r>
            <a:r>
              <a:rPr lang="el-GR" dirty="0" smtClean="0"/>
              <a:t>, </a:t>
            </a:r>
            <a:r>
              <a:rPr lang="el-GR" b="1" dirty="0" smtClean="0"/>
              <a:t>καταρροής</a:t>
            </a:r>
            <a:r>
              <a:rPr lang="el-GR" dirty="0" smtClean="0"/>
              <a:t> και </a:t>
            </a:r>
            <a:r>
              <a:rPr lang="el-GR" b="1" dirty="0" smtClean="0"/>
              <a:t>διάρροιας</a:t>
            </a:r>
            <a:r>
              <a:rPr lang="el-GR" dirty="0" smtClean="0"/>
              <a:t>,</a:t>
            </a:r>
            <a:endParaRPr lang="en-US" dirty="0" smtClean="0"/>
          </a:p>
          <a:p>
            <a:r>
              <a:rPr lang="el-GR" dirty="0" smtClean="0"/>
              <a:t>Η χρήση </a:t>
            </a:r>
            <a:r>
              <a:rPr lang="el-GR" b="1" dirty="0" err="1" smtClean="0"/>
              <a:t>αντιισταμινικών</a:t>
            </a:r>
            <a:r>
              <a:rPr lang="el-GR" b="1" dirty="0" smtClean="0"/>
              <a:t> φαρμάκων</a:t>
            </a:r>
            <a:r>
              <a:rPr lang="el-GR" dirty="0" smtClean="0"/>
              <a:t> ενδείκνυται για την καταπολέμηση των συμπτωμάτων της αλλεργίας. </a:t>
            </a:r>
            <a:r>
              <a:rPr lang="el-GR" b="1" dirty="0" smtClean="0"/>
              <a:t>Προσοχή:</a:t>
            </a:r>
            <a:r>
              <a:rPr lang="el-GR" dirty="0" smtClean="0"/>
              <a:t> δεν θεραπεύουν αλλά περιορίζουν τα συμπτώματα των αλλεργικών αντιδράσεων.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ΑΛΛΕΡΓΙΑ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686800" cy="5303838"/>
          </a:xfrm>
        </p:spPr>
        <p:txBody>
          <a:bodyPr>
            <a:normAutofit fontScale="77500" lnSpcReduction="20000"/>
          </a:bodyPr>
          <a:lstStyle/>
          <a:p>
            <a:r>
              <a:rPr lang="el-GR" sz="3600" dirty="0" smtClean="0"/>
              <a:t>Για να εκδηλωθεί μια αλλεργική αντίδραση πρέπει να γίνει η ευαισθητοποίηση του ξενιστή σε κάποιο αλλεργιογόνο και η </a:t>
            </a:r>
            <a:r>
              <a:rPr lang="el-GR" sz="3600" dirty="0" err="1" smtClean="0"/>
              <a:t>επανέκθεσή</a:t>
            </a:r>
            <a:r>
              <a:rPr lang="el-GR" sz="3600" dirty="0" smtClean="0"/>
              <a:t> του μετά από κάποιο χρονικό διάστημα σε αυτό</a:t>
            </a:r>
            <a:endParaRPr lang="en-US" sz="3600" dirty="0" smtClean="0"/>
          </a:p>
          <a:p>
            <a:r>
              <a:rPr lang="el-GR" sz="3600" dirty="0" smtClean="0"/>
              <a:t>Όταν το αλλεργιογόνο έρχεται σε επαφή για πρώτη φορά με το σώμα </a:t>
            </a:r>
            <a:r>
              <a:rPr lang="el-GR" sz="3600" dirty="0" smtClean="0"/>
              <a:t>εκτίθεται από τα </a:t>
            </a:r>
            <a:r>
              <a:rPr lang="el-GR" sz="3600" dirty="0" err="1" smtClean="0"/>
              <a:t>μακροφάγα</a:t>
            </a:r>
            <a:r>
              <a:rPr lang="el-GR" sz="3600" dirty="0" smtClean="0"/>
              <a:t> </a:t>
            </a:r>
            <a:r>
              <a:rPr lang="el-GR" sz="3600" dirty="0" smtClean="0"/>
              <a:t>στα Τ-λεμφοκύτταρα</a:t>
            </a:r>
          </a:p>
          <a:p>
            <a:r>
              <a:rPr lang="el-GR" sz="3600" dirty="0" smtClean="0"/>
              <a:t>Κατά τη δεύτερη επαφή μεταξύ των αλλεργιογόνων και το «ευαισθητοποιημένο» </a:t>
            </a:r>
            <a:r>
              <a:rPr lang="el-GR" sz="3600" dirty="0" smtClean="0"/>
              <a:t>άτομο</a:t>
            </a:r>
            <a:r>
              <a:rPr lang="el-GR" sz="3600" dirty="0" smtClean="0"/>
              <a:t> </a:t>
            </a:r>
            <a:r>
              <a:rPr lang="el-GR" sz="3600" dirty="0" smtClean="0"/>
              <a:t>απελευθερώνονται μικροί κόκκοι </a:t>
            </a:r>
            <a:r>
              <a:rPr lang="el-GR" sz="3600" dirty="0" smtClean="0"/>
              <a:t>που περιέχουν χημικές ουσίες. Μεταξύ άλλων, αυτοί οι κόκκοι περιέχουν </a:t>
            </a:r>
            <a:r>
              <a:rPr lang="el-GR" sz="3600" dirty="0" err="1" smtClean="0"/>
              <a:t>ισταμίνη</a:t>
            </a:r>
            <a:r>
              <a:rPr lang="el-GR" sz="3600" dirty="0" smtClean="0"/>
              <a:t>, η οποία παίζει βασικό ρόλο στην αλλεργική αντίδραση, δεδομένου ότι είναι υπεύθυνη για τα συμπτώματα (ρινίτιδα, άσθμα, κνίδωση, κλπ</a:t>
            </a:r>
            <a:r>
              <a:rPr lang="el-GR" sz="3600" dirty="0" smtClean="0"/>
              <a:t>).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16801</TotalTime>
  <Words>1508</Words>
  <Application>Microsoft Office PowerPoint</Application>
  <PresentationFormat>On-screen Show (4:3)</PresentationFormat>
  <Paragraphs>187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Trek</vt:lpstr>
      <vt:lpstr>Slide 1</vt:lpstr>
      <vt:lpstr>ΜΗΧΑΝΙΣΜΟΙ ΕΙ∆ΙΚΗΣ ΑΜΥΝΑΣ ΜΗΧΑΝΙΣΜΟΙ ΕΙ∆ΙΚΗΣ ΑΜΥΝΑΣ - ΑΝΟΣΙΑ</vt:lpstr>
      <vt:lpstr>Slide 3</vt:lpstr>
      <vt:lpstr>ΧΑΡΑΚΤΗΡΙΣΤΙΚΑ ΤΩΝ ΜΗΧΑΝΙΣΜΩΝ ΕΙ∆ΙΚΗΣ ΑΜΥΝΑΣ</vt:lpstr>
      <vt:lpstr>ΑΝΟΣΟΒΙΟΛΟΓΙΚΟ ΣΥΣΤΗΜΑ</vt:lpstr>
      <vt:lpstr>ΚΥΤΤΑΡΑ ΤOY ΑΝΟΣΟΒΙΟΛΟΓΙΚΟΥ ΣΥΣΤΗΜΑΤΟΣ</vt:lpstr>
      <vt:lpstr>ΚΥΤΤΑΡΑ ΤΗΣ ΕΙ∆ΙΚΗΣ ΕΣΩΤΕΡΙΚΗΣ ΑΜΥΝΑΣ</vt:lpstr>
      <vt:lpstr>ΚΥΤΤΑΡΑ ΤΗΣ ΕΙ∆ΙΚΗΣ ΕΣΩΤΕΡΙΚΗΣ ΑΜΥΝΑΣ</vt:lpstr>
      <vt:lpstr>ΚΥΤΤΑΡΑ ΤΗΣ ΕΙ∆ΙΚΗΣ ΕΣΩΤΕΡΙΚΗΣ ΑΜΥΝΑΣ</vt:lpstr>
      <vt:lpstr>ΚΥΤΤΑΡΑ ΤΗΣ ΕΙ∆ΙΚΗΣ ΕΣΩΤΕΡΙΚΗΣ ΑΜΥΝΑΣ</vt:lpstr>
      <vt:lpstr>Β-λεμφοκυτταρα</vt:lpstr>
      <vt:lpstr>ΔΟΜΗ ΤΩΝ ΑΝΤΙΣΩΜΑΤΩΝ</vt:lpstr>
      <vt:lpstr>ΔΟΜΗ ΤΩΝ ΑΝΤΙΣΩΜΑΤΩΝ</vt:lpstr>
      <vt:lpstr>Slide 14</vt:lpstr>
      <vt:lpstr>ΡΟΛΟΣ ΤΩΝ ΑΝΤΙΣΩΜΑΤΩΝ</vt:lpstr>
      <vt:lpstr>ΔΙΑΚΡΙΣΗ ΑΝΟΣΟΒΙΟΛΟΓΙΚΗΣ ΑΠΟΚΡΙΣΗΣ</vt:lpstr>
      <vt:lpstr>ΣΤΑΔΙΑ ΠΡΩΤΟΓΕΝΟΥΣ ΑΝΟΣΟΒΙΟΛΟΓΙΚΗΣ ΑΠΟΚΡΙΣΗΣ</vt:lpstr>
      <vt:lpstr>ΣΤΑΔΙΑ ΠΡΩΤΟΓΕΝΟΥΣ ΑΝΟΣΟΒΙΟΛΟΓΙΚΗΣ ΑΠΟΚΡΙΣΗΣ</vt:lpstr>
      <vt:lpstr>ΣΤΑΔΙΑ ΠΡΩΤΟΓΕΝΟΥΣ ΑΝΟΣΟΒΙΟΛΟΓΙΚΗΣ ΑΠΟΚΡΙΣΗΣ</vt:lpstr>
      <vt:lpstr>ΣΤΑΔΙΑ ΠΡΩΤΟΓΕΝΟΥΣ ΑΝΟΣΟΒΙΟΛΟΓΙΚΗΣ ΑΠΟΚΡΙΣΗΣ</vt:lpstr>
      <vt:lpstr>Δευτερογενησ ανοσοβιολογικη αποκριση</vt:lpstr>
      <vt:lpstr>Slide 22</vt:lpstr>
      <vt:lpstr>Slide 23</vt:lpstr>
      <vt:lpstr>Slide 24</vt:lpstr>
      <vt:lpstr>Slide 25</vt:lpstr>
      <vt:lpstr>Slide 26</vt:lpstr>
      <vt:lpstr>Τυποι ανοσιασ</vt:lpstr>
      <vt:lpstr>Τυποι ανοσιασ</vt:lpstr>
      <vt:lpstr>εμβολιο</vt:lpstr>
      <vt:lpstr>Τυποι ανοσιασ</vt:lpstr>
      <vt:lpstr>Οροσ </vt:lpstr>
      <vt:lpstr>Slide 32</vt:lpstr>
      <vt:lpstr>Αυτοανοσα νοσηματα</vt:lpstr>
      <vt:lpstr>Αυτοανοσα νοσηματα</vt:lpstr>
      <vt:lpstr>αλλεργια</vt:lpstr>
      <vt:lpstr>ΑΛΛΕΡΓΙΑ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Μηχανισμοι αμυνασ του ανθρωπινου οργανισμου-βασικεσ αρχεσ ανοσιασ</dc:title>
  <dc:creator>Emily</dc:creator>
  <cp:lastModifiedBy>Emily</cp:lastModifiedBy>
  <cp:revision>76</cp:revision>
  <dcterms:created xsi:type="dcterms:W3CDTF">2017-08-04T09:24:16Z</dcterms:created>
  <dcterms:modified xsi:type="dcterms:W3CDTF">2018-01-04T10:03:02Z</dcterms:modified>
</cp:coreProperties>
</file>