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57FD242-8D03-45C6-8A19-AC8243BCD4C3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BBE947-63BF-4160-BDB8-58CCE48E31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8450" y="500042"/>
            <a:ext cx="5948392" cy="55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3536"/>
            <a:ext cx="9144000" cy="1143000"/>
          </a:xfrm>
        </p:spPr>
        <p:txBody>
          <a:bodyPr>
            <a:noAutofit/>
          </a:bodyPr>
          <a:lstStyle/>
          <a:p>
            <a:r>
              <a:rPr lang="el-GR" sz="3600" b="1" dirty="0" smtClean="0"/>
              <a:t>ΣΥΝ∆ΡΟΜΟ ΕΠΙΚΤΗΤΗΣ ΑΝΟΣΟΛΟΓΙΚΗΣ ΑΝΕΠΑΡΚΕΙΑΣ </a:t>
            </a:r>
            <a:r>
              <a:rPr lang="en-US" sz="3600" b="1" dirty="0" smtClean="0"/>
              <a:t>A.I.D.S.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211763"/>
          </a:xfrm>
        </p:spPr>
        <p:txBody>
          <a:bodyPr>
            <a:normAutofit/>
          </a:bodyPr>
          <a:lstStyle/>
          <a:p>
            <a:r>
              <a:rPr lang="el-GR" dirty="0" smtClean="0"/>
              <a:t>Η </a:t>
            </a:r>
            <a:r>
              <a:rPr lang="el-GR" dirty="0" err="1" smtClean="0"/>
              <a:t>εξασθενηµένη</a:t>
            </a:r>
            <a:r>
              <a:rPr lang="el-GR" dirty="0" smtClean="0"/>
              <a:t> λειτουργία του ανοσολογικού </a:t>
            </a:r>
            <a:r>
              <a:rPr lang="el-GR" dirty="0" err="1" smtClean="0"/>
              <a:t>συστήµατος</a:t>
            </a:r>
            <a:r>
              <a:rPr lang="el-GR" dirty="0" smtClean="0"/>
              <a:t> ενός </a:t>
            </a:r>
            <a:r>
              <a:rPr lang="el-GR" dirty="0" err="1" smtClean="0"/>
              <a:t>οργανισµού</a:t>
            </a:r>
            <a:r>
              <a:rPr lang="el-GR" dirty="0" smtClean="0"/>
              <a:t> </a:t>
            </a:r>
          </a:p>
          <a:p>
            <a:r>
              <a:rPr lang="el-GR" dirty="0" smtClean="0"/>
              <a:t>Είναι συνήθως επίκτητη </a:t>
            </a:r>
          </a:p>
          <a:p>
            <a:r>
              <a:rPr lang="el-GR" dirty="0" err="1" smtClean="0"/>
              <a:t>Εµφανίστηκε</a:t>
            </a:r>
            <a:r>
              <a:rPr lang="el-GR" dirty="0" smtClean="0"/>
              <a:t> στη δεκαετία του 70 και ανιχνεύτηκε για πρώτη φορά το 1981</a:t>
            </a:r>
          </a:p>
          <a:p>
            <a:r>
              <a:rPr lang="el-GR" dirty="0" smtClean="0"/>
              <a:t> Είναι το </a:t>
            </a:r>
            <a:r>
              <a:rPr lang="el-GR" dirty="0" err="1" smtClean="0"/>
              <a:t>Σύνδροµο</a:t>
            </a:r>
            <a:r>
              <a:rPr lang="el-GR" dirty="0" smtClean="0"/>
              <a:t> της Επίκτητης Ανοσολογικής Ανεπάρκειας </a:t>
            </a:r>
          </a:p>
          <a:p>
            <a:pPr>
              <a:buNone/>
            </a:pPr>
            <a:r>
              <a:rPr lang="el-GR" dirty="0" smtClean="0"/>
              <a:t>   </a:t>
            </a:r>
            <a:r>
              <a:rPr lang="el-GR" dirty="0" err="1" smtClean="0"/>
              <a:t>Acquired</a:t>
            </a:r>
            <a:r>
              <a:rPr lang="el-GR" dirty="0" smtClean="0"/>
              <a:t> </a:t>
            </a:r>
            <a:r>
              <a:rPr lang="el-GR" dirty="0" err="1" smtClean="0"/>
              <a:t>Immune</a:t>
            </a:r>
            <a:r>
              <a:rPr lang="el-GR" dirty="0" smtClean="0"/>
              <a:t> </a:t>
            </a:r>
            <a:r>
              <a:rPr lang="el-GR" dirty="0" err="1" smtClean="0"/>
              <a:t>Deficiency</a:t>
            </a:r>
            <a:r>
              <a:rPr lang="el-GR" dirty="0" smtClean="0"/>
              <a:t> </a:t>
            </a:r>
            <a:r>
              <a:rPr lang="el-GR" dirty="0" err="1" smtClean="0"/>
              <a:t>Syndrome</a:t>
            </a:r>
            <a:r>
              <a:rPr lang="el-GR" dirty="0" smtClean="0"/>
              <a:t> </a:t>
            </a:r>
          </a:p>
          <a:p>
            <a:r>
              <a:rPr lang="el-GR" dirty="0" smtClean="0"/>
              <a:t>Οφείλεται στον ιό Η.Ι.V. , τον ιό της ανθρώπινης ανοσολογικής ανεπάρκειας </a:t>
            </a:r>
          </a:p>
          <a:p>
            <a:pPr>
              <a:buNone/>
            </a:pPr>
            <a:r>
              <a:rPr lang="el-GR" dirty="0" smtClean="0"/>
              <a:t>   </a:t>
            </a:r>
            <a:r>
              <a:rPr lang="el-GR" dirty="0" err="1" smtClean="0"/>
              <a:t>Human</a:t>
            </a:r>
            <a:r>
              <a:rPr lang="el-GR" dirty="0" smtClean="0"/>
              <a:t> </a:t>
            </a:r>
            <a:r>
              <a:rPr lang="el-GR" dirty="0" err="1" smtClean="0"/>
              <a:t>Immunodeficiency</a:t>
            </a:r>
            <a:r>
              <a:rPr lang="el-GR" dirty="0" smtClean="0"/>
              <a:t> </a:t>
            </a:r>
            <a:r>
              <a:rPr lang="el-GR" dirty="0" err="1" smtClean="0"/>
              <a:t>Virus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5720" y="253536"/>
            <a:ext cx="8686800" cy="1143000"/>
          </a:xfrm>
        </p:spPr>
        <p:txBody>
          <a:bodyPr>
            <a:noAutofit/>
          </a:bodyPr>
          <a:lstStyle/>
          <a:p>
            <a:r>
              <a:rPr lang="el-GR" sz="3600" b="1" dirty="0" smtClean="0"/>
              <a:t>ΣΥΝ∆ΡΟΜΟ ΕΠΙΚΤΗΤΗΣ ΑΝΟΣΟΛΟΓΙΚΗΣ ΑΝΕΠΑΡΚΕΙΑΣ </a:t>
            </a:r>
            <a:r>
              <a:rPr lang="en-US" sz="3600" b="1" dirty="0" smtClean="0"/>
              <a:t>A.I.D.S.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 ιός προήλθε από συνεχείς µ</a:t>
            </a:r>
            <a:r>
              <a:rPr lang="el-GR" dirty="0" err="1" smtClean="0"/>
              <a:t>εταλλάξεις</a:t>
            </a:r>
            <a:r>
              <a:rPr lang="el-GR" dirty="0" smtClean="0"/>
              <a:t> ενός ιού που προσβάλλει τον αφρικανικό πίθηκο </a:t>
            </a:r>
          </a:p>
          <a:p>
            <a:r>
              <a:rPr lang="el-GR" dirty="0" smtClean="0"/>
              <a:t>Είναι άγνωστο πως µ</a:t>
            </a:r>
            <a:r>
              <a:rPr lang="el-GR" dirty="0" err="1" smtClean="0"/>
              <a:t>εταδόθηκε</a:t>
            </a:r>
            <a:r>
              <a:rPr lang="el-GR" dirty="0" smtClean="0"/>
              <a:t> στον άνθρωπο </a:t>
            </a:r>
          </a:p>
          <a:p>
            <a:r>
              <a:rPr lang="el-GR" dirty="0" smtClean="0"/>
              <a:t>Η εξάπλωση της ασθένειας σε όλες τις χώρες έχει πάρει εκρηκτικές διαστάσεις </a:t>
            </a:r>
          </a:p>
          <a:p>
            <a:r>
              <a:rPr lang="el-GR" dirty="0" smtClean="0"/>
              <a:t>Αποτελεί έναν από τους µ</a:t>
            </a:r>
            <a:r>
              <a:rPr lang="el-GR" dirty="0" err="1" smtClean="0"/>
              <a:t>εγαλύτερους</a:t>
            </a:r>
            <a:r>
              <a:rPr lang="el-GR" dirty="0" smtClean="0"/>
              <a:t> κινδύνους για την </a:t>
            </a:r>
            <a:r>
              <a:rPr lang="el-GR" dirty="0" err="1" smtClean="0"/>
              <a:t>παγκόσµια</a:t>
            </a:r>
            <a:r>
              <a:rPr lang="el-GR" dirty="0" smtClean="0"/>
              <a:t> υγεία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214"/>
            <a:ext cx="7239000" cy="1143000"/>
          </a:xfrm>
        </p:spPr>
        <p:txBody>
          <a:bodyPr>
            <a:normAutofit/>
          </a:bodyPr>
          <a:lstStyle/>
          <a:p>
            <a:r>
              <a:rPr lang="el-GR" b="1" dirty="0" err="1" smtClean="0"/>
              <a:t>∆ΟΜΗ</a:t>
            </a:r>
            <a:r>
              <a:rPr lang="el-GR" b="1" dirty="0" smtClean="0"/>
              <a:t> ΤΟΥ IOΥ H.I.V.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" y="785794"/>
            <a:ext cx="4929222" cy="4526280"/>
          </a:xfrm>
        </p:spPr>
        <p:txBody>
          <a:bodyPr>
            <a:noAutofit/>
          </a:bodyPr>
          <a:lstStyle/>
          <a:p>
            <a:r>
              <a:rPr lang="el-GR" sz="2400" dirty="0" smtClean="0"/>
              <a:t>Ανήκει στην οικογένεια των </a:t>
            </a:r>
            <a:r>
              <a:rPr lang="el-GR" sz="2400" dirty="0" err="1" smtClean="0"/>
              <a:t>ρετροïών</a:t>
            </a:r>
            <a:r>
              <a:rPr lang="el-GR" sz="2400" dirty="0" smtClean="0"/>
              <a:t> που είναι RΝΑ ιοί</a:t>
            </a:r>
          </a:p>
          <a:p>
            <a:r>
              <a:rPr lang="el-GR" sz="2400" dirty="0" smtClean="0"/>
              <a:t> Εκτός από το γενετικό υλικό του που είναι RNA διαθέτει και το </a:t>
            </a:r>
            <a:r>
              <a:rPr lang="el-GR" sz="2400" dirty="0" err="1" smtClean="0"/>
              <a:t>ένζυµο</a:t>
            </a:r>
            <a:r>
              <a:rPr lang="el-GR" sz="2400" dirty="0" smtClean="0"/>
              <a:t> αντίστροφη µ</a:t>
            </a:r>
            <a:r>
              <a:rPr lang="el-GR" sz="2400" dirty="0" err="1" smtClean="0"/>
              <a:t>εταγραφάση</a:t>
            </a:r>
            <a:r>
              <a:rPr lang="el-GR" sz="2400" dirty="0" smtClean="0"/>
              <a:t> </a:t>
            </a:r>
          </a:p>
          <a:p>
            <a:r>
              <a:rPr lang="el-GR" sz="2400" dirty="0" smtClean="0"/>
              <a:t>Καταλύει την σύνθεση DNA µε µ</a:t>
            </a:r>
            <a:r>
              <a:rPr lang="el-GR" sz="2400" dirty="0" err="1" smtClean="0"/>
              <a:t>ήτρα</a:t>
            </a:r>
            <a:r>
              <a:rPr lang="el-GR" sz="2400" dirty="0" smtClean="0"/>
              <a:t> το RNA του ιού</a:t>
            </a:r>
          </a:p>
          <a:p>
            <a:r>
              <a:rPr lang="el-GR" sz="2400" dirty="0" smtClean="0"/>
              <a:t> Το γενετικό υλικό του καθώς και διάφορα </a:t>
            </a:r>
            <a:r>
              <a:rPr lang="el-GR" sz="2400" dirty="0" err="1" smtClean="0"/>
              <a:t>ένζυµα</a:t>
            </a:r>
            <a:r>
              <a:rPr lang="el-GR" sz="2400" dirty="0" smtClean="0"/>
              <a:t> που διαθέτει είναι </a:t>
            </a:r>
            <a:r>
              <a:rPr lang="el-GR" sz="2400" dirty="0" err="1" smtClean="0"/>
              <a:t>κλεισµένα</a:t>
            </a:r>
            <a:r>
              <a:rPr lang="el-GR" sz="2400" dirty="0" smtClean="0"/>
              <a:t> σε ένα πρωτεϊνικό </a:t>
            </a:r>
            <a:r>
              <a:rPr lang="el-GR" sz="2400" dirty="0" err="1" smtClean="0"/>
              <a:t>καψίδιο</a:t>
            </a:r>
            <a:r>
              <a:rPr lang="el-GR" sz="2400" dirty="0" smtClean="0"/>
              <a:t> </a:t>
            </a:r>
          </a:p>
          <a:p>
            <a:r>
              <a:rPr lang="el-GR" sz="2400" dirty="0" smtClean="0"/>
              <a:t>Το </a:t>
            </a:r>
            <a:r>
              <a:rPr lang="el-GR" sz="2400" dirty="0" err="1" smtClean="0"/>
              <a:t>καψίδιο</a:t>
            </a:r>
            <a:r>
              <a:rPr lang="el-GR" sz="2400" dirty="0" smtClean="0"/>
              <a:t> περιβάλλεται από ένα </a:t>
            </a:r>
            <a:r>
              <a:rPr lang="el-GR" sz="2400" dirty="0" err="1" smtClean="0"/>
              <a:t>λιποπρωτεϊνικής</a:t>
            </a:r>
            <a:r>
              <a:rPr lang="el-GR" sz="2400" dirty="0" smtClean="0"/>
              <a:t> φύσης έλυτρο</a:t>
            </a:r>
            <a:endParaRPr lang="en-US" sz="2400" dirty="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500174"/>
            <a:ext cx="2871794" cy="282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3" y="4167781"/>
            <a:ext cx="2857488" cy="269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96" y="0"/>
            <a:ext cx="9078704" cy="670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ΚΥΤΤΑΡΑ ΠΟΥ ΠΡΟΣΒΑΛΕΙ Ο IOΣ H.I.V.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 ιός προσβάλει κυρίως: </a:t>
            </a:r>
          </a:p>
          <a:p>
            <a:pPr>
              <a:buNone/>
            </a:pPr>
            <a:r>
              <a:rPr lang="el-GR" dirty="0" smtClean="0"/>
              <a:t>    Βοηθητικά T- </a:t>
            </a:r>
            <a:r>
              <a:rPr lang="el-GR" dirty="0" err="1" smtClean="0"/>
              <a:t>λεµφοκύτταρα</a:t>
            </a:r>
            <a:r>
              <a:rPr lang="el-GR" dirty="0" smtClean="0"/>
              <a:t> </a:t>
            </a:r>
            <a:r>
              <a:rPr lang="el-GR" dirty="0" err="1" smtClean="0"/>
              <a:t>Κυτταροτοξικά</a:t>
            </a:r>
            <a:r>
              <a:rPr lang="el-GR" dirty="0" smtClean="0"/>
              <a:t> Τ- </a:t>
            </a:r>
            <a:r>
              <a:rPr lang="el-GR" dirty="0" err="1" smtClean="0"/>
              <a:t>λεµφοκύτταρα</a:t>
            </a:r>
            <a:r>
              <a:rPr lang="el-GR" dirty="0" smtClean="0"/>
              <a:t>      Νευρικά κύτταρα</a:t>
            </a:r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 O ιός εισβάλει στα κύτταρα αυτά αφού προσδεθεί στους ειδικούς υποδοχείς που υπάρχουν στην επιφάνεια των κυττάρων ξενιστών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Π</a:t>
            </a:r>
            <a:r>
              <a:rPr lang="en-US" b="1" dirty="0" smtClean="0"/>
              <a:t>OY ANIXNEYETAI O IO</a:t>
            </a:r>
            <a:r>
              <a:rPr lang="el-GR" b="1" dirty="0" smtClean="0"/>
              <a:t>Σ </a:t>
            </a:r>
            <a:r>
              <a:rPr lang="en-US" b="1" dirty="0" smtClean="0"/>
              <a:t>H.I.V.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" y="1428736"/>
            <a:ext cx="9072626" cy="5143536"/>
          </a:xfrm>
        </p:spPr>
        <p:txBody>
          <a:bodyPr>
            <a:normAutofit/>
          </a:bodyPr>
          <a:lstStyle/>
          <a:p>
            <a:r>
              <a:rPr lang="el-GR" dirty="0" smtClean="0"/>
              <a:t>Στον </a:t>
            </a:r>
            <a:r>
              <a:rPr lang="el-GR" dirty="0" err="1" smtClean="0"/>
              <a:t>οργανισµό</a:t>
            </a:r>
            <a:r>
              <a:rPr lang="el-GR" dirty="0" smtClean="0"/>
              <a:t> του ανθρώπου ο ιός ανιχνεύεται: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r>
              <a:rPr lang="el-GR" dirty="0" smtClean="0"/>
              <a:t> – Αυτό προδιαγράφει και τον τρόπο µ</a:t>
            </a:r>
            <a:r>
              <a:rPr lang="el-GR" dirty="0" err="1" smtClean="0"/>
              <a:t>ετάδοσης</a:t>
            </a:r>
            <a:r>
              <a:rPr lang="el-GR" dirty="0" smtClean="0"/>
              <a:t> του ιού</a:t>
            </a:r>
          </a:p>
          <a:p>
            <a:pPr>
              <a:buNone/>
            </a:pPr>
            <a:r>
              <a:rPr lang="el-GR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57686" y="2143116"/>
            <a:ext cx="4572032" cy="224676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 µ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εγάλες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συγκεντρώσεις: </a:t>
            </a:r>
          </a:p>
          <a:p>
            <a:pPr>
              <a:buNone/>
            </a:pP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αίµα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σπέρµα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Στις κολπικές εκκρίσεις</a:t>
            </a:r>
          </a:p>
        </p:txBody>
      </p:sp>
      <p:sp>
        <p:nvSpPr>
          <p:cNvPr id="5" name="Rectangle 4"/>
          <p:cNvSpPr/>
          <p:nvPr/>
        </p:nvSpPr>
        <p:spPr>
          <a:xfrm>
            <a:off x="214282" y="2108666"/>
            <a:ext cx="4000528" cy="267765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  µ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ικρές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συγκεντρώσεις: </a:t>
            </a:r>
          </a:p>
          <a:p>
            <a:pPr>
              <a:buNone/>
            </a:pP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 σάλιο</a:t>
            </a:r>
          </a:p>
          <a:p>
            <a:pPr>
              <a:buNone/>
            </a:pP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 δάκρυ </a:t>
            </a:r>
          </a:p>
          <a:p>
            <a:pPr>
              <a:buNone/>
            </a:pP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Στον ιδρώτα </a:t>
            </a:r>
          </a:p>
          <a:p>
            <a:pPr>
              <a:buNone/>
            </a:pP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 µ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ητρικό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γάλα </a:t>
            </a:r>
          </a:p>
          <a:p>
            <a:pPr>
              <a:buNone/>
            </a:pP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Στο εγκεφαλονωτιαίο υγρό κ.α.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 ΤΡΟΠΟΙ ΜΕΤΑ∆ΟΣΗΣ Τ</a:t>
            </a:r>
            <a:r>
              <a:rPr lang="en-US" b="1" dirty="0" smtClean="0"/>
              <a:t>O</a:t>
            </a:r>
            <a:r>
              <a:rPr lang="el-GR" b="1" dirty="0" smtClean="0"/>
              <a:t>Υ </a:t>
            </a:r>
            <a:r>
              <a:rPr lang="en-US" b="1" dirty="0" smtClean="0"/>
              <a:t>IO</a:t>
            </a:r>
            <a:r>
              <a:rPr lang="el-GR" b="1" dirty="0" smtClean="0"/>
              <a:t>Υ </a:t>
            </a:r>
            <a:r>
              <a:rPr lang="en-US" b="1" dirty="0" smtClean="0"/>
              <a:t>H.I.V.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14282" y="1500174"/>
            <a:ext cx="4357718" cy="5143536"/>
          </a:xfrm>
          <a:solidFill>
            <a:schemeClr val="accent1"/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l-GR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ιός </a:t>
            </a:r>
            <a:r>
              <a:rPr lang="el-GR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</a:t>
            </a:r>
            <a:r>
              <a:rPr lang="el-GR" sz="3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µ</a:t>
            </a:r>
            <a:r>
              <a:rPr lang="el-GR" sz="3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εταδοθεί</a:t>
            </a:r>
            <a:r>
              <a:rPr lang="el-GR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l-G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l-GR" sz="21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τη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ετάγγιση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αίµατος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χρήση της ίδιας σύριγγας κυρίως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εταξύ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τοξικοµανών</a:t>
            </a:r>
            <a:endParaRPr lang="el-G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Με τη σεξουαλική επαφή ενός φορέα και ενός υγιούς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ατόµου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∆εν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αποκλείεται η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ετάδοση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ιού κατά τον τοκετό από την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ητέρα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φορεά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στο νεογνό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500174"/>
            <a:ext cx="4038600" cy="507209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ιός </a:t>
            </a:r>
            <a:r>
              <a:rPr lang="el-GR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∆ΕΝ</a:t>
            </a:r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έχει αποδειχτεί ότι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εταδοθεί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buNone/>
            </a:pPr>
            <a:endParaRPr lang="el-G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Μέσω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εντόµων</a:t>
            </a:r>
            <a:endParaRPr lang="el-G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Με το σάλιο </a:t>
            </a: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τη χειραψία</a:t>
            </a: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Με τους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ασπασµούς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κατά τις κοινωνικές εκδηλώσεις </a:t>
            </a: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κοινή χρήση σκευών φαγητού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ΤΡΟΠΟΙ ΠΡΟΛΗΨΗΣ ΜΕΤΑ∆ΟΣΗΣ ΤΗΣ ΝΟΣΟΥ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8186766" cy="485491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dirty="0" smtClean="0"/>
              <a:t>Ο άνθρωπος πρέπει να παίρνει προφυλάξεις για να περιοριστεί η µ</a:t>
            </a:r>
            <a:r>
              <a:rPr lang="el-GR" dirty="0" err="1" smtClean="0"/>
              <a:t>ετάδοση</a:t>
            </a:r>
            <a:r>
              <a:rPr lang="el-GR" dirty="0" smtClean="0"/>
              <a:t> της νόσου: </a:t>
            </a:r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Να ελέγχεται το </a:t>
            </a:r>
            <a:r>
              <a:rPr lang="el-GR" dirty="0" err="1" smtClean="0"/>
              <a:t>αίµα</a:t>
            </a:r>
            <a:r>
              <a:rPr lang="el-GR" dirty="0" smtClean="0"/>
              <a:t> που προορίζεται για µ</a:t>
            </a:r>
            <a:r>
              <a:rPr lang="el-GR" dirty="0" err="1" smtClean="0"/>
              <a:t>εταγγίσεις</a:t>
            </a:r>
            <a:r>
              <a:rPr lang="el-GR" dirty="0" smtClean="0"/>
              <a:t> </a:t>
            </a:r>
          </a:p>
          <a:p>
            <a:r>
              <a:rPr lang="el-GR" dirty="0" smtClean="0"/>
              <a:t>Η </a:t>
            </a:r>
            <a:r>
              <a:rPr lang="el-GR" dirty="0" err="1" smtClean="0"/>
              <a:t>χρησιµοποίηση</a:t>
            </a:r>
            <a:r>
              <a:rPr lang="el-GR" dirty="0" smtClean="0"/>
              <a:t> συριγγών µ</a:t>
            </a:r>
            <a:r>
              <a:rPr lang="el-GR" dirty="0" err="1" smtClean="0"/>
              <a:t>ιας</a:t>
            </a:r>
            <a:r>
              <a:rPr lang="el-GR" dirty="0" smtClean="0"/>
              <a:t> χρήσης και µόνο µια φορά από ένα </a:t>
            </a:r>
            <a:r>
              <a:rPr lang="el-GR" dirty="0" err="1" smtClean="0"/>
              <a:t>άτοµο</a:t>
            </a:r>
            <a:endParaRPr lang="el-GR" dirty="0" smtClean="0"/>
          </a:p>
          <a:p>
            <a:r>
              <a:rPr lang="el-GR" dirty="0" smtClean="0"/>
              <a:t> Η πλήρης αποστείρωση των χειρουργικών και των οδοντιατρικών εργαλείων</a:t>
            </a:r>
          </a:p>
          <a:p>
            <a:r>
              <a:rPr lang="el-GR" dirty="0" smtClean="0"/>
              <a:t> Η χρήση προφυλακτικού κατά τη σεξουαλική επαφή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ΜΕΘΟΔΟΙ ΔΙΑΓΝΩΣΗΣ ΤΗΣ ΝΟΣΟΥ </a:t>
            </a:r>
            <a:br>
              <a:rPr lang="el-GR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7686700" cy="5214974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Ανίχνευση του RNA του ιού γίνεται στα πρώτα στάδια της νόσου </a:t>
            </a:r>
          </a:p>
          <a:p>
            <a:r>
              <a:rPr lang="el-GR" dirty="0" smtClean="0"/>
              <a:t>Ανίχνευση των ειδικών για τον ιό </a:t>
            </a:r>
            <a:r>
              <a:rPr lang="el-GR" dirty="0" err="1" smtClean="0"/>
              <a:t>αντισωµάτων</a:t>
            </a:r>
            <a:r>
              <a:rPr lang="el-GR" dirty="0" smtClean="0"/>
              <a:t> στο </a:t>
            </a:r>
            <a:r>
              <a:rPr lang="el-GR" dirty="0" err="1" smtClean="0"/>
              <a:t>αίµα</a:t>
            </a:r>
            <a:r>
              <a:rPr lang="el-GR" dirty="0" smtClean="0"/>
              <a:t> του ασθενούς. Είναι δυνατό να γίνει µ</a:t>
            </a:r>
            <a:r>
              <a:rPr lang="el-GR" dirty="0" err="1" smtClean="0"/>
              <a:t>ετά</a:t>
            </a:r>
            <a:r>
              <a:rPr lang="el-GR" dirty="0" smtClean="0"/>
              <a:t> την παρέλευση 6 </a:t>
            </a:r>
            <a:r>
              <a:rPr lang="el-GR" dirty="0" err="1" smtClean="0"/>
              <a:t>εβδοµάδων</a:t>
            </a:r>
            <a:r>
              <a:rPr lang="el-GR" dirty="0" smtClean="0"/>
              <a:t> έως 6 µ</a:t>
            </a:r>
            <a:r>
              <a:rPr lang="el-GR" dirty="0" err="1" smtClean="0"/>
              <a:t>ηνών</a:t>
            </a:r>
            <a:r>
              <a:rPr lang="el-GR" dirty="0" smtClean="0"/>
              <a:t> από τη µ</a:t>
            </a:r>
            <a:r>
              <a:rPr lang="el-GR" dirty="0" err="1" smtClean="0"/>
              <a:t>όλυνση</a:t>
            </a:r>
            <a:r>
              <a:rPr lang="el-GR" dirty="0" smtClean="0"/>
              <a:t> </a:t>
            </a:r>
          </a:p>
          <a:p>
            <a:endParaRPr lang="el-GR" dirty="0" smtClean="0"/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Η ύπαρξη ειδικών </a:t>
            </a:r>
            <a:r>
              <a:rPr lang="el-GR" dirty="0" err="1" smtClean="0"/>
              <a:t>αντισωµάτων</a:t>
            </a:r>
            <a:r>
              <a:rPr lang="el-GR" dirty="0" smtClean="0"/>
              <a:t> ή ειδικών </a:t>
            </a:r>
            <a:r>
              <a:rPr lang="el-GR" dirty="0" err="1" smtClean="0"/>
              <a:t>κυτταροτοξικών</a:t>
            </a:r>
            <a:r>
              <a:rPr lang="el-GR" dirty="0" smtClean="0"/>
              <a:t> Τ- </a:t>
            </a:r>
            <a:r>
              <a:rPr lang="el-GR" dirty="0" err="1" smtClean="0"/>
              <a:t>λεµφοκυττάρων</a:t>
            </a:r>
            <a:r>
              <a:rPr lang="el-GR" dirty="0" smtClean="0"/>
              <a:t> στον </a:t>
            </a:r>
            <a:r>
              <a:rPr lang="el-GR" dirty="0" err="1" smtClean="0"/>
              <a:t>οργανισµό</a:t>
            </a:r>
            <a:r>
              <a:rPr lang="el-GR" dirty="0" smtClean="0"/>
              <a:t> του </a:t>
            </a:r>
            <a:r>
              <a:rPr lang="el-GR" dirty="0" err="1" smtClean="0"/>
              <a:t>ατόµου</a:t>
            </a:r>
            <a:r>
              <a:rPr lang="el-GR" dirty="0" smtClean="0"/>
              <a:t> δεν </a:t>
            </a:r>
            <a:r>
              <a:rPr lang="el-GR" dirty="0" err="1" smtClean="0"/>
              <a:t>σηµαίνει</a:t>
            </a:r>
            <a:r>
              <a:rPr lang="el-GR" dirty="0" smtClean="0"/>
              <a:t> </a:t>
            </a:r>
            <a:r>
              <a:rPr lang="el-GR" dirty="0" err="1" smtClean="0"/>
              <a:t>αυτόµατα</a:t>
            </a:r>
            <a:r>
              <a:rPr lang="el-GR" dirty="0" smtClean="0"/>
              <a:t> ανοσία 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Ο ιός συνυπάρχει στο µ</a:t>
            </a:r>
            <a:r>
              <a:rPr lang="el-GR" dirty="0" err="1" smtClean="0"/>
              <a:t>ολυσµένο</a:t>
            </a:r>
            <a:r>
              <a:rPr lang="el-GR" dirty="0" smtClean="0"/>
              <a:t> </a:t>
            </a:r>
            <a:r>
              <a:rPr lang="el-GR" dirty="0" err="1" smtClean="0"/>
              <a:t>άτοµο</a:t>
            </a:r>
            <a:r>
              <a:rPr lang="el-GR" dirty="0" smtClean="0"/>
              <a:t> µε τα </a:t>
            </a:r>
            <a:r>
              <a:rPr lang="el-GR" dirty="0" err="1" smtClean="0"/>
              <a:t>αντισώµατα</a:t>
            </a:r>
            <a:r>
              <a:rPr lang="el-GR" dirty="0" smtClean="0"/>
              <a:t> που έχουν παραχθεί για αυτόν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ΠΕΡΙΓΡΑΦΗ ΤΩΝ ΣΤΑ∆ΙΩΝ ΤΗΣ ΑΣΘΕΝΕΙΑΣ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500174"/>
            <a:ext cx="4038600" cy="5072098"/>
          </a:xfrm>
        </p:spPr>
        <p:txBody>
          <a:bodyPr>
            <a:normAutofit fontScale="85000" lnSpcReduction="20000"/>
          </a:bodyPr>
          <a:lstStyle/>
          <a:p>
            <a:r>
              <a:rPr lang="el-GR" dirty="0" smtClean="0"/>
              <a:t>Ο HIV όταν εισέλθει στον </a:t>
            </a:r>
            <a:r>
              <a:rPr lang="el-GR" dirty="0" err="1" smtClean="0"/>
              <a:t>οργανισµό</a:t>
            </a:r>
            <a:r>
              <a:rPr lang="el-GR" dirty="0" smtClean="0"/>
              <a:t> µ</a:t>
            </a:r>
            <a:r>
              <a:rPr lang="el-GR" dirty="0" err="1" smtClean="0"/>
              <a:t>ολύνει</a:t>
            </a:r>
            <a:r>
              <a:rPr lang="el-GR" dirty="0" smtClean="0"/>
              <a:t> </a:t>
            </a:r>
            <a:r>
              <a:rPr lang="el-GR" dirty="0" err="1" smtClean="0"/>
              <a:t>περιορισµένο</a:t>
            </a:r>
            <a:r>
              <a:rPr lang="el-GR" dirty="0" smtClean="0"/>
              <a:t> </a:t>
            </a:r>
            <a:r>
              <a:rPr lang="el-GR" dirty="0" err="1" smtClean="0"/>
              <a:t>αριθµό</a:t>
            </a:r>
            <a:r>
              <a:rPr lang="el-GR" dirty="0" smtClean="0"/>
              <a:t> βοηθητικών Τ- λεμφοκυττάρων</a:t>
            </a:r>
          </a:p>
          <a:p>
            <a:r>
              <a:rPr lang="el-GR" dirty="0" smtClean="0"/>
              <a:t> Συνδέεται µε ειδικούς υποδοχείς της </a:t>
            </a:r>
            <a:r>
              <a:rPr lang="el-GR" dirty="0" err="1" smtClean="0"/>
              <a:t>πλασµατικής</a:t>
            </a:r>
            <a:r>
              <a:rPr lang="el-GR" dirty="0" smtClean="0"/>
              <a:t> µ</a:t>
            </a:r>
            <a:r>
              <a:rPr lang="el-GR" dirty="0" err="1" smtClean="0"/>
              <a:t>εµβράνης</a:t>
            </a:r>
            <a:r>
              <a:rPr lang="el-GR" dirty="0" smtClean="0"/>
              <a:t> των βοηθητικών Τ-λεµφοκυττάρων </a:t>
            </a:r>
          </a:p>
          <a:p>
            <a:r>
              <a:rPr lang="el-GR" dirty="0" smtClean="0"/>
              <a:t>Κατά αυτόν τον τρόπο το γενετικό υλικό του εισέρχεται στα βοηθητικά Τ- </a:t>
            </a:r>
            <a:r>
              <a:rPr lang="el-GR" dirty="0" err="1" smtClean="0"/>
              <a:t>λεµφοκύτταρα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29058" y="1500174"/>
            <a:ext cx="4214842" cy="5357826"/>
          </a:xfrm>
        </p:spPr>
        <p:txBody>
          <a:bodyPr>
            <a:normAutofit fontScale="85000" lnSpcReduction="20000"/>
          </a:bodyPr>
          <a:lstStyle/>
          <a:p>
            <a:r>
              <a:rPr lang="el-GR" dirty="0" smtClean="0"/>
              <a:t>Το RNA του ιού του ιού µε τη βοήθεια του </a:t>
            </a:r>
            <a:r>
              <a:rPr lang="el-GR" dirty="0" err="1" smtClean="0"/>
              <a:t>ενζύµου</a:t>
            </a:r>
            <a:r>
              <a:rPr lang="el-GR" dirty="0" smtClean="0"/>
              <a:t> του ιού αντίστροφη µ</a:t>
            </a:r>
            <a:r>
              <a:rPr lang="el-GR" dirty="0" err="1" smtClean="0"/>
              <a:t>εταγραφάση</a:t>
            </a:r>
            <a:r>
              <a:rPr lang="el-GR" dirty="0" smtClean="0"/>
              <a:t> γίνεται µ</a:t>
            </a:r>
            <a:r>
              <a:rPr lang="el-GR" dirty="0" err="1" smtClean="0"/>
              <a:t>ονόκλωνο</a:t>
            </a:r>
            <a:r>
              <a:rPr lang="el-GR" dirty="0" smtClean="0"/>
              <a:t> DNA </a:t>
            </a:r>
          </a:p>
          <a:p>
            <a:r>
              <a:rPr lang="el-GR" dirty="0" smtClean="0"/>
              <a:t>Με </a:t>
            </a:r>
            <a:r>
              <a:rPr lang="el-GR" dirty="0" err="1" smtClean="0"/>
              <a:t>ένζυµα</a:t>
            </a:r>
            <a:r>
              <a:rPr lang="el-GR" dirty="0" smtClean="0"/>
              <a:t> του ξενιστή µ</a:t>
            </a:r>
            <a:r>
              <a:rPr lang="el-GR" dirty="0" err="1" smtClean="0"/>
              <a:t>ετατρέπεται</a:t>
            </a:r>
            <a:r>
              <a:rPr lang="el-GR" dirty="0" smtClean="0"/>
              <a:t> σε δίκλωνο DNA </a:t>
            </a:r>
          </a:p>
          <a:p>
            <a:r>
              <a:rPr lang="el-GR" dirty="0" smtClean="0"/>
              <a:t>Το δίκλωνο DNA συνδέεται µε το DNA του κυττάρου ξενιστή και </a:t>
            </a:r>
            <a:r>
              <a:rPr lang="el-GR" dirty="0" err="1" smtClean="0"/>
              <a:t>παραµένει</a:t>
            </a:r>
            <a:r>
              <a:rPr lang="el-GR" dirty="0" smtClean="0"/>
              <a:t> ανενεργό </a:t>
            </a:r>
          </a:p>
          <a:p>
            <a:r>
              <a:rPr lang="el-GR" dirty="0" smtClean="0"/>
              <a:t>ΛΑΝΘΑΝΟΥΣΑ ΚΑΤΑΣΤΑΣΗ </a:t>
            </a:r>
          </a:p>
          <a:p>
            <a:r>
              <a:rPr lang="el-GR" dirty="0" smtClean="0"/>
              <a:t>Κατά την περίοδο αυτή το </a:t>
            </a:r>
            <a:r>
              <a:rPr lang="el-GR" dirty="0" err="1" smtClean="0"/>
              <a:t>άτοµο</a:t>
            </a:r>
            <a:r>
              <a:rPr lang="el-GR" dirty="0" smtClean="0"/>
              <a:t> θεωρείται φορέας του ιού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282" y="0"/>
            <a:ext cx="7715304" cy="679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sz="2800" dirty="0" smtClean="0"/>
              <a:t> Υπάρχει πιθανότητα να ενεργοποιηθεί ο ιός και να αρχίσει να πολλαπλασιάζεται</a:t>
            </a:r>
          </a:p>
          <a:p>
            <a:endParaRPr lang="el-GR" sz="1100" dirty="0" smtClean="0"/>
          </a:p>
          <a:p>
            <a:pPr>
              <a:buFont typeface="Wingdings" pitchFamily="2" charset="2"/>
              <a:buChar char="Ø"/>
            </a:pPr>
            <a:r>
              <a:rPr lang="el-GR" sz="2800" dirty="0" smtClean="0"/>
              <a:t> Οι καινούριοι ιοί που προκύπτουν µ</a:t>
            </a:r>
            <a:r>
              <a:rPr lang="el-GR" sz="2800" dirty="0" err="1" smtClean="0"/>
              <a:t>ολύνουν</a:t>
            </a:r>
            <a:r>
              <a:rPr lang="el-GR" sz="2800" dirty="0" smtClean="0"/>
              <a:t> άλλα βοηθητικά Τ </a:t>
            </a:r>
            <a:r>
              <a:rPr lang="el-GR" sz="2800" dirty="0" err="1" smtClean="0"/>
              <a:t>λεµφοκύτταρα</a:t>
            </a:r>
            <a:r>
              <a:rPr lang="el-GR" sz="2800" dirty="0" smtClean="0"/>
              <a:t> </a:t>
            </a:r>
          </a:p>
          <a:p>
            <a:endParaRPr lang="el-GR" sz="1100" dirty="0" smtClean="0"/>
          </a:p>
          <a:p>
            <a:pPr>
              <a:buFont typeface="Wingdings" pitchFamily="2" charset="2"/>
              <a:buChar char="Ø"/>
            </a:pPr>
            <a:r>
              <a:rPr lang="el-GR" sz="2800" dirty="0" smtClean="0"/>
              <a:t>Από την µ</a:t>
            </a:r>
            <a:r>
              <a:rPr lang="el-GR" sz="2800" dirty="0" err="1" smtClean="0"/>
              <a:t>όλυνση</a:t>
            </a:r>
            <a:r>
              <a:rPr lang="el-GR" sz="2800" dirty="0" smtClean="0"/>
              <a:t> µ</a:t>
            </a:r>
            <a:r>
              <a:rPr lang="el-GR" sz="2800" dirty="0" err="1" smtClean="0"/>
              <a:t>έχρι</a:t>
            </a:r>
            <a:r>
              <a:rPr lang="el-GR" sz="2800" dirty="0" smtClean="0"/>
              <a:t> τη διάγνωση της νόσου απαιτείται µ</a:t>
            </a:r>
            <a:r>
              <a:rPr lang="el-GR" sz="2800" dirty="0" err="1" smtClean="0"/>
              <a:t>εγάλο</a:t>
            </a:r>
            <a:r>
              <a:rPr lang="el-GR" sz="2800" dirty="0" smtClean="0"/>
              <a:t> χρονικό </a:t>
            </a:r>
            <a:r>
              <a:rPr lang="el-GR" sz="2800" dirty="0" err="1" smtClean="0"/>
              <a:t>διάστηµα</a:t>
            </a:r>
            <a:r>
              <a:rPr lang="el-GR" sz="2800" dirty="0" smtClean="0"/>
              <a:t> που µ</a:t>
            </a:r>
            <a:r>
              <a:rPr lang="el-GR" sz="2800" dirty="0" err="1" smtClean="0"/>
              <a:t>πορεί</a:t>
            </a:r>
            <a:r>
              <a:rPr lang="el-GR" sz="2800" dirty="0" smtClean="0"/>
              <a:t> να έχει διάρκεια από 6 </a:t>
            </a:r>
            <a:r>
              <a:rPr lang="el-GR" sz="2800" dirty="0" err="1" smtClean="0"/>
              <a:t>εβδοµάδες</a:t>
            </a:r>
            <a:r>
              <a:rPr lang="el-GR" sz="2800" dirty="0" smtClean="0"/>
              <a:t> έως 6 µ</a:t>
            </a:r>
            <a:r>
              <a:rPr lang="el-GR" sz="2800" dirty="0" err="1" smtClean="0"/>
              <a:t>ήνες</a:t>
            </a:r>
            <a:endParaRPr lang="el-GR" sz="2800" dirty="0" smtClean="0"/>
          </a:p>
          <a:p>
            <a:endParaRPr lang="el-GR" sz="1100" dirty="0"/>
          </a:p>
          <a:p>
            <a:pPr>
              <a:buFont typeface="Wingdings" pitchFamily="2" charset="2"/>
              <a:buChar char="Ø"/>
            </a:pPr>
            <a:r>
              <a:rPr lang="el-GR" sz="2800" dirty="0" smtClean="0"/>
              <a:t>Στο </a:t>
            </a:r>
            <a:r>
              <a:rPr lang="el-GR" sz="2800" dirty="0" err="1" smtClean="0"/>
              <a:t>διάστηµα</a:t>
            </a:r>
            <a:r>
              <a:rPr lang="el-GR" sz="2800" dirty="0" smtClean="0"/>
              <a:t> αυτό το </a:t>
            </a:r>
            <a:r>
              <a:rPr lang="el-GR" sz="2800" dirty="0" err="1" smtClean="0"/>
              <a:t>άτοµο</a:t>
            </a:r>
            <a:r>
              <a:rPr lang="el-GR" sz="2800" dirty="0" smtClean="0"/>
              <a:t> </a:t>
            </a:r>
            <a:r>
              <a:rPr lang="el-GR" sz="2800" dirty="0" err="1" smtClean="0"/>
              <a:t>εµφανίζει</a:t>
            </a:r>
            <a:r>
              <a:rPr lang="el-GR" sz="2800" dirty="0" smtClean="0"/>
              <a:t> </a:t>
            </a:r>
            <a:r>
              <a:rPr lang="el-GR" sz="2800" dirty="0" err="1" smtClean="0"/>
              <a:t>λοιµώξεις</a:t>
            </a:r>
            <a:r>
              <a:rPr lang="el-GR" sz="2800" dirty="0" smtClean="0"/>
              <a:t> που γρήγορα παρέρχονται και δεν οδηγούν στην υποψία για την ύπαρξη του A.I.D.S. </a:t>
            </a:r>
          </a:p>
          <a:p>
            <a:endParaRPr lang="el-GR" sz="1100" dirty="0" smtClean="0"/>
          </a:p>
          <a:p>
            <a:pPr>
              <a:buFont typeface="Wingdings" pitchFamily="2" charset="2"/>
              <a:buChar char="Ø"/>
            </a:pPr>
            <a:r>
              <a:rPr lang="el-GR" sz="2800" dirty="0" err="1" smtClean="0"/>
              <a:t>To</a:t>
            </a:r>
            <a:r>
              <a:rPr lang="el-GR" sz="2800" dirty="0" smtClean="0"/>
              <a:t> </a:t>
            </a:r>
            <a:r>
              <a:rPr lang="el-GR" sz="2800" dirty="0" err="1" smtClean="0"/>
              <a:t>άτοµο</a:t>
            </a:r>
            <a:r>
              <a:rPr lang="el-GR" sz="2800" dirty="0" smtClean="0"/>
              <a:t> µ</a:t>
            </a:r>
            <a:r>
              <a:rPr lang="el-GR" sz="2800" dirty="0" err="1" smtClean="0"/>
              <a:t>πορεί</a:t>
            </a:r>
            <a:r>
              <a:rPr lang="el-GR" sz="2800" dirty="0" smtClean="0"/>
              <a:t> να µ</a:t>
            </a:r>
            <a:r>
              <a:rPr lang="el-GR" sz="2800" dirty="0" err="1" smtClean="0"/>
              <a:t>εταδίδει</a:t>
            </a:r>
            <a:r>
              <a:rPr lang="el-GR" sz="2800" dirty="0" smtClean="0"/>
              <a:t> τον ιό χωρίς να το γνωρίζει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06" y="214290"/>
            <a:ext cx="821537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 smtClean="0"/>
              <a:t>Μετά από 7-10 χρόνια το ανοσολογικό </a:t>
            </a:r>
            <a:r>
              <a:rPr lang="el-GR" sz="2800" dirty="0" err="1" smtClean="0"/>
              <a:t>σύστηµα</a:t>
            </a:r>
            <a:r>
              <a:rPr lang="el-GR" sz="2800" dirty="0" smtClean="0"/>
              <a:t> ενεργοποιείται από πολλά αντιγόνα </a:t>
            </a: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Εκδηλώνεται η τυπική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συµπτωµατολογία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της ασθένειας </a:t>
            </a: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Υψηλός πυρετός </a:t>
            </a: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Έντονες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λοιµώξεις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∆ιάρροιες</a:t>
            </a:r>
            <a:endParaRPr lang="el-G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800" dirty="0" smtClean="0"/>
              <a:t> Κατά το χρονικό αυτό </a:t>
            </a:r>
            <a:r>
              <a:rPr lang="el-GR" sz="2800" dirty="0" err="1" smtClean="0"/>
              <a:t>διάστηµα</a:t>
            </a:r>
            <a:r>
              <a:rPr lang="el-GR" sz="2800" dirty="0" smtClean="0"/>
              <a:t> ο ιός καταστρέφει όλο και περισσότερα βοηθητικά Τ- </a:t>
            </a:r>
            <a:r>
              <a:rPr lang="el-GR" sz="2800" dirty="0" err="1" smtClean="0"/>
              <a:t>λεµφοκύτταρα</a:t>
            </a:r>
            <a:r>
              <a:rPr lang="el-GR" sz="2800" dirty="0" smtClean="0"/>
              <a:t> </a:t>
            </a:r>
          </a:p>
          <a:p>
            <a:r>
              <a:rPr lang="el-GR" sz="2800" dirty="0" smtClean="0"/>
              <a:t>Με </a:t>
            </a:r>
            <a:r>
              <a:rPr lang="el-GR" sz="2800" dirty="0" err="1" smtClean="0"/>
              <a:t>αποτέλεσµα</a:t>
            </a:r>
            <a:r>
              <a:rPr lang="el-GR" sz="2800" dirty="0" smtClean="0"/>
              <a:t> να εξασθενεί η λειτουργία του ανοσολογικού </a:t>
            </a:r>
            <a:r>
              <a:rPr lang="el-GR" sz="2800" dirty="0" err="1" smtClean="0"/>
              <a:t>συστήµατος</a:t>
            </a:r>
            <a:r>
              <a:rPr lang="el-GR" sz="2800" dirty="0" smtClean="0"/>
              <a:t> </a:t>
            </a: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την πάροδο του χρόνου τα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συµπτώµατα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γίνονται εντονότερα και το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άτοµο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οδηγείται τελικά στο θάνατο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Αντιμετ</a:t>
            </a:r>
            <a:r>
              <a:rPr lang="el-GR" dirty="0" err="1" smtClean="0"/>
              <a:t>Ω</a:t>
            </a:r>
            <a:r>
              <a:rPr lang="el-GR" dirty="0" err="1" smtClean="0"/>
              <a:t>πιση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Φάρµακα</a:t>
            </a:r>
            <a:r>
              <a:rPr lang="el-GR" dirty="0" smtClean="0"/>
              <a:t> ΑΖΤ &amp; DCC</a:t>
            </a:r>
          </a:p>
          <a:p>
            <a:r>
              <a:rPr lang="el-GR" dirty="0" smtClean="0"/>
              <a:t> </a:t>
            </a:r>
            <a:r>
              <a:rPr lang="el-GR" dirty="0" err="1" smtClean="0"/>
              <a:t>Παρεµποδίζουν</a:t>
            </a:r>
            <a:r>
              <a:rPr lang="el-GR" dirty="0" smtClean="0"/>
              <a:t> την αντίστροφη µ</a:t>
            </a:r>
            <a:r>
              <a:rPr lang="el-GR" dirty="0" err="1" smtClean="0"/>
              <a:t>εταγραφή</a:t>
            </a:r>
            <a:r>
              <a:rPr lang="el-GR" dirty="0" smtClean="0"/>
              <a:t> Έχουν σοβαρές παρενέργειες για αυτό πρέπει να χορηγούνται από ειδικούς γιατρούς σε </a:t>
            </a:r>
            <a:r>
              <a:rPr lang="el-GR" dirty="0" err="1" smtClean="0"/>
              <a:t>εξειδικευµένα</a:t>
            </a:r>
            <a:r>
              <a:rPr lang="el-GR" dirty="0" smtClean="0"/>
              <a:t> κέντρα</a:t>
            </a:r>
          </a:p>
          <a:p>
            <a:r>
              <a:rPr lang="el-GR" dirty="0" smtClean="0"/>
              <a:t> Η </a:t>
            </a:r>
            <a:r>
              <a:rPr lang="el-GR" dirty="0" err="1" smtClean="0"/>
              <a:t>φαρµακευτική</a:t>
            </a:r>
            <a:r>
              <a:rPr lang="el-GR" dirty="0" smtClean="0"/>
              <a:t> </a:t>
            </a:r>
            <a:r>
              <a:rPr lang="el-GR" dirty="0" err="1" smtClean="0"/>
              <a:t>αντιµετώπιση</a:t>
            </a:r>
            <a:r>
              <a:rPr lang="el-GR" dirty="0" smtClean="0"/>
              <a:t> των ευκαιριακών </a:t>
            </a:r>
            <a:r>
              <a:rPr lang="el-GR" dirty="0" err="1" smtClean="0"/>
              <a:t>λοιµώξεων</a:t>
            </a:r>
            <a:r>
              <a:rPr lang="el-GR" dirty="0" smtClean="0"/>
              <a:t> από παθογόνους µ</a:t>
            </a:r>
            <a:r>
              <a:rPr lang="el-GR" dirty="0" err="1" smtClean="0"/>
              <a:t>ικροοργανισµούς</a:t>
            </a:r>
            <a:r>
              <a:rPr lang="el-GR" dirty="0" smtClean="0"/>
              <a:t> </a:t>
            </a:r>
            <a:r>
              <a:rPr lang="el-GR" dirty="0" err="1" smtClean="0"/>
              <a:t>επιµηκύνει</a:t>
            </a:r>
            <a:r>
              <a:rPr lang="el-GR" dirty="0" smtClean="0"/>
              <a:t> αρκετά το χρόνο επιβίωσης των ασθενών µε A.I.D.S.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ΑντιμετΩπιση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46236"/>
            <a:ext cx="8229600" cy="4926035"/>
          </a:xfrm>
        </p:spPr>
        <p:txBody>
          <a:bodyPr>
            <a:normAutofit/>
          </a:bodyPr>
          <a:lstStyle/>
          <a:p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Εµβόλιο</a:t>
            </a:r>
            <a:r>
              <a:rPr lang="el-GR" dirty="0" smtClean="0"/>
              <a:t> Βρίσκεται </a:t>
            </a:r>
            <a:r>
              <a:rPr lang="el-GR" dirty="0" err="1" smtClean="0"/>
              <a:t>ακόµη</a:t>
            </a:r>
            <a:r>
              <a:rPr lang="el-GR" dirty="0" smtClean="0"/>
              <a:t> σε </a:t>
            </a:r>
            <a:r>
              <a:rPr lang="el-GR" dirty="0" err="1" smtClean="0"/>
              <a:t>πειραµατικό</a:t>
            </a:r>
            <a:r>
              <a:rPr lang="el-GR" dirty="0" smtClean="0"/>
              <a:t> στάδιο. Οφείλεται στην </a:t>
            </a:r>
            <a:r>
              <a:rPr lang="el-GR" dirty="0" err="1" smtClean="0"/>
              <a:t>πολυµορφικότητα</a:t>
            </a:r>
            <a:r>
              <a:rPr lang="el-GR" dirty="0" smtClean="0"/>
              <a:t> που παρουσιάζει ο ιός µε την ικανότητα του να µ</a:t>
            </a:r>
            <a:r>
              <a:rPr lang="el-GR" dirty="0" err="1" smtClean="0"/>
              <a:t>εταλλάσσεται</a:t>
            </a:r>
            <a:r>
              <a:rPr lang="el-GR" dirty="0" smtClean="0"/>
              <a:t> </a:t>
            </a:r>
          </a:p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Προσπάθεια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περιορισµού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ετάδοσης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της νόσου</a:t>
            </a:r>
          </a:p>
          <a:p>
            <a:r>
              <a:rPr lang="el-GR" dirty="0" smtClean="0"/>
              <a:t> </a:t>
            </a:r>
            <a:r>
              <a:rPr lang="el-GR" dirty="0" err="1" smtClean="0"/>
              <a:t>Ενηµέρωση</a:t>
            </a:r>
            <a:r>
              <a:rPr lang="el-GR" dirty="0" smtClean="0"/>
              <a:t> των πολιτών </a:t>
            </a:r>
          </a:p>
          <a:p>
            <a:r>
              <a:rPr lang="el-GR" dirty="0" smtClean="0"/>
              <a:t>Μπορούν να παίξουν </a:t>
            </a:r>
            <a:r>
              <a:rPr lang="el-GR" dirty="0" err="1" smtClean="0"/>
              <a:t>σηµαντικό</a:t>
            </a:r>
            <a:r>
              <a:rPr lang="el-GR" dirty="0" smtClean="0"/>
              <a:t> ρόλο τόσο η πολιτεία όσο και τα µ</a:t>
            </a:r>
            <a:r>
              <a:rPr lang="el-GR" dirty="0" err="1" smtClean="0"/>
              <a:t>έσα</a:t>
            </a:r>
            <a:r>
              <a:rPr lang="el-GR" dirty="0" smtClean="0"/>
              <a:t> µ</a:t>
            </a:r>
            <a:r>
              <a:rPr lang="el-GR" dirty="0" err="1" smtClean="0"/>
              <a:t>αζικής</a:t>
            </a:r>
            <a:r>
              <a:rPr lang="el-GR" dirty="0" smtClean="0"/>
              <a:t> επικοινωνίας µε συνεχή </a:t>
            </a:r>
            <a:r>
              <a:rPr lang="el-GR" dirty="0" err="1" smtClean="0"/>
              <a:t>ενηµέρωση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</TotalTime>
  <Words>823</Words>
  <Application>Microsoft Office PowerPoint</Application>
  <PresentationFormat>On-screen Show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Opulent</vt:lpstr>
      <vt:lpstr>Slide 1</vt:lpstr>
      <vt:lpstr>ΣΥΝ∆ΡΟΜΟ ΕΠΙΚΤΗΤΗΣ ΑΝΟΣΟΛΟΓΙΚΗΣ ΑΝΕΠΑΡΚΕΙΑΣ A.I.D.S. </vt:lpstr>
      <vt:lpstr>ΣΥΝ∆ΡΟΜΟ ΕΠΙΚΤΗΤΗΣ ΑΝΟΣΟΛΟΓΙΚΗΣ ΑΝΕΠΑΡΚΕΙΑΣ A.I.D.S. </vt:lpstr>
      <vt:lpstr>∆ΟΜΗ ΤΟΥ IOΥ H.I.V.</vt:lpstr>
      <vt:lpstr>ΚΥΤΤΑΡΑ ΠΟΥ ΠΡΟΣΒΑΛΕΙ Ο IOΣ H.I.V.</vt:lpstr>
      <vt:lpstr>ΠOY ANIXNEYETAI O IOΣ H.I.V.</vt:lpstr>
      <vt:lpstr> ΤΡΟΠΟΙ ΜΕΤΑ∆ΟΣΗΣ ΤOΥ IOΥ H.I.V.</vt:lpstr>
      <vt:lpstr>ΤΡΟΠΟΙ ΠΡΟΛΗΨΗΣ ΜΕΤΑ∆ΟΣΗΣ ΤΗΣ ΝΟΣΟΥ</vt:lpstr>
      <vt:lpstr>  ΜΕΘΟΔΟΙ ΔΙΑΓΝΩΣΗΣ ΤΗΣ ΝΟΣΟΥ  </vt:lpstr>
      <vt:lpstr>ΠΕΡΙΓΡΑΦΗ ΤΩΝ ΣΤΑ∆ΙΩΝ ΤΗΣ ΑΣΘΕΝΕΙΑΣ</vt:lpstr>
      <vt:lpstr>Slide 11</vt:lpstr>
      <vt:lpstr>Slide 12</vt:lpstr>
      <vt:lpstr>ΑντιμετΩπιση</vt:lpstr>
      <vt:lpstr>ΑντιμετΩπιση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Emily</dc:creator>
  <cp:lastModifiedBy>Emily</cp:lastModifiedBy>
  <cp:revision>3</cp:revision>
  <dcterms:created xsi:type="dcterms:W3CDTF">2018-01-04T10:04:52Z</dcterms:created>
  <dcterms:modified xsi:type="dcterms:W3CDTF">2018-01-04T10:12:15Z</dcterms:modified>
</cp:coreProperties>
</file>