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7" r:id="rId2"/>
    <p:sldId id="261" r:id="rId3"/>
    <p:sldId id="262" r:id="rId4"/>
    <p:sldId id="297" r:id="rId5"/>
    <p:sldId id="288" r:id="rId6"/>
    <p:sldId id="258" r:id="rId7"/>
    <p:sldId id="259" r:id="rId8"/>
    <p:sldId id="298" r:id="rId9"/>
    <p:sldId id="268" r:id="rId10"/>
    <p:sldId id="289" r:id="rId11"/>
    <p:sldId id="309" r:id="rId12"/>
    <p:sldId id="290" r:id="rId13"/>
    <p:sldId id="291" r:id="rId14"/>
    <p:sldId id="273" r:id="rId15"/>
    <p:sldId id="265" r:id="rId16"/>
    <p:sldId id="267" r:id="rId17"/>
    <p:sldId id="307" r:id="rId18"/>
    <p:sldId id="308" r:id="rId19"/>
    <p:sldId id="270" r:id="rId20"/>
    <p:sldId id="269" r:id="rId21"/>
    <p:sldId id="271" r:id="rId22"/>
    <p:sldId id="272" r:id="rId23"/>
    <p:sldId id="311" r:id="rId24"/>
    <p:sldId id="274" r:id="rId25"/>
    <p:sldId id="275" r:id="rId26"/>
    <p:sldId id="278" r:id="rId27"/>
    <p:sldId id="280" r:id="rId28"/>
    <p:sldId id="276" r:id="rId29"/>
    <p:sldId id="281" r:id="rId30"/>
    <p:sldId id="277" r:id="rId31"/>
    <p:sldId id="282" r:id="rId32"/>
    <p:sldId id="292" r:id="rId33"/>
    <p:sldId id="284" r:id="rId34"/>
    <p:sldId id="285" r:id="rId35"/>
    <p:sldId id="293" r:id="rId36"/>
    <p:sldId id="313" r:id="rId37"/>
    <p:sldId id="299" r:id="rId38"/>
    <p:sldId id="300" r:id="rId39"/>
    <p:sldId id="310" r:id="rId40"/>
    <p:sldId id="301" r:id="rId41"/>
    <p:sldId id="302" r:id="rId42"/>
    <p:sldId id="303" r:id="rId43"/>
    <p:sldId id="304" r:id="rId44"/>
    <p:sldId id="305" r:id="rId45"/>
    <p:sldId id="314" r:id="rId46"/>
    <p:sldId id="315" r:id="rId47"/>
    <p:sldId id="316" r:id="rId48"/>
    <p:sldId id="317" r:id="rId49"/>
    <p:sldId id="318" r:id="rId50"/>
    <p:sldId id="319" r:id="rId51"/>
    <p:sldId id="260" r:id="rId52"/>
    <p:sldId id="320" r:id="rId53"/>
    <p:sldId id="321" r:id="rId54"/>
    <p:sldId id="264" r:id="rId55"/>
    <p:sldId id="358" r:id="rId56"/>
    <p:sldId id="324" r:id="rId57"/>
    <p:sldId id="325" r:id="rId58"/>
    <p:sldId id="326" r:id="rId59"/>
    <p:sldId id="327" r:id="rId60"/>
    <p:sldId id="328" r:id="rId61"/>
    <p:sldId id="329" r:id="rId62"/>
    <p:sldId id="331" r:id="rId63"/>
    <p:sldId id="332" r:id="rId64"/>
    <p:sldId id="333" r:id="rId65"/>
    <p:sldId id="335" r:id="rId66"/>
    <p:sldId id="336" r:id="rId67"/>
    <p:sldId id="263" r:id="rId68"/>
    <p:sldId id="337" r:id="rId69"/>
    <p:sldId id="338" r:id="rId70"/>
    <p:sldId id="339" r:id="rId71"/>
    <p:sldId id="340" r:id="rId72"/>
    <p:sldId id="341" r:id="rId73"/>
    <p:sldId id="342" r:id="rId74"/>
    <p:sldId id="343" r:id="rId75"/>
    <p:sldId id="344" r:id="rId76"/>
    <p:sldId id="346" r:id="rId77"/>
    <p:sldId id="347" r:id="rId78"/>
    <p:sldId id="348" r:id="rId79"/>
    <p:sldId id="349" r:id="rId80"/>
    <p:sldId id="350" r:id="rId81"/>
    <p:sldId id="351" r:id="rId82"/>
    <p:sldId id="353" r:id="rId83"/>
    <p:sldId id="294" r:id="rId84"/>
    <p:sldId id="354" r:id="rId85"/>
    <p:sldId id="355" r:id="rId86"/>
    <p:sldId id="279" r:id="rId87"/>
    <p:sldId id="356" r:id="rId88"/>
    <p:sldId id="357" r:id="rId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1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16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5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986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0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4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08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108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754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63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80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588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8C3E27-01E6-46E1-9CEB-228A5B6276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9A25BC-F8BA-42BA-BDF8-0FB0E51FC4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F108F7-4B62-4F89-B570-2C6E7E757F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70B13-63B8-4938-82C0-BB08E520890F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247398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4C8A4D-8D2D-4F6D-9F0C-CE5ABC6A75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E00672-B843-4E70-B861-13C868D7CB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BD1AF9-1DDB-41EE-84C7-841ACD4BD2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85D62-C46B-4C60-A126-D4FC9E244C0C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54350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C7F7FB-67CB-4EFF-B2D1-1F59598F01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6A7AD5-539F-4A64-894E-5F1983344B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CEE7AD-7E52-400B-AAD1-E891CDF861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7E1EC-979D-4CAA-B468-B19F8B74A100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88075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FAE9B-44B5-4F24-A8A7-29BAD984382D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2B8D3-CCDE-411E-B796-C0F0469DE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15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A29398BB-6F62-472B-88B2-8D942FEBF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6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3C0D298-47AC-4912-8022-B969E573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6430" y="626107"/>
            <a:ext cx="1128382" cy="847206"/>
            <a:chOff x="5307830" y="325570"/>
            <a:chExt cx="1128382" cy="847206"/>
          </a:xfrm>
        </p:grpSpPr>
        <p:sp>
          <p:nvSpPr>
            <p:cNvPr id="78" name="Freeform 5">
              <a:extLst>
                <a:ext uri="{FF2B5EF4-FFF2-40B4-BE49-F238E27FC236}">
                  <a16:creationId xmlns:a16="http://schemas.microsoft.com/office/drawing/2014/main" id="{F8ED9F95-2ADE-4C89-BD97-AF7DB8DB3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1DD52534-E915-42C0-890A-5B19A15B53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1" name="Freeform 5">
            <a:extLst>
              <a:ext uri="{FF2B5EF4-FFF2-40B4-BE49-F238E27FC236}">
                <a16:creationId xmlns:a16="http://schemas.microsoft.com/office/drawing/2014/main" id="{01F1CEA4-5DA0-41E1-A743-4F227AE62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958811" y="1645694"/>
            <a:ext cx="4689240" cy="4115025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07D1A722-B699-4DA0-B7AC-F06CC81A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9502" y="626107"/>
            <a:ext cx="3154669" cy="2796247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63424F50-D1FA-4423-91A2-D481B9CAD9B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66430" y="3450865"/>
            <a:ext cx="6006864" cy="1566407"/>
          </a:xfrm>
        </p:spPr>
        <p:txBody>
          <a:bodyPr anchor="b">
            <a:normAutofit/>
          </a:bodyPr>
          <a:lstStyle/>
          <a:p>
            <a:pPr algn="l" eaLnBrk="1" hangingPunct="1"/>
            <a:r>
              <a:rPr lang="el-GR" altLang="en-US" sz="5400" b="1" u="sng"/>
              <a:t>Αναπαραγωγή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3D93048-D891-4E83-9137-EF807190BB4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66430" y="5045783"/>
            <a:ext cx="6006864" cy="1186110"/>
          </a:xfrm>
        </p:spPr>
        <p:txBody>
          <a:bodyPr anchor="t">
            <a:normAutofit/>
          </a:bodyPr>
          <a:lstStyle/>
          <a:p>
            <a:pPr algn="l" eaLnBrk="1" hangingPunct="1"/>
            <a:r>
              <a:rPr lang="el-GR" altLang="en-US"/>
              <a:t>Η διαιώνιση όλων των ειδών των οργανισμών εξασφαλίζεται με τη λειτουργία της αναπαραγωγής. </a:t>
            </a:r>
            <a:endParaRPr lang="el-GR" altLang="en-US" u="sng"/>
          </a:p>
        </p:txBody>
      </p:sp>
      <p:pic>
        <p:nvPicPr>
          <p:cNvPr id="2052" name="Picture 4" descr="UCAZKR6Q0CASPPSL4CAV78CLMCAID2L29CACNU1O1CAXUZ849CA5QHVUGCAA8GDB6CAFBDIB5CA48OPLRCAF71FEOCAUR5MJRCAOU4W00CAITHEVZCAGEBHG1CAIF2MOJCAA4EH0PCA1LTYTTCA0NL9Z4">
            <a:extLst>
              <a:ext uri="{FF2B5EF4-FFF2-40B4-BE49-F238E27FC236}">
                <a16:creationId xmlns:a16="http://schemas.microsoft.com/office/drawing/2014/main" id="{DEB10F3C-F689-4B2C-9635-9B02508FF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93601" y="1408740"/>
            <a:ext cx="1846470" cy="123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KCAV9J7LBCARJKJ7JCA1V1I43CA3R5S2HCAAMBD58CA8TU2E3CABEIZ61CABAAC61CAJDC3WWCA88DUGCCAIU1JTMCAS76LY8CAQI6CYACAQAGS27CAVBEBXJCA60WNCWCACRZO7GCAPOYMGBCAOY4D8J">
            <a:extLst>
              <a:ext uri="{FF2B5EF4-FFF2-40B4-BE49-F238E27FC236}">
                <a16:creationId xmlns:a16="http://schemas.microsoft.com/office/drawing/2014/main" id="{78131FD5-96F3-46A7-AECB-10F76F41C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1431" y="2094540"/>
            <a:ext cx="2583999" cy="321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">
            <a:extLst>
              <a:ext uri="{FF2B5EF4-FFF2-40B4-BE49-F238E27FC236}">
                <a16:creationId xmlns:a16="http://schemas.microsoft.com/office/drawing/2014/main" id="{13D51B65-CFC1-4541-973D-1C6209EC0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8420" y="6272972"/>
            <a:ext cx="3457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l-GR" altLang="en-US" sz="1800" dirty="0"/>
              <a:t>Ανδρονίκη Κλώνη</a:t>
            </a:r>
            <a:endParaRPr lang="en-GB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42A2AA9-328C-44B3-B80A-272668D7CB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9490" y="629266"/>
            <a:ext cx="5627076" cy="1622321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n-US" sz="4000" u="sng" dirty="0"/>
              <a:t>Ρόλος της αναπαραγωγής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ACAB8BB-434F-47A1-A16A-61E3AB2B39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4214" y="2039816"/>
            <a:ext cx="5108867" cy="41840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altLang="en-US" sz="2200" b="1" dirty="0"/>
              <a:t>Οργανισμοί</a:t>
            </a:r>
            <a:r>
              <a:rPr lang="el-GR" altLang="en-US" sz="2200" dirty="0"/>
              <a:t>: </a:t>
            </a:r>
          </a:p>
          <a:p>
            <a:pPr marL="0" indent="0" algn="just">
              <a:buNone/>
            </a:pPr>
            <a:r>
              <a:rPr lang="el-GR" altLang="en-US" sz="2200" dirty="0"/>
              <a:t>α) για συνέχιση της ζωής – γίνεται μεταφορά βιολογικών χαρακτήρων </a:t>
            </a:r>
          </a:p>
          <a:p>
            <a:pPr marL="0" indent="0" algn="just">
              <a:buNone/>
            </a:pPr>
            <a:r>
              <a:rPr lang="el-GR" altLang="en-US" sz="2200" dirty="0"/>
              <a:t>β)</a:t>
            </a:r>
            <a:r>
              <a:rPr lang="en-GB" altLang="en-US" sz="2200" dirty="0"/>
              <a:t> </a:t>
            </a:r>
            <a:r>
              <a:rPr lang="el-GR" altLang="en-US" sz="2200" dirty="0"/>
              <a:t>ανανέωση του πληθυσμού – με το θάνατο, φεύγουν οι γερασμένοι, αρρωστημένοι οργανισμοί και έρχονται νέοι οργανισμοί που είναι πιο υγιείς και πιο εύκολα προσαρμοσμένοι στις μεταβαλλόμενες συνθήκες του περιβάλλοντος</a:t>
            </a:r>
            <a:r>
              <a:rPr lang="en-GB" altLang="en-US" sz="2200" dirty="0"/>
              <a:t>.</a:t>
            </a:r>
            <a:r>
              <a:rPr lang="el-GR" altLang="en-US" sz="2200" dirty="0"/>
              <a:t> </a:t>
            </a:r>
          </a:p>
        </p:txBody>
      </p:sp>
      <p:pic>
        <p:nvPicPr>
          <p:cNvPr id="3076" name="Picture 1">
            <a:extLst>
              <a:ext uri="{FF2B5EF4-FFF2-40B4-BE49-F238E27FC236}">
                <a16:creationId xmlns:a16="http://schemas.microsoft.com/office/drawing/2014/main" id="{EFC72567-2B4D-4396-8258-EE2B5C435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8073" y="833418"/>
            <a:ext cx="4448803" cy="518791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799A8B4F-0FED-46C0-9186-5A8E116D8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08905" y="0"/>
            <a:ext cx="648309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DA6861EE-7660-46C9-80BD-173B8F745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78D1A3C3-D04F-46E3-A2A5-F3BFDEF059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7365" y="802955"/>
            <a:ext cx="6318649" cy="1454051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n-US" sz="3600" u="sng" dirty="0">
                <a:solidFill>
                  <a:srgbClr val="000000"/>
                </a:solidFill>
              </a:rPr>
              <a:t>Τρόποι αναπαραγωγής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C299852-9732-4830-A0F6-1A10C6DBE0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3807" y="2421682"/>
            <a:ext cx="4650524" cy="3639289"/>
          </a:xfrm>
        </p:spPr>
        <p:txBody>
          <a:bodyPr anchor="ctr">
            <a:normAutofit/>
          </a:bodyPr>
          <a:lstStyle/>
          <a:p>
            <a:pPr marL="609600" indent="-609600" algn="just">
              <a:buFontTx/>
              <a:buAutoNum type="arabicPeriod"/>
            </a:pPr>
            <a:r>
              <a:rPr lang="el-GR" altLang="en-US" sz="2200" b="1" dirty="0">
                <a:solidFill>
                  <a:srgbClr val="000000"/>
                </a:solidFill>
              </a:rPr>
              <a:t>Μονογονία ή αγενής αναπαραγωγή</a:t>
            </a:r>
            <a:r>
              <a:rPr lang="el-GR" altLang="en-US" sz="2200" dirty="0">
                <a:solidFill>
                  <a:srgbClr val="000000"/>
                </a:solidFill>
              </a:rPr>
              <a:t> παρατηρείται στα φυτά και στους κατώτερους εξελικτικά οργανισμούς π.χ. αμοιβάδα, αστερίας, μύκητες, </a:t>
            </a:r>
            <a:r>
              <a:rPr lang="el-GR" altLang="en-US" sz="2200" dirty="0" err="1">
                <a:solidFill>
                  <a:srgbClr val="000000"/>
                </a:solidFill>
              </a:rPr>
              <a:t>ύδρα</a:t>
            </a:r>
            <a:r>
              <a:rPr lang="el-GR" altLang="en-US" sz="2200" dirty="0">
                <a:solidFill>
                  <a:srgbClr val="000000"/>
                </a:solidFill>
              </a:rPr>
              <a:t>, φυτά με μόσχευμα</a:t>
            </a:r>
          </a:p>
          <a:p>
            <a:pPr marL="609600" indent="-609600" algn="just">
              <a:buFontTx/>
              <a:buAutoNum type="arabicPeriod"/>
            </a:pPr>
            <a:r>
              <a:rPr lang="el-GR" altLang="en-US" sz="2200" b="1" dirty="0">
                <a:solidFill>
                  <a:srgbClr val="000000"/>
                </a:solidFill>
              </a:rPr>
              <a:t>Αμφιγονία ή εγγενής αναπαραγωγή </a:t>
            </a:r>
            <a:r>
              <a:rPr lang="el-GR" altLang="en-US" sz="2200" dirty="0">
                <a:solidFill>
                  <a:srgbClr val="000000"/>
                </a:solidFill>
              </a:rPr>
              <a:t>παρατηρείται στα ανώτερα ζώα και φυτά → ένωση δύο γαμετών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8A69B74-22E3-47CC-823F-18BE7930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636" y="2960687"/>
            <a:ext cx="2668748" cy="2668748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71">
            <a:extLst>
              <a:ext uri="{FF2B5EF4-FFF2-40B4-BE49-F238E27FC236}">
                <a16:creationId xmlns:a16="http://schemas.microsoft.com/office/drawing/2014/main" id="{1778637B-5DB8-4A75-B2E6-FC2B1BB9A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014" y="2"/>
            <a:ext cx="4034987" cy="3428147"/>
          </a:xfrm>
          <a:custGeom>
            <a:avLst/>
            <a:gdLst>
              <a:gd name="connsiteX0" fmla="*/ 350825 w 4034987"/>
              <a:gd name="connsiteY0" fmla="*/ 0 h 3428147"/>
              <a:gd name="connsiteX1" fmla="*/ 4034987 w 4034987"/>
              <a:gd name="connsiteY1" fmla="*/ 0 h 3428147"/>
              <a:gd name="connsiteX2" fmla="*/ 4034987 w 4034987"/>
              <a:gd name="connsiteY2" fmla="*/ 2505205 h 3428147"/>
              <a:gd name="connsiteX3" fmla="*/ 3951822 w 4034987"/>
              <a:gd name="connsiteY3" fmla="*/ 2616420 h 3428147"/>
              <a:gd name="connsiteX4" fmla="*/ 2230590 w 4034987"/>
              <a:gd name="connsiteY4" fmla="*/ 3428147 h 3428147"/>
              <a:gd name="connsiteX5" fmla="*/ 0 w 4034987"/>
              <a:gd name="connsiteY5" fmla="*/ 1197557 h 3428147"/>
              <a:gd name="connsiteX6" fmla="*/ 269220 w 4034987"/>
              <a:gd name="connsiteY6" fmla="*/ 134326 h 342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987" h="3428147">
                <a:moveTo>
                  <a:pt x="350825" y="0"/>
                </a:moveTo>
                <a:lnTo>
                  <a:pt x="4034987" y="0"/>
                </a:lnTo>
                <a:lnTo>
                  <a:pt x="4034987" y="2505205"/>
                </a:lnTo>
                <a:lnTo>
                  <a:pt x="3951822" y="2616420"/>
                </a:lnTo>
                <a:cubicBezTo>
                  <a:pt x="3542699" y="3112162"/>
                  <a:pt x="2923546" y="3428147"/>
                  <a:pt x="2230590" y="3428147"/>
                </a:cubicBezTo>
                <a:cubicBezTo>
                  <a:pt x="998669" y="3428147"/>
                  <a:pt x="0" y="2429478"/>
                  <a:pt x="0" y="1197557"/>
                </a:cubicBezTo>
                <a:cubicBezTo>
                  <a:pt x="0" y="812582"/>
                  <a:pt x="97526" y="450385"/>
                  <a:pt x="269220" y="134326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101" name="Picture 6" descr="ορανγθταν">
            <a:extLst>
              <a:ext uri="{FF2B5EF4-FFF2-40B4-BE49-F238E27FC236}">
                <a16:creationId xmlns:a16="http://schemas.microsoft.com/office/drawing/2014/main" id="{9F241458-7C67-4E67-A644-8E6DBCE19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59844" y="431798"/>
            <a:ext cx="3205839" cy="198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5" descr="hydra repr">
            <a:extLst>
              <a:ext uri="{FF2B5EF4-FFF2-40B4-BE49-F238E27FC236}">
                <a16:creationId xmlns:a16="http://schemas.microsoft.com/office/drawing/2014/main" id="{58452F87-71FF-42A6-BDB3-5BF11D785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1058" y="3239670"/>
            <a:ext cx="1516671" cy="178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Freeform 75">
            <a:extLst>
              <a:ext uri="{FF2B5EF4-FFF2-40B4-BE49-F238E27FC236}">
                <a16:creationId xmlns:a16="http://schemas.microsoft.com/office/drawing/2014/main" id="{0035A30C-45F3-4EFB-B2E8-6E2A11843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59131" y="4258570"/>
            <a:ext cx="3132869" cy="2599430"/>
          </a:xfrm>
          <a:custGeom>
            <a:avLst/>
            <a:gdLst>
              <a:gd name="connsiteX0" fmla="*/ 1612418 w 3061881"/>
              <a:gd name="connsiteY0" fmla="*/ 0 h 2540529"/>
              <a:gd name="connsiteX1" fmla="*/ 3030226 w 3061881"/>
              <a:gd name="connsiteY1" fmla="*/ 843844 h 2540529"/>
              <a:gd name="connsiteX2" fmla="*/ 3061881 w 3061881"/>
              <a:gd name="connsiteY2" fmla="*/ 909556 h 2540529"/>
              <a:gd name="connsiteX3" fmla="*/ 3061881 w 3061881"/>
              <a:gd name="connsiteY3" fmla="*/ 2315281 h 2540529"/>
              <a:gd name="connsiteX4" fmla="*/ 3030226 w 3061881"/>
              <a:gd name="connsiteY4" fmla="*/ 2380992 h 2540529"/>
              <a:gd name="connsiteX5" fmla="*/ 2949460 w 3061881"/>
              <a:gd name="connsiteY5" fmla="*/ 2513937 h 2540529"/>
              <a:gd name="connsiteX6" fmla="*/ 2929575 w 3061881"/>
              <a:gd name="connsiteY6" fmla="*/ 2540529 h 2540529"/>
              <a:gd name="connsiteX7" fmla="*/ 295261 w 3061881"/>
              <a:gd name="connsiteY7" fmla="*/ 2540529 h 2540529"/>
              <a:gd name="connsiteX8" fmla="*/ 275376 w 3061881"/>
              <a:gd name="connsiteY8" fmla="*/ 2513937 h 2540529"/>
              <a:gd name="connsiteX9" fmla="*/ 0 w 3061881"/>
              <a:gd name="connsiteY9" fmla="*/ 1612418 h 2540529"/>
              <a:gd name="connsiteX10" fmla="*/ 1612418 w 3061881"/>
              <a:gd name="connsiteY10" fmla="*/ 0 h 254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61881" h="2540529">
                <a:moveTo>
                  <a:pt x="1612418" y="0"/>
                </a:moveTo>
                <a:cubicBezTo>
                  <a:pt x="2224646" y="0"/>
                  <a:pt x="2757180" y="341213"/>
                  <a:pt x="3030226" y="843844"/>
                </a:cubicBezTo>
                <a:lnTo>
                  <a:pt x="3061881" y="909556"/>
                </a:lnTo>
                <a:lnTo>
                  <a:pt x="3061881" y="2315281"/>
                </a:lnTo>
                <a:lnTo>
                  <a:pt x="3030226" y="2380992"/>
                </a:lnTo>
                <a:cubicBezTo>
                  <a:pt x="3005404" y="2426686"/>
                  <a:pt x="2978437" y="2471046"/>
                  <a:pt x="2949460" y="2513937"/>
                </a:cubicBezTo>
                <a:lnTo>
                  <a:pt x="2929575" y="2540529"/>
                </a:lnTo>
                <a:lnTo>
                  <a:pt x="295261" y="2540529"/>
                </a:lnTo>
                <a:lnTo>
                  <a:pt x="275376" y="2513937"/>
                </a:lnTo>
                <a:cubicBezTo>
                  <a:pt x="101518" y="2256593"/>
                  <a:pt x="0" y="1946361"/>
                  <a:pt x="0" y="1612418"/>
                </a:cubicBezTo>
                <a:cubicBezTo>
                  <a:pt x="0" y="721904"/>
                  <a:pt x="721904" y="0"/>
                  <a:pt x="1612418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103" name="Picture 1">
            <a:extLst>
              <a:ext uri="{FF2B5EF4-FFF2-40B4-BE49-F238E27FC236}">
                <a16:creationId xmlns:a16="http://schemas.microsoft.com/office/drawing/2014/main" id="{5813F3CD-C5FB-4685-8BAE-0CDB3942A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3568" y="5096475"/>
            <a:ext cx="2432116" cy="148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 Box 8">
            <a:extLst>
              <a:ext uri="{FF2B5EF4-FFF2-40B4-BE49-F238E27FC236}">
                <a16:creationId xmlns:a16="http://schemas.microsoft.com/office/drawing/2014/main" id="{B568CB93-F1CA-4995-9DA7-E744C5D32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3034" y="5034030"/>
            <a:ext cx="1365919" cy="292682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n-US" sz="1250" dirty="0">
                <a:solidFill>
                  <a:srgbClr val="FFFFFF"/>
                </a:solidFill>
                <a:latin typeface="+mn-lt"/>
                <a:cs typeface="+mn-cs"/>
              </a:rPr>
              <a:t>Ύδρα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0B8DCBA-FEED-46EF-A140-35B904015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2850BFF6-E9F8-41E6-B596-C5229F714F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l-GR" altLang="en-US" sz="3600" b="1" u="sng"/>
              <a:t>Αμφιγονία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410B18D-7FA5-4FC9-B833-1A2AA292F7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5873" y="2524721"/>
            <a:ext cx="5901918" cy="3677123"/>
          </a:xfrm>
        </p:spPr>
        <p:txBody>
          <a:bodyPr anchor="ctr">
            <a:noAutofit/>
          </a:bodyPr>
          <a:lstStyle/>
          <a:p>
            <a:pPr algn="just" eaLnBrk="1" hangingPunct="1"/>
            <a:r>
              <a:rPr lang="el-GR" altLang="en-US" sz="2200" dirty="0"/>
              <a:t>Γίνεται με την ένωση δύο ειδικών κυττάρων, των γαμετών → γονιμοποίηση, με αποτέλεσμα το </a:t>
            </a:r>
            <a:r>
              <a:rPr lang="el-GR" altLang="en-US" sz="2200" dirty="0" err="1"/>
              <a:t>ζυγωτό</a:t>
            </a:r>
            <a:r>
              <a:rPr lang="el-GR" altLang="en-US" sz="2200" dirty="0"/>
              <a:t> </a:t>
            </a:r>
          </a:p>
          <a:p>
            <a:pPr algn="just" eaLnBrk="1" hangingPunct="1"/>
            <a:r>
              <a:rPr lang="el-GR" altLang="en-US" sz="2200" dirty="0"/>
              <a:t>Οι γαμέτες είναι απλοειδή κύτταρα, έχουν δηλαδή το μισό αριθμό χρωματοσωμάτων από το μητρικό κύτταρο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Οργανισμοί α) </a:t>
            </a:r>
            <a:r>
              <a:rPr lang="el-GR" altLang="en-US" sz="2200" u="sng" dirty="0"/>
              <a:t>ερμαφρόδιτοι</a:t>
            </a:r>
            <a:r>
              <a:rPr lang="el-GR" altLang="en-US" sz="2200" dirty="0"/>
              <a:t> στα ζώα και </a:t>
            </a:r>
            <a:r>
              <a:rPr lang="el-GR" altLang="en-US" sz="2200" u="sng" dirty="0" err="1"/>
              <a:t>μόνοικα</a:t>
            </a:r>
            <a:r>
              <a:rPr lang="el-GR" altLang="en-US" sz="2200" dirty="0"/>
              <a:t> στα φυτά: έχουν και αρσενικές και θηλυκές </a:t>
            </a:r>
            <a:r>
              <a:rPr lang="el-GR" altLang="en-US" sz="2200" dirty="0" err="1"/>
              <a:t>γονάδες</a:t>
            </a:r>
            <a:r>
              <a:rPr lang="el-GR" altLang="en-US" sz="2200" dirty="0"/>
              <a:t> και β)</a:t>
            </a:r>
            <a:r>
              <a:rPr lang="el-GR" altLang="en-US" sz="2200" u="sng" dirty="0" err="1"/>
              <a:t>γονοχωριστικά</a:t>
            </a:r>
            <a:r>
              <a:rPr lang="el-GR" altLang="en-US" sz="2200" dirty="0"/>
              <a:t> στα ζώα και </a:t>
            </a:r>
            <a:r>
              <a:rPr lang="el-GR" altLang="en-US" sz="2200" u="sng" dirty="0" err="1"/>
              <a:t>δίοικα</a:t>
            </a:r>
            <a:r>
              <a:rPr lang="el-GR" altLang="en-US" sz="2200" dirty="0"/>
              <a:t> στα φυτά: έχουν τις αρσενικές και θηλυκές </a:t>
            </a:r>
            <a:r>
              <a:rPr lang="el-GR" altLang="en-US" sz="2200" dirty="0" err="1"/>
              <a:t>γονάδες</a:t>
            </a:r>
            <a:r>
              <a:rPr lang="el-GR" altLang="en-US" sz="2200" dirty="0"/>
              <a:t> σε διαφορετικά άτομα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pic>
        <p:nvPicPr>
          <p:cNvPr id="5124" name="Picture 4" descr="sperm egg">
            <a:extLst>
              <a:ext uri="{FF2B5EF4-FFF2-40B4-BE49-F238E27FC236}">
                <a16:creationId xmlns:a16="http://schemas.microsoft.com/office/drawing/2014/main" id="{A56AFF26-AC01-4CCB-90EA-A6D3364101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" r="3" b="3"/>
          <a:stretch/>
        </p:blipFill>
        <p:spPr bwMode="auto">
          <a:xfrm>
            <a:off x="6788383" y="613147"/>
            <a:ext cx="4565417" cy="559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Rectangle 3">
            <a:extLst>
              <a:ext uri="{FF2B5EF4-FFF2-40B4-BE49-F238E27FC236}">
                <a16:creationId xmlns:a16="http://schemas.microsoft.com/office/drawing/2014/main" id="{7459B90F-C539-4148-B2D1-7A76532CE8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1" y="2546251"/>
            <a:ext cx="4250634" cy="36307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altLang="en-US" sz="2200" dirty="0"/>
              <a:t>Η αμφιγονία δημιουργεί μεγάλη ποικιλομορφία (κληρονομεί χαρακτηριστικά και από τους δύο γονείς)</a:t>
            </a:r>
            <a:r>
              <a:rPr lang="en-GB" altLang="en-US" sz="2200" dirty="0"/>
              <a:t>.</a:t>
            </a:r>
          </a:p>
          <a:p>
            <a:pPr marL="0" indent="0" algn="just">
              <a:buNone/>
            </a:pPr>
            <a:r>
              <a:rPr lang="el-GR" altLang="en-US" sz="2200" dirty="0"/>
              <a:t>Οι απόγονοι έχουν μοναδικούς συνδυασμούς γονιδίων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8" name="Picture 7" descr="2445427521_f068c3836c">
            <a:extLst>
              <a:ext uri="{FF2B5EF4-FFF2-40B4-BE49-F238E27FC236}">
                <a16:creationId xmlns:a16="http://schemas.microsoft.com/office/drawing/2014/main" id="{6D304D72-CE59-4F7C-977D-E83DD3C66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73" b="1"/>
          <a:stretch/>
        </p:blipFill>
        <p:spPr bwMode="auto"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Arc 76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47" name="Picture 4" descr="EB910030-C936-17CB-7FEDD0F3F1C79CC9_1">
            <a:extLst>
              <a:ext uri="{FF2B5EF4-FFF2-40B4-BE49-F238E27FC236}">
                <a16:creationId xmlns:a16="http://schemas.microsoft.com/office/drawing/2014/main" id="{EBCAB168-33C5-4AC4-B92E-156CEE5D8D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4529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FC96CA97-FCFC-4299-99E4-F4FDED1F48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476251"/>
            <a:ext cx="8229600" cy="5649913"/>
          </a:xfrm>
        </p:spPr>
        <p:txBody>
          <a:bodyPr/>
          <a:lstStyle/>
          <a:p>
            <a:pPr eaLnBrk="1" hangingPunct="1"/>
            <a:r>
              <a:rPr lang="el-GR" altLang="en-US" sz="2200" b="1" dirty="0"/>
              <a:t>Γαμέτες</a:t>
            </a:r>
            <a:r>
              <a:rPr lang="el-GR" altLang="en-US" sz="2200" dirty="0"/>
              <a:t>: ειδικευμένα κύτταρα για την αναπαραγωγή</a:t>
            </a:r>
          </a:p>
          <a:p>
            <a:pPr eaLnBrk="1" hangingPunct="1">
              <a:buFontTx/>
              <a:buNone/>
            </a:pPr>
            <a:r>
              <a:rPr lang="el-GR" altLang="en-US" sz="2200" dirty="0"/>
              <a:t>      </a:t>
            </a:r>
          </a:p>
          <a:p>
            <a:pPr eaLnBrk="1" hangingPunct="1">
              <a:buFontTx/>
              <a:buNone/>
            </a:pPr>
            <a:r>
              <a:rPr lang="el-GR" altLang="en-US" sz="2200" dirty="0"/>
              <a:t>  </a:t>
            </a:r>
            <a:r>
              <a:rPr lang="el-GR" altLang="en-US" sz="2200" u="sng" dirty="0"/>
              <a:t>Φυτά </a:t>
            </a:r>
            <a:r>
              <a:rPr lang="el-GR" altLang="en-US" sz="2200" dirty="0"/>
              <a:t>                        </a:t>
            </a:r>
            <a:r>
              <a:rPr lang="el-GR" altLang="en-US" sz="2200" u="sng" dirty="0"/>
              <a:t>Ζώα</a:t>
            </a:r>
          </a:p>
          <a:p>
            <a:pPr eaLnBrk="1" hangingPunct="1">
              <a:buFontTx/>
              <a:buNone/>
            </a:pPr>
            <a:r>
              <a:rPr lang="el-GR" altLang="en-US" sz="2200" dirty="0"/>
              <a:t> ♂ γυρεόκοκκοι      ♂ σπερματοζωάρια</a:t>
            </a:r>
          </a:p>
          <a:p>
            <a:pPr eaLnBrk="1" hangingPunct="1">
              <a:buFontTx/>
              <a:buNone/>
            </a:pPr>
            <a:r>
              <a:rPr lang="el-GR" altLang="en-US" sz="2200" dirty="0"/>
              <a:t> ♀ ωάρια                  ♀ ωάρια</a:t>
            </a:r>
          </a:p>
          <a:p>
            <a:pPr eaLnBrk="1" hangingPunct="1"/>
            <a:endParaRPr lang="el-GR" altLang="en-US" sz="2200" dirty="0"/>
          </a:p>
          <a:p>
            <a:pPr eaLnBrk="1" hangingPunct="1"/>
            <a:r>
              <a:rPr lang="el-GR" altLang="en-US" sz="2200" b="1" dirty="0" err="1"/>
              <a:t>Γονάδες</a:t>
            </a:r>
            <a:r>
              <a:rPr lang="el-GR" altLang="en-US" sz="2200" dirty="0"/>
              <a:t>: γεννητικά όργανα</a:t>
            </a:r>
          </a:p>
          <a:p>
            <a:pPr eaLnBrk="1" hangingPunct="1"/>
            <a:endParaRPr lang="el-GR" altLang="en-US" sz="2200" dirty="0"/>
          </a:p>
          <a:p>
            <a:pPr eaLnBrk="1" hangingPunct="1">
              <a:buFontTx/>
              <a:buNone/>
            </a:pPr>
            <a:r>
              <a:rPr lang="el-GR" altLang="en-US" sz="2200" dirty="0"/>
              <a:t>   </a:t>
            </a:r>
            <a:r>
              <a:rPr lang="el-GR" altLang="en-US" sz="2200" u="sng" dirty="0"/>
              <a:t>Φυτά</a:t>
            </a:r>
            <a:r>
              <a:rPr lang="el-GR" altLang="en-US" sz="2200" dirty="0"/>
              <a:t>                       </a:t>
            </a:r>
            <a:r>
              <a:rPr lang="el-GR" altLang="en-US" sz="2200" u="sng" dirty="0"/>
              <a:t>Ζώα</a:t>
            </a:r>
          </a:p>
          <a:p>
            <a:pPr eaLnBrk="1" hangingPunct="1">
              <a:buFontTx/>
              <a:buNone/>
            </a:pPr>
            <a:r>
              <a:rPr lang="el-GR" altLang="en-US" sz="2200" dirty="0"/>
              <a:t> ♂ στήμονες          ♂ </a:t>
            </a:r>
            <a:r>
              <a:rPr lang="el-GR" altLang="en-US" sz="2200" dirty="0" err="1"/>
              <a:t>όρχις</a:t>
            </a:r>
            <a:endParaRPr lang="el-GR" altLang="en-US" sz="2200" dirty="0"/>
          </a:p>
          <a:p>
            <a:pPr eaLnBrk="1" hangingPunct="1">
              <a:buFontTx/>
              <a:buNone/>
            </a:pPr>
            <a:r>
              <a:rPr lang="el-GR" altLang="en-US" sz="2200" dirty="0"/>
              <a:t> ♀ ύπερος               ♀ ωοθήκες</a:t>
            </a:r>
            <a:r>
              <a:rPr lang="el-GR" altLang="en-US" sz="2200" u="sng" dirty="0"/>
              <a:t>  </a:t>
            </a:r>
            <a:r>
              <a:rPr lang="el-GR" altLang="en-US" sz="2400" u="sng" dirty="0"/>
              <a:t>                    </a:t>
            </a:r>
          </a:p>
        </p:txBody>
      </p:sp>
      <p:pic>
        <p:nvPicPr>
          <p:cNvPr id="7171" name="Picture 5" descr="9885">
            <a:extLst>
              <a:ext uri="{FF2B5EF4-FFF2-40B4-BE49-F238E27FC236}">
                <a16:creationId xmlns:a16="http://schemas.microsoft.com/office/drawing/2014/main" id="{57758411-1A98-4165-95C7-70E6D71F8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177" y="3372695"/>
            <a:ext cx="3927475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6">
            <a:extLst>
              <a:ext uri="{FF2B5EF4-FFF2-40B4-BE49-F238E27FC236}">
                <a16:creationId xmlns:a16="http://schemas.microsoft.com/office/drawing/2014/main" id="{3EF06371-B4E0-4559-8C4D-40C39DBD2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348" y="5744916"/>
            <a:ext cx="6588369" cy="769441"/>
          </a:xfrm>
          <a:prstGeom prst="rect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l-GR" altLang="en-US" sz="1800" dirty="0"/>
              <a:t>* </a:t>
            </a:r>
            <a:r>
              <a:rPr lang="el-GR" altLang="en-US" sz="2200" b="1" dirty="0" err="1">
                <a:latin typeface="+mn-lt"/>
                <a:cs typeface="+mn-cs"/>
              </a:rPr>
              <a:t>Ωογαμία</a:t>
            </a:r>
            <a:r>
              <a:rPr lang="el-GR" altLang="en-US" sz="2200" dirty="0">
                <a:latin typeface="+mn-lt"/>
                <a:cs typeface="+mn-cs"/>
              </a:rPr>
              <a:t>: ο αρσενικός γαμέτης στα ζώα είναι μικρότερος σε μέγεθος από το ωάριο και ευκίνητο.</a:t>
            </a:r>
          </a:p>
        </p:txBody>
      </p:sp>
      <p:pic>
        <p:nvPicPr>
          <p:cNvPr id="7173" name="Picture 1">
            <a:extLst>
              <a:ext uri="{FF2B5EF4-FFF2-40B4-BE49-F238E27FC236}">
                <a16:creationId xmlns:a16="http://schemas.microsoft.com/office/drawing/2014/main" id="{4DA94AB6-C1F4-4A59-AAE3-5D8F0FBA3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443" y="1022569"/>
            <a:ext cx="3464560" cy="221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BC83026F-72D3-462A-B781-CE3534EE8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l-GR" altLang="en-US" sz="5400" u="sng"/>
              <a:t>Κυτταρική διαίρεση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AADD5C3-C09E-4148-BB04-B82D84F68F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pPr marL="0" indent="0">
              <a:buNone/>
              <a:defRPr/>
            </a:pPr>
            <a:r>
              <a:rPr lang="el-GR" altLang="en-US" sz="2200" dirty="0"/>
              <a:t>Η αναπαραγωγή προϋποθέτει πολλαπλασιασμό κυττάρων που επιτυγχάνεται με κυτταρική διαίρεση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marL="0" indent="0">
              <a:buNone/>
              <a:defRPr/>
            </a:pPr>
            <a:r>
              <a:rPr lang="el-GR" altLang="en-US" sz="2200" dirty="0"/>
              <a:t>Στους </a:t>
            </a:r>
            <a:r>
              <a:rPr lang="el-GR" altLang="en-US" sz="2200" dirty="0" err="1"/>
              <a:t>ευκαρυωτικούς</a:t>
            </a:r>
            <a:r>
              <a:rPr lang="el-GR" altLang="en-US" sz="2200" dirty="0"/>
              <a:t> οργανισμούς (κύτταρα που έχουν πυρήνα) υπάρχουν δύο είδη κυτταρικής διαίρεσης:</a:t>
            </a:r>
          </a:p>
          <a:p>
            <a:pPr marL="609600" indent="-609600">
              <a:buNone/>
              <a:defRPr/>
            </a:pPr>
            <a:endParaRPr lang="el-GR" altLang="en-US" sz="2200" dirty="0"/>
          </a:p>
          <a:p>
            <a:pPr marL="609600" indent="-609600">
              <a:buFontTx/>
              <a:buAutoNum type="arabicPeriod"/>
              <a:defRPr/>
            </a:pPr>
            <a:r>
              <a:rPr lang="el-GR" altLang="en-US" sz="2200" b="1" dirty="0"/>
              <a:t>Μίτωση</a:t>
            </a:r>
            <a:r>
              <a:rPr lang="el-GR" altLang="en-US" sz="2200" dirty="0"/>
              <a:t>: τα θυγατρικά κύτταρα (2) έχουν τον ίδιο αριθμό χρωματοσωμάτων σε σχέση με το μητρικό κύτταρο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l-GR" altLang="en-US" sz="2200" b="1" dirty="0"/>
              <a:t>Μείωση</a:t>
            </a:r>
            <a:r>
              <a:rPr lang="el-GR" altLang="en-US" sz="2200" dirty="0"/>
              <a:t>: τα θυγατρικά κύτταρα (4) έχουν το μισό αριθμό χρωματοσωμάτων σε σχέση με το μητρικό κύτταρο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>
            <a:extLst>
              <a:ext uri="{FF2B5EF4-FFF2-40B4-BE49-F238E27FC236}">
                <a16:creationId xmlns:a16="http://schemas.microsoft.com/office/drawing/2014/main" id="{0B9BF78D-BDAD-4D61-9990-F45B89A260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689317"/>
            <a:ext cx="5059018" cy="543058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  <a:defRPr/>
            </a:pPr>
            <a:r>
              <a:rPr lang="el-GR" altLang="en-US" sz="2200" b="1" dirty="0"/>
              <a:t>Γονίδιο</a:t>
            </a:r>
            <a:r>
              <a:rPr lang="el-GR" altLang="en-US" sz="2200" dirty="0"/>
              <a:t>: αποτελούν τμήματα του </a:t>
            </a:r>
            <a:r>
              <a:rPr lang="en-US" altLang="en-US" sz="2200" dirty="0"/>
              <a:t>DNA</a:t>
            </a:r>
            <a:r>
              <a:rPr lang="el-GR" altLang="en-US" sz="2200" dirty="0"/>
              <a:t> και οι χαρακτήρες μεταβιβάζονται από άτομο σε άτομο με μορφή κωδικοποιημένου μηνύματος, που βρίσκεται στη συγκεκριμένη αλληλουχία των </a:t>
            </a:r>
            <a:r>
              <a:rPr lang="el-GR" altLang="en-US" sz="2200" dirty="0" err="1"/>
              <a:t>νουκλεοτιδίων</a:t>
            </a:r>
            <a:r>
              <a:rPr lang="en-GB" altLang="en-US" sz="2200" dirty="0"/>
              <a:t>.</a:t>
            </a:r>
            <a:r>
              <a:rPr lang="el-GR" altLang="en-US" sz="2200" dirty="0"/>
              <a:t> </a:t>
            </a:r>
          </a:p>
          <a:p>
            <a:pPr algn="just">
              <a:defRPr/>
            </a:pPr>
            <a:r>
              <a:rPr lang="el-GR" altLang="en-US" sz="2200" dirty="0"/>
              <a:t>Το </a:t>
            </a:r>
            <a:r>
              <a:rPr lang="en-US" altLang="en-US" sz="2200" dirty="0"/>
              <a:t>DNA</a:t>
            </a:r>
            <a:r>
              <a:rPr lang="el-GR" altLang="en-US" sz="2200" dirty="0"/>
              <a:t> συνδεδεμένο με μόρια πρωτεϊνών (</a:t>
            </a:r>
            <a:r>
              <a:rPr lang="el-GR" altLang="en-US" sz="2200" dirty="0" err="1"/>
              <a:t>ιστόνες</a:t>
            </a:r>
            <a:r>
              <a:rPr lang="el-GR" altLang="en-US" sz="2200" dirty="0"/>
              <a:t>)</a:t>
            </a:r>
            <a:r>
              <a:rPr lang="en-GB" altLang="en-US" sz="2200" dirty="0"/>
              <a:t> </a:t>
            </a:r>
            <a:r>
              <a:rPr lang="el-GR" altLang="en-US" sz="2200" dirty="0"/>
              <a:t>σχηματίζει το νημάτιο χρωματίνης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>
              <a:defRPr/>
            </a:pPr>
            <a:r>
              <a:rPr lang="el-GR" altLang="en-US" sz="2200" dirty="0"/>
              <a:t>Το νημάτιο χρωματίνης που είναι διπλωμένο σε μια συμπαγή μάζα αποτελεί μια </a:t>
            </a:r>
            <a:r>
              <a:rPr lang="el-GR" altLang="en-US" sz="2200" dirty="0" err="1"/>
              <a:t>χρωματίδα</a:t>
            </a:r>
            <a:r>
              <a:rPr lang="el-GR" altLang="en-US" sz="2200" dirty="0"/>
              <a:t>.</a:t>
            </a:r>
            <a:endParaRPr lang="en-US" altLang="en-US" sz="2200" dirty="0"/>
          </a:p>
          <a:p>
            <a:pPr algn="just" eaLnBrk="1" hangingPunct="1">
              <a:defRPr/>
            </a:pPr>
            <a:r>
              <a:rPr lang="el-GR" altLang="en-US" sz="2200" dirty="0"/>
              <a:t>Χρωματόσωμα ονομάζουμε τη δομή που αποτελείται από δύο πανομοιότυπες </a:t>
            </a:r>
            <a:r>
              <a:rPr lang="el-GR" altLang="en-US" sz="2200" dirty="0" err="1"/>
              <a:t>χρωματίδες</a:t>
            </a:r>
            <a:r>
              <a:rPr lang="el-GR" altLang="en-US" sz="2200" dirty="0"/>
              <a:t>. Το </a:t>
            </a:r>
            <a:r>
              <a:rPr lang="el-GR" altLang="en-US" sz="2200" b="1" dirty="0" err="1"/>
              <a:t>κεντρομερίδιο</a:t>
            </a:r>
            <a:r>
              <a:rPr lang="el-GR" altLang="en-US" sz="2200" b="1" dirty="0"/>
              <a:t> </a:t>
            </a:r>
            <a:r>
              <a:rPr lang="el-GR" altLang="en-US" sz="2200" dirty="0"/>
              <a:t>συγκρατεί τις αδελφές </a:t>
            </a:r>
            <a:r>
              <a:rPr lang="el-GR" altLang="en-US" sz="2200" dirty="0" err="1"/>
              <a:t>χρωματίδες</a:t>
            </a:r>
            <a:r>
              <a:rPr lang="el-GR" altLang="en-US" sz="2200" dirty="0"/>
              <a:t> μαζί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pic>
        <p:nvPicPr>
          <p:cNvPr id="9219" name="Picture 1">
            <a:extLst>
              <a:ext uri="{FF2B5EF4-FFF2-40B4-BE49-F238E27FC236}">
                <a16:creationId xmlns:a16="http://schemas.microsoft.com/office/drawing/2014/main" id="{A092846C-44A1-4E4A-9A74-07DA0C3D6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9029" y="537882"/>
            <a:ext cx="4444164" cy="558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AAE94E3-A7DB-4868-B1E3-E497034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id="{5CC72F83-B2DD-4927-ACFC-CC428B5F20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90719" y="2330505"/>
            <a:ext cx="5278066" cy="3979585"/>
          </a:xfrm>
        </p:spPr>
        <p:txBody>
          <a:bodyPr anchor="ctr">
            <a:normAutofit/>
          </a:bodyPr>
          <a:lstStyle/>
          <a:p>
            <a:pPr algn="just" eaLnBrk="1" hangingPunct="1"/>
            <a:r>
              <a:rPr lang="el-GR" altLang="en-US" sz="2200" dirty="0"/>
              <a:t>Στη </a:t>
            </a:r>
            <a:r>
              <a:rPr lang="el-GR" altLang="en-US" sz="2200" dirty="0" err="1"/>
              <a:t>μεσόφαση</a:t>
            </a:r>
            <a:r>
              <a:rPr lang="el-GR" altLang="en-US" sz="2200" dirty="0"/>
              <a:t> έχουμε νημάτια χρωματίνης</a:t>
            </a:r>
          </a:p>
          <a:p>
            <a:pPr algn="just" eaLnBrk="1" hangingPunct="1"/>
            <a:r>
              <a:rPr lang="el-GR" altLang="en-US" sz="2200" dirty="0"/>
              <a:t>Κάθε νημάτιο χρωματίνης όταν συσπειρωθεί θα αποτελέσει μια </a:t>
            </a:r>
            <a:r>
              <a:rPr lang="el-GR" altLang="en-US" sz="2200" u="sng" dirty="0" err="1"/>
              <a:t>χρωματίδα</a:t>
            </a:r>
            <a:endParaRPr lang="el-GR" altLang="en-US" sz="2200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3" name="Picture 4" descr="chromatinstructurefigure1">
            <a:extLst>
              <a:ext uri="{FF2B5EF4-FFF2-40B4-BE49-F238E27FC236}">
                <a16:creationId xmlns:a16="http://schemas.microsoft.com/office/drawing/2014/main" id="{D74B57CC-A00B-4DD6-A32A-04604D2B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3423" y="774892"/>
            <a:ext cx="4397433" cy="213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4" name="Picture 5" descr="DNA">
            <a:extLst>
              <a:ext uri="{FF2B5EF4-FFF2-40B4-BE49-F238E27FC236}">
                <a16:creationId xmlns:a16="http://schemas.microsoft.com/office/drawing/2014/main" id="{73A0A5B2-A9F0-434F-9979-2EC521087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2923" y="3707894"/>
            <a:ext cx="2896569" cy="25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>
            <a:extLst>
              <a:ext uri="{FF2B5EF4-FFF2-40B4-BE49-F238E27FC236}">
                <a16:creationId xmlns:a16="http://schemas.microsoft.com/office/drawing/2014/main" id="{9F15C704-305A-43A1-8DC8-09632559D4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9" y="1378225"/>
            <a:ext cx="4521888" cy="4798737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b="1" dirty="0"/>
              <a:t>Ομόλογα χρωματοσώματα</a:t>
            </a:r>
            <a:r>
              <a:rPr lang="el-GR" altLang="en-US" sz="2200" dirty="0"/>
              <a:t>: ζεύγος χρωματοσωμάτων με το ίδιο μήκος, το ίδιο σχήμα ζωνών και το </a:t>
            </a:r>
            <a:r>
              <a:rPr lang="el-GR" altLang="en-US" sz="2200" dirty="0" err="1"/>
              <a:t>κεντρομερίδιο</a:t>
            </a:r>
            <a:r>
              <a:rPr lang="el-GR" altLang="en-US" sz="2200" dirty="0"/>
              <a:t> τους βρίσκεται στο ίδιο σημείο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b="1" dirty="0" err="1"/>
              <a:t>Καρυότυπος</a:t>
            </a:r>
            <a:r>
              <a:rPr lang="el-GR" altLang="en-US" sz="2200" dirty="0"/>
              <a:t>: το σύνολο των χρωματοσωμάτων ενός</a:t>
            </a:r>
            <a:r>
              <a:rPr lang="en-GB" altLang="en-US" sz="2200" dirty="0"/>
              <a:t> </a:t>
            </a:r>
            <a:r>
              <a:rPr lang="el-GR" altLang="en-US" sz="2200" dirty="0"/>
              <a:t>σωματικού κυττάρου,</a:t>
            </a:r>
            <a:r>
              <a:rPr lang="en-GB" altLang="en-US" sz="2200" dirty="0"/>
              <a:t> </a:t>
            </a:r>
            <a:r>
              <a:rPr lang="el-GR" altLang="en-US" sz="2200" dirty="0"/>
              <a:t>τοποθετημένα ανάλογα με το</a:t>
            </a:r>
            <a:r>
              <a:rPr lang="en-GB" altLang="en-US" sz="2200" dirty="0"/>
              <a:t> </a:t>
            </a:r>
            <a:r>
              <a:rPr lang="el-GR" altLang="en-US" sz="2200" dirty="0"/>
              <a:t>μέγεθος τους και σε ζεύγη ομολόγων. Τα δύο χρωματοσώματα φέρουν γονίδια που ελέγχουν τους ίδιους κληρονομικούς χαρακτήρες</a:t>
            </a:r>
            <a:r>
              <a:rPr lang="en-GB" altLang="en-US" sz="2200" dirty="0"/>
              <a:t>.</a:t>
            </a:r>
            <a:endParaRPr lang="el-GR" altLang="en-US" sz="2200" u="sng" dirty="0"/>
          </a:p>
        </p:txBody>
      </p:sp>
      <p:pic>
        <p:nvPicPr>
          <p:cNvPr id="11267" name="Picture 1">
            <a:extLst>
              <a:ext uri="{FF2B5EF4-FFF2-40B4-BE49-F238E27FC236}">
                <a16:creationId xmlns:a16="http://schemas.microsoft.com/office/drawing/2014/main" id="{B9D2CEDA-D612-436A-9462-2BD1C380E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1772" y="1611557"/>
            <a:ext cx="6298479" cy="453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4">
            <a:extLst>
              <a:ext uri="{FF2B5EF4-FFF2-40B4-BE49-F238E27FC236}">
                <a16:creationId xmlns:a16="http://schemas.microsoft.com/office/drawing/2014/main" id="{316484B2-DE17-4053-8E6F-D5B233A55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4634" y="643467"/>
            <a:ext cx="8162732" cy="557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700F0057-80C8-437D-BE58-C540B06C35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9224" y="2438400"/>
            <a:ext cx="5102351" cy="3785419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Τα θηλυκά άτομα διαθέτουν δύο ομόλογα Χ χρωματοσώματα (ΧΧ) ενώ τα αρσενικά άτομα διαθέτουν ένα Χ και ένα Υ χρωματόσωμα (ΧΥ)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Αυτά τα χρωματοσώματα είναι υπεύθυνα για το φύλο του ατόμου και ονομάζονται </a:t>
            </a:r>
            <a:r>
              <a:rPr lang="el-GR" altLang="en-US" sz="2200" b="1" dirty="0"/>
              <a:t>φυλετικά</a:t>
            </a:r>
            <a:r>
              <a:rPr lang="el-GR" altLang="en-US" sz="2200" dirty="0"/>
              <a:t>, ενώ τα υπόλοιπα χρωματοσώματα ονομάζονται </a:t>
            </a:r>
            <a:r>
              <a:rPr lang="el-GR" altLang="en-US" sz="2200" b="1" dirty="0" err="1"/>
              <a:t>αυτοσωματικά</a:t>
            </a:r>
            <a:r>
              <a:rPr lang="en-GB" altLang="en-US" sz="2200" b="1" dirty="0"/>
              <a:t>.</a:t>
            </a:r>
            <a:endParaRPr lang="el-GR" altLang="en-US" sz="22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0112" y="0"/>
            <a:ext cx="5961888" cy="6858000"/>
          </a:xfrm>
          <a:prstGeom prst="rect">
            <a:avLst/>
          </a:prstGeom>
          <a:solidFill>
            <a:srgbClr val="764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484633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5" name="Picture 4" descr="c7_p282_xy">
            <a:extLst>
              <a:ext uri="{FF2B5EF4-FFF2-40B4-BE49-F238E27FC236}">
                <a16:creationId xmlns:a16="http://schemas.microsoft.com/office/drawing/2014/main" id="{5EDCA9E2-9D5A-4A27-A26D-DD997E15E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4226" y="694945"/>
            <a:ext cx="2276124" cy="232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Rounded Rectangle 9">
            <a:extLst>
              <a:ext uri="{FF2B5EF4-FFF2-40B4-BE49-F238E27FC236}">
                <a16:creationId xmlns:a16="http://schemas.microsoft.com/office/drawing/2014/main" id="{39D6C490-0229-4573-9696-B73E5B3A9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3511296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1">
            <a:extLst>
              <a:ext uri="{FF2B5EF4-FFF2-40B4-BE49-F238E27FC236}">
                <a16:creationId xmlns:a16="http://schemas.microsoft.com/office/drawing/2014/main" id="{766D579C-BE37-4B95-A403-9138E100C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9209" y="3721608"/>
            <a:ext cx="3306157" cy="232257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>
            <a:extLst>
              <a:ext uri="{FF2B5EF4-FFF2-40B4-BE49-F238E27FC236}">
                <a16:creationId xmlns:a16="http://schemas.microsoft.com/office/drawing/2014/main" id="{E7AFD085-D996-460D-9D09-1A6D6F64FF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8807" y="338328"/>
            <a:ext cx="10663310" cy="1605083"/>
          </a:xfrm>
        </p:spPr>
        <p:txBody>
          <a:bodyPr anchor="ctr">
            <a:normAutofit/>
          </a:bodyPr>
          <a:lstStyle/>
          <a:p>
            <a:pPr algn="just" eaLnBrk="1" hangingPunct="1"/>
            <a:r>
              <a:rPr lang="el-GR" altLang="en-US" sz="2200" b="1" dirty="0"/>
              <a:t>Απλοειδές</a:t>
            </a:r>
            <a:r>
              <a:rPr lang="el-GR" altLang="en-US" sz="2200" dirty="0"/>
              <a:t> κύτταρο είναι εκείνο που έχει 23 χρωματοσώματα (</a:t>
            </a:r>
            <a:r>
              <a:rPr lang="en-US" altLang="en-US" sz="2200" dirty="0"/>
              <a:t>n = 23) </a:t>
            </a:r>
            <a:r>
              <a:rPr lang="el-GR" altLang="en-US" sz="2200" dirty="0"/>
              <a:t>στον άνθρωπο </a:t>
            </a:r>
            <a:r>
              <a:rPr lang="en-US" altLang="en-US" sz="2200" dirty="0"/>
              <a:t>→ </a:t>
            </a:r>
            <a:r>
              <a:rPr lang="el-GR" altLang="en-US" sz="2200" dirty="0"/>
              <a:t>γαμέτες (φέρει 22 </a:t>
            </a:r>
            <a:r>
              <a:rPr lang="el-GR" altLang="en-US" sz="2200" dirty="0" err="1"/>
              <a:t>αυτοσωματικά</a:t>
            </a:r>
            <a:r>
              <a:rPr lang="el-GR" altLang="en-US" sz="2200" dirty="0"/>
              <a:t> και ένα φυλετικό χρωματόσωμα)</a:t>
            </a:r>
          </a:p>
          <a:p>
            <a:pPr algn="just" eaLnBrk="1" hangingPunct="1"/>
            <a:r>
              <a:rPr lang="el-GR" altLang="en-US" sz="2200" b="1" dirty="0" err="1"/>
              <a:t>Διπλοειδές</a:t>
            </a:r>
            <a:r>
              <a:rPr lang="el-GR" altLang="en-US" sz="2200" b="1" dirty="0"/>
              <a:t> </a:t>
            </a:r>
            <a:r>
              <a:rPr lang="el-GR" altLang="en-US" sz="2200" dirty="0"/>
              <a:t>κύτταρο του ανθρώπου είναι εκείνα που έχουν 46 χρωματοσώματα (</a:t>
            </a:r>
            <a:r>
              <a:rPr lang="en-GB" altLang="en-US" sz="2200" dirty="0"/>
              <a:t>2</a:t>
            </a:r>
            <a:r>
              <a:rPr lang="en-US" altLang="en-US" sz="2200" dirty="0"/>
              <a:t>n = 46) → </a:t>
            </a:r>
            <a:r>
              <a:rPr lang="el-GR" altLang="en-US" sz="2200" dirty="0"/>
              <a:t>σωματικά κύτταρα και </a:t>
            </a:r>
            <a:r>
              <a:rPr lang="el-GR" altLang="en-US" sz="2200" dirty="0" err="1"/>
              <a:t>ζυγωτό</a:t>
            </a:r>
            <a:endParaRPr lang="en-US" altLang="en-US" sz="2200" b="1" dirty="0"/>
          </a:p>
        </p:txBody>
      </p:sp>
      <p:pic>
        <p:nvPicPr>
          <p:cNvPr id="14340" name="Picture 6">
            <a:extLst>
              <a:ext uri="{FF2B5EF4-FFF2-40B4-BE49-F238E27FC236}">
                <a16:creationId xmlns:a16="http://schemas.microsoft.com/office/drawing/2014/main" id="{AC3426AD-3B85-44C1-90C8-B46A43C11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2585" y="2178475"/>
            <a:ext cx="3058904" cy="38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5" descr="cells1">
            <a:extLst>
              <a:ext uri="{FF2B5EF4-FFF2-40B4-BE49-F238E27FC236}">
                <a16:creationId xmlns:a16="http://schemas.microsoft.com/office/drawing/2014/main" id="{54959815-7EA1-4F57-AD7A-4012369EC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3680" y="2286540"/>
            <a:ext cx="4422060" cy="374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>
            <a:extLst>
              <a:ext uri="{FF2B5EF4-FFF2-40B4-BE49-F238E27FC236}">
                <a16:creationId xmlns:a16="http://schemas.microsoft.com/office/drawing/2014/main" id="{897A8B51-61C2-409D-A518-994F977DE7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08384" y="1603513"/>
            <a:ext cx="4015407" cy="47081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altLang="en-US" sz="2200" dirty="0"/>
              <a:t>Κάθε είδος </a:t>
            </a:r>
            <a:r>
              <a:rPr lang="el-GR" altLang="en-US" sz="2200" dirty="0" err="1"/>
              <a:t>ευκαρυωτικού</a:t>
            </a:r>
            <a:r>
              <a:rPr lang="el-GR" altLang="en-US" sz="2200" dirty="0"/>
              <a:t> οργανισμού έχει το δικό του σταθερό αριθμό χρωματοσωμάτων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marL="0" indent="0" algn="just">
              <a:buNone/>
            </a:pPr>
            <a:r>
              <a:rPr lang="el-GR" altLang="en-US" sz="2200" dirty="0"/>
              <a:t>Τα ανθρώπινα </a:t>
            </a:r>
            <a:r>
              <a:rPr lang="el-GR" altLang="en-US" sz="2200" b="1" dirty="0"/>
              <a:t>σωματικά</a:t>
            </a:r>
            <a:r>
              <a:rPr lang="el-GR" altLang="en-US" sz="2200" dirty="0"/>
              <a:t> κύτταρα έχουν 46 χρωματοσώματα, σε</a:t>
            </a:r>
            <a:r>
              <a:rPr lang="en-GB" altLang="en-US" sz="2200" dirty="0"/>
              <a:t> </a:t>
            </a:r>
            <a:r>
              <a:rPr lang="el-GR" altLang="en-US" sz="2200" dirty="0"/>
              <a:t>αντίθεση με τα αναπαραγωγικά κύτταρα, τους </a:t>
            </a:r>
            <a:r>
              <a:rPr lang="el-GR" altLang="en-US" sz="2200" b="1" dirty="0"/>
              <a:t>γαμέτες</a:t>
            </a:r>
            <a:r>
              <a:rPr lang="el-GR" altLang="en-US" sz="2200" dirty="0"/>
              <a:t> που έχουν μόνο 23 χρωματοσώματα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pic>
        <p:nvPicPr>
          <p:cNvPr id="15363" name="Content Placeholder 2">
            <a:extLst>
              <a:ext uri="{FF2B5EF4-FFF2-40B4-BE49-F238E27FC236}">
                <a16:creationId xmlns:a16="http://schemas.microsoft.com/office/drawing/2014/main" id="{726D9539-A8A5-4970-9E5E-1E608ACCA8F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1994" y="476251"/>
            <a:ext cx="6581409" cy="5275451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7" name="Picture 1">
            <a:extLst>
              <a:ext uri="{FF2B5EF4-FFF2-40B4-BE49-F238E27FC236}">
                <a16:creationId xmlns:a16="http://schemas.microsoft.com/office/drawing/2014/main" id="{492EBD03-1F0B-4094-8983-59610CD4D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453"/>
          <a:stretch/>
        </p:blipFill>
        <p:spPr bwMode="auto">
          <a:xfrm>
            <a:off x="320040" y="320040"/>
            <a:ext cx="11548872" cy="4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A27B6159-7734-4564-9E0F-C4BC43C36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782312"/>
            <a:ext cx="11548872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2FFB46B-05BC-4950-B18A-9593FDAE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4" name="Rectangle 3">
            <a:extLst>
              <a:ext uri="{FF2B5EF4-FFF2-40B4-BE49-F238E27FC236}">
                <a16:creationId xmlns:a16="http://schemas.microsoft.com/office/drawing/2014/main" id="{768CEF53-5EAB-41A3-BD88-E4F30BAA2C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59935" y="5009083"/>
            <a:ext cx="7808973" cy="1345997"/>
          </a:xfrm>
        </p:spPr>
        <p:txBody>
          <a:bodyPr anchor="ctr">
            <a:noAutofit/>
          </a:bodyPr>
          <a:lstStyle/>
          <a:p>
            <a:pPr algn="just" eaLnBrk="1" hangingPunct="1"/>
            <a:r>
              <a:rPr lang="el-GR" altLang="en-US" sz="2100" u="sng" dirty="0" err="1">
                <a:solidFill>
                  <a:schemeClr val="bg1"/>
                </a:solidFill>
              </a:rPr>
              <a:t>Μεσόφαση</a:t>
            </a:r>
            <a:r>
              <a:rPr lang="el-GR" altLang="en-US" sz="2100" dirty="0">
                <a:solidFill>
                  <a:schemeClr val="bg1"/>
                </a:solidFill>
              </a:rPr>
              <a:t>: το υπόλοιπο κομμάτι της ζωής του κυττάρου εκτός από το κομμάτι της μίτωσης (όταν το κύτταρο δε διαιρείται)</a:t>
            </a:r>
            <a:r>
              <a:rPr lang="en-GB" altLang="en-US" sz="2100" dirty="0">
                <a:solidFill>
                  <a:schemeClr val="bg1"/>
                </a:solidFill>
              </a:rPr>
              <a:t>.</a:t>
            </a:r>
            <a:endParaRPr lang="el-GR" altLang="en-US" sz="2100" dirty="0">
              <a:solidFill>
                <a:schemeClr val="bg1"/>
              </a:solidFill>
            </a:endParaRPr>
          </a:p>
          <a:p>
            <a:pPr algn="just" eaLnBrk="1" hangingPunct="1"/>
            <a:r>
              <a:rPr lang="el-GR" altLang="en-US" sz="2100" dirty="0">
                <a:solidFill>
                  <a:schemeClr val="bg1"/>
                </a:solidFill>
              </a:rPr>
              <a:t>Στη φάση αυτή το κύτταρο αναπτύσσεται με τη σύνθεση πρωτεϊνών και την παραγωγή </a:t>
            </a:r>
            <a:r>
              <a:rPr lang="el-GR" altLang="en-US" sz="2100" dirty="0" err="1">
                <a:solidFill>
                  <a:schemeClr val="bg1"/>
                </a:solidFill>
              </a:rPr>
              <a:t>κυτταροπλασματικών</a:t>
            </a:r>
            <a:r>
              <a:rPr lang="el-GR" altLang="en-US" sz="2100" dirty="0">
                <a:solidFill>
                  <a:schemeClr val="bg1"/>
                </a:solidFill>
              </a:rPr>
              <a:t> οργανιδίων, ενώ γίνεται και ο </a:t>
            </a:r>
            <a:r>
              <a:rPr lang="el-GR" altLang="en-US" sz="2100" dirty="0" err="1">
                <a:solidFill>
                  <a:schemeClr val="bg1"/>
                </a:solidFill>
              </a:rPr>
              <a:t>αυτοδιπλασιασμός</a:t>
            </a:r>
            <a:r>
              <a:rPr lang="el-GR" altLang="en-US" sz="2100" dirty="0">
                <a:solidFill>
                  <a:schemeClr val="bg1"/>
                </a:solidFill>
              </a:rPr>
              <a:t> των χρωματοσωμάτων</a:t>
            </a:r>
            <a:r>
              <a:rPr lang="en-GB" altLang="en-US" sz="2100" dirty="0">
                <a:solidFill>
                  <a:schemeClr val="bg1"/>
                </a:solidFill>
              </a:rPr>
              <a:t>.</a:t>
            </a:r>
            <a:endParaRPr lang="el-GR" altLang="en-US" sz="2100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9641DF50-E271-46DE-991F-10111F7989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l-GR" altLang="en-US" sz="4000" u="sng" dirty="0"/>
              <a:t>Στάδια μίτωσης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FFE1912-26A8-4A9C-BFA4-DDC6854800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pPr marL="609600" indent="-609600" algn="just">
              <a:buFontTx/>
              <a:buAutoNum type="arabicPeriod"/>
            </a:pPr>
            <a:r>
              <a:rPr lang="el-GR" altLang="en-US" sz="2200" b="1" dirty="0"/>
              <a:t>Πρόφαση</a:t>
            </a:r>
            <a:r>
              <a:rPr lang="el-GR" altLang="en-US" sz="2200" dirty="0"/>
              <a:t>: α) ο πυρηνικός φάκελος θρυμματίζεται – εξαφανίζεται ο </a:t>
            </a:r>
            <a:r>
              <a:rPr lang="el-GR" altLang="en-US" sz="2200" dirty="0" err="1"/>
              <a:t>πυρηνίσκος</a:t>
            </a:r>
            <a:r>
              <a:rPr lang="el-GR" altLang="en-US" sz="2200" dirty="0"/>
              <a:t>, β) τα διπλασιασμένα νημάτια χρωματίνης συμπυκνώνονται σε χρωματοσώματα, γ) η κεντρική άτρακτος αρχίζει να δημιουργείται (αποτελείται από </a:t>
            </a:r>
            <a:r>
              <a:rPr lang="el-GR" altLang="en-US" sz="2200" dirty="0" err="1"/>
              <a:t>μικροσωληνίσκους</a:t>
            </a:r>
            <a:r>
              <a:rPr lang="el-GR" altLang="en-US" sz="2200" dirty="0"/>
              <a:t>) και δ) τα δύο </a:t>
            </a:r>
            <a:r>
              <a:rPr lang="el-GR" altLang="en-US" sz="2200" dirty="0" err="1"/>
              <a:t>κεντροσωμάτια</a:t>
            </a:r>
            <a:r>
              <a:rPr lang="el-GR" altLang="en-US" sz="2200" dirty="0"/>
              <a:t> κινούνται προς τους πόλους του κυττάρου</a:t>
            </a:r>
          </a:p>
          <a:p>
            <a:pPr marL="609600" indent="-609600" algn="just">
              <a:buFontTx/>
              <a:buAutoNum type="arabicPeriod"/>
            </a:pPr>
            <a:r>
              <a:rPr lang="el-GR" altLang="en-US" sz="2200" b="1" dirty="0" err="1"/>
              <a:t>Μετάφαση</a:t>
            </a:r>
            <a:r>
              <a:rPr lang="el-GR" altLang="en-US" sz="2200" dirty="0"/>
              <a:t>: α) τα </a:t>
            </a:r>
            <a:r>
              <a:rPr lang="el-GR" altLang="en-US" sz="2200" dirty="0" err="1"/>
              <a:t>κεντροσωμάτια</a:t>
            </a:r>
            <a:r>
              <a:rPr lang="el-GR" altLang="en-US" sz="2200" dirty="0"/>
              <a:t> έχουν ήδη τοποθετηθεί στους πόλους του κυττάρου και β) τα χρωματοσώματα διατάσσονται κατά μήκος στο ισημερινό επίπεδο του κυττάρου  </a:t>
            </a:r>
            <a:endParaRPr lang="el-GR" altLang="en-US" sz="22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14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4">
            <a:extLst>
              <a:ext uri="{FF2B5EF4-FFF2-40B4-BE49-F238E27FC236}">
                <a16:creationId xmlns:a16="http://schemas.microsoft.com/office/drawing/2014/main" id="{10F1117A-2A42-4779-8B6E-BDC6FB00D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9286" y="643467"/>
            <a:ext cx="825342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64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4">
            <a:extLst>
              <a:ext uri="{FF2B5EF4-FFF2-40B4-BE49-F238E27FC236}">
                <a16:creationId xmlns:a16="http://schemas.microsoft.com/office/drawing/2014/main" id="{EC9C7AED-53FB-4D41-9023-455A5C9A4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3944" y="643467"/>
            <a:ext cx="828411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28" name="Rectangle 70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629" name="Group 72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30" name="Rectangle 74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631" name="Rectangle 7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443400C4-161F-4C07-8D84-1A2E049A36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Autofit/>
          </a:bodyPr>
          <a:lstStyle/>
          <a:p>
            <a:pPr marL="609600" indent="-609600" algn="just">
              <a:buFontTx/>
              <a:buAutoNum type="arabicPeriod" startAt="3"/>
              <a:defRPr/>
            </a:pPr>
            <a:r>
              <a:rPr lang="el-GR" altLang="en-US" sz="2200" b="1" dirty="0" err="1"/>
              <a:t>Ανάφαση</a:t>
            </a:r>
            <a:r>
              <a:rPr lang="el-GR" altLang="en-US" sz="2200" dirty="0"/>
              <a:t>: α) διαιρείται το </a:t>
            </a:r>
            <a:r>
              <a:rPr lang="el-GR" altLang="en-US" sz="2200" dirty="0" err="1"/>
              <a:t>κεντρομερίδιο</a:t>
            </a:r>
            <a:r>
              <a:rPr lang="el-GR" altLang="en-US" sz="2200" dirty="0"/>
              <a:t>, γίνεται διαχωρισμός των </a:t>
            </a:r>
            <a:r>
              <a:rPr lang="el-GR" altLang="en-US" sz="2200" dirty="0" err="1"/>
              <a:t>χρωματίδων</a:t>
            </a:r>
            <a:r>
              <a:rPr lang="el-GR" altLang="en-US" sz="2200" dirty="0"/>
              <a:t> οι οποίες κινούνται προς αντίθετους πόλους και β) οι πόλοι απομακρύνονται περισσότερο</a:t>
            </a:r>
            <a:endParaRPr lang="en-GB" altLang="en-US" sz="2200" dirty="0"/>
          </a:p>
          <a:p>
            <a:pPr marL="609600" indent="-609600" algn="just">
              <a:buFontTx/>
              <a:buAutoNum type="arabicPeriod" startAt="3"/>
              <a:defRPr/>
            </a:pPr>
            <a:r>
              <a:rPr lang="el-GR" altLang="en-US" sz="2200" b="1" dirty="0" err="1"/>
              <a:t>Τελόφαση</a:t>
            </a:r>
            <a:r>
              <a:rPr lang="el-GR" altLang="en-US" sz="2200" dirty="0"/>
              <a:t>: οι </a:t>
            </a:r>
            <a:r>
              <a:rPr lang="el-GR" altLang="en-US" sz="2200" dirty="0" err="1"/>
              <a:t>χρωματίδες</a:t>
            </a:r>
            <a:r>
              <a:rPr lang="el-GR" altLang="en-US" sz="2200" dirty="0"/>
              <a:t> φτάνουν στους πόλους, περιβάλλονται από νέα πυρηνική μεμβράνη → δημιουργία δύο νέων πυρήνων (επανεμφανίζεται ο  </a:t>
            </a:r>
            <a:r>
              <a:rPr lang="el-GR" altLang="en-US" sz="2200" dirty="0" err="1"/>
              <a:t>πυρηνίσκος</a:t>
            </a:r>
            <a:r>
              <a:rPr lang="el-GR" altLang="en-US" sz="2200" dirty="0"/>
              <a:t>). Το νημάτια χρωματίνης του κάθε χρωματοσώματος </a:t>
            </a:r>
            <a:r>
              <a:rPr lang="el-GR" altLang="en-US" sz="2200" dirty="0" err="1"/>
              <a:t>αποσυσπειρώνεται</a:t>
            </a:r>
            <a:endParaRPr lang="el-GR" altLang="en-US" sz="2200" dirty="0"/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/>
              <a:t>Αρχίζει η </a:t>
            </a:r>
            <a:r>
              <a:rPr lang="el-GR" altLang="en-US" sz="2200" dirty="0" err="1"/>
              <a:t>κυτταροπλασματική</a:t>
            </a:r>
            <a:r>
              <a:rPr lang="el-GR" altLang="en-US" sz="2200" dirty="0"/>
              <a:t> διαίρεση (διαιρείται το κυτταρόπλασμα)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/>
              <a:t>Δημιουργούνται δύο θυγατρικά κύτταρα με τον ίδιο αριθμό χρωματοσωμάτων με το μητρικό κύτταρο.  </a:t>
            </a:r>
            <a:endParaRPr lang="el-GR" altLang="en-US" sz="22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7" name="Text Box 6">
            <a:extLst>
              <a:ext uri="{FF2B5EF4-FFF2-40B4-BE49-F238E27FC236}">
                <a16:creationId xmlns:a16="http://schemas.microsoft.com/office/drawing/2014/main" id="{DE07E5C1-FB4E-4086-84D3-7A253D6D6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97" y="679731"/>
            <a:ext cx="2794965" cy="37365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200" dirty="0" err="1">
                <a:latin typeface="+mj-lt"/>
                <a:ea typeface="+mj-ea"/>
                <a:cs typeface="+mj-cs"/>
              </a:rPr>
              <a:t>Μερικοί</a:t>
            </a:r>
            <a:r>
              <a:rPr lang="en-US" altLang="en-US" sz="2200" dirty="0">
                <a:latin typeface="+mj-lt"/>
                <a:ea typeface="+mj-ea"/>
                <a:cs typeface="+mj-cs"/>
              </a:rPr>
              <a:t> από </a:t>
            </a:r>
            <a:r>
              <a:rPr lang="en-US" altLang="en-US" sz="2200" dirty="0" err="1">
                <a:latin typeface="+mj-lt"/>
                <a:ea typeface="+mj-ea"/>
                <a:cs typeface="+mj-cs"/>
              </a:rPr>
              <a:t>τους</a:t>
            </a:r>
            <a:r>
              <a:rPr lang="en-US" altLang="en-US" sz="22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2200" dirty="0" err="1">
                <a:latin typeface="+mj-lt"/>
                <a:ea typeface="+mj-ea"/>
                <a:cs typeface="+mj-cs"/>
              </a:rPr>
              <a:t>μικροσωληνίσκους</a:t>
            </a:r>
            <a:r>
              <a:rPr lang="en-US" altLang="en-US" sz="2200" dirty="0">
                <a:latin typeface="+mj-lt"/>
                <a:ea typeface="+mj-ea"/>
                <a:cs typeface="+mj-cs"/>
              </a:rPr>
              <a:t> π</a:t>
            </a:r>
            <a:r>
              <a:rPr lang="en-US" altLang="en-US" sz="2200" dirty="0" err="1">
                <a:latin typeface="+mj-lt"/>
                <a:ea typeface="+mj-ea"/>
                <a:cs typeface="+mj-cs"/>
              </a:rPr>
              <a:t>ροσδένοντ</a:t>
            </a:r>
            <a:r>
              <a:rPr lang="en-US" altLang="en-US" sz="2200" dirty="0">
                <a:latin typeface="+mj-lt"/>
                <a:ea typeface="+mj-ea"/>
                <a:cs typeface="+mj-cs"/>
              </a:rPr>
              <a:t>αι στο κεντρομερίδιο των χρωματοσωμάτων.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8" name="Picture 1">
            <a:extLst>
              <a:ext uri="{FF2B5EF4-FFF2-40B4-BE49-F238E27FC236}">
                <a16:creationId xmlns:a16="http://schemas.microsoft.com/office/drawing/2014/main" id="{CF3B32E2-398C-4C10-9AFE-EED4739EA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081" y="1008397"/>
            <a:ext cx="3383280" cy="497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5" descr="mitos">
            <a:extLst>
              <a:ext uri="{FF2B5EF4-FFF2-40B4-BE49-F238E27FC236}">
                <a16:creationId xmlns:a16="http://schemas.microsoft.com/office/drawing/2014/main" id="{7BAD82D4-2E0E-4448-9192-879F1314B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2357" y="2577598"/>
            <a:ext cx="3383280" cy="183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>
            <a:extLst>
              <a:ext uri="{FF2B5EF4-FFF2-40B4-BE49-F238E27FC236}">
                <a16:creationId xmlns:a16="http://schemas.microsoft.com/office/drawing/2014/main" id="{616DEC00-B485-452D-9664-89D67EB389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931" y="2001078"/>
            <a:ext cx="3505494" cy="4222741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endParaRPr lang="el-GR" altLang="en-US" sz="2200" dirty="0"/>
          </a:p>
          <a:p>
            <a:pPr marL="0" indent="0" algn="just" eaLnBrk="1" hangingPunct="1">
              <a:buNone/>
              <a:defRPr/>
            </a:pPr>
            <a:r>
              <a:rPr lang="el-GR" altLang="en-US" sz="2200" dirty="0"/>
              <a:t>Ο τρόπος δημιουργίας κεντρικής ατράκτου διαφέρει στα φυτικά κύτταρα διότι δεν έχουν </a:t>
            </a:r>
            <a:r>
              <a:rPr lang="el-GR" altLang="en-US" sz="2200" dirty="0" err="1"/>
              <a:t>κεντροσωμάτια</a:t>
            </a:r>
            <a:r>
              <a:rPr lang="el-GR" altLang="en-US" sz="2200" dirty="0"/>
              <a:t> με </a:t>
            </a:r>
            <a:r>
              <a:rPr lang="el-GR" altLang="en-US" sz="2200" dirty="0" err="1"/>
              <a:t>κεντρίλια</a:t>
            </a:r>
            <a:r>
              <a:rPr lang="el-GR" altLang="en-US" sz="2200" dirty="0"/>
              <a:t> όπως είναι στα ζωικά κύτταρα. Σε αυτά η κεντρική άτρακτος δημιουργείται με άλλο τρόπο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marL="0" indent="0">
              <a:buNone/>
              <a:defRPr/>
            </a:pPr>
            <a:endParaRPr lang="el-GR" altLang="en-US" sz="20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1" name="Picture 4" descr="spindle">
            <a:extLst>
              <a:ext uri="{FF2B5EF4-FFF2-40B4-BE49-F238E27FC236}">
                <a16:creationId xmlns:a16="http://schemas.microsoft.com/office/drawing/2014/main" id="{B2A9CB3D-C286-4A6E-900B-0927ED9BD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309012"/>
            <a:ext cx="6019331" cy="423672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>
            <a:extLst>
              <a:ext uri="{FF2B5EF4-FFF2-40B4-BE49-F238E27FC236}">
                <a16:creationId xmlns:a16="http://schemas.microsoft.com/office/drawing/2014/main" id="{267B4855-C531-41DD-8B60-8B79E3971C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80160" y="333375"/>
            <a:ext cx="9594166" cy="5792788"/>
          </a:xfrm>
        </p:spPr>
        <p:txBody>
          <a:bodyPr/>
          <a:lstStyle/>
          <a:p>
            <a:pPr algn="just" eaLnBrk="1" hangingPunct="1"/>
            <a:r>
              <a:rPr lang="el-GR" altLang="en-US" sz="2200" dirty="0"/>
              <a:t>Η διαδικασία της </a:t>
            </a:r>
            <a:r>
              <a:rPr lang="el-GR" altLang="en-US" sz="2200" dirty="0" err="1"/>
              <a:t>κυτταροπλασματικής</a:t>
            </a:r>
            <a:r>
              <a:rPr lang="el-GR" altLang="en-US" sz="2200" dirty="0"/>
              <a:t> διαίρεσης διαφέρει στα φυτικά κύτταρα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 err="1"/>
              <a:t>Μικροσωληνίσκοι</a:t>
            </a:r>
            <a:r>
              <a:rPr lang="el-GR" altLang="en-US" sz="2200" dirty="0"/>
              <a:t>, που μεταφέρονται από </a:t>
            </a:r>
            <a:r>
              <a:rPr lang="el-GR" altLang="en-US" sz="2200" dirty="0" err="1"/>
              <a:t>κυστίδια</a:t>
            </a:r>
            <a:r>
              <a:rPr lang="el-GR" altLang="en-US" sz="2200" dirty="0"/>
              <a:t> του συμπλέγματος </a:t>
            </a:r>
            <a:r>
              <a:rPr lang="en-US" altLang="en-US" sz="2200" dirty="0"/>
              <a:t>Golgi</a:t>
            </a:r>
            <a:r>
              <a:rPr lang="el-GR" altLang="en-US" sz="2200" dirty="0"/>
              <a:t> τοποθετούνται στο ισημερινό επίπεδο ενός φυτικού κυττάρου και δημιουργείται ένα πλέγμα που ονομάζεται </a:t>
            </a:r>
            <a:r>
              <a:rPr lang="el-GR" altLang="en-US" sz="2200" u="sng" dirty="0" err="1"/>
              <a:t>φραγμοπλάστης</a:t>
            </a:r>
            <a:r>
              <a:rPr lang="en-GB" altLang="en-US" sz="2200" u="sng" dirty="0"/>
              <a:t>.</a:t>
            </a:r>
            <a:endParaRPr lang="el-GR" altLang="en-US" sz="2200" u="sng" dirty="0"/>
          </a:p>
          <a:p>
            <a:pPr algn="just" eaLnBrk="1" hangingPunct="1"/>
            <a:r>
              <a:rPr lang="el-GR" altLang="en-US" sz="2200" dirty="0"/>
              <a:t>Από το </a:t>
            </a:r>
            <a:r>
              <a:rPr lang="el-GR" altLang="en-US" sz="2200" dirty="0" err="1"/>
              <a:t>φραγμοπλάστη</a:t>
            </a:r>
            <a:r>
              <a:rPr lang="el-GR" altLang="en-US" sz="2200" dirty="0"/>
              <a:t> θα προκύψουν τα κυτταρικά τοιχώματα των δύο θυγατρικών κυττάρων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pic>
        <p:nvPicPr>
          <p:cNvPr id="23555" name="Picture 4" descr="figure_color">
            <a:extLst>
              <a:ext uri="{FF2B5EF4-FFF2-40B4-BE49-F238E27FC236}">
                <a16:creationId xmlns:a16="http://schemas.microsoft.com/office/drawing/2014/main" id="{19B66AD3-C01E-4E1F-9399-A14834490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8" y="3357564"/>
            <a:ext cx="150495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5" descr="nrm1831-f5">
            <a:extLst>
              <a:ext uri="{FF2B5EF4-FFF2-40B4-BE49-F238E27FC236}">
                <a16:creationId xmlns:a16="http://schemas.microsoft.com/office/drawing/2014/main" id="{2030D3CE-CA8A-40FB-920A-6A862C5F4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3252788"/>
            <a:ext cx="28575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Line 6">
            <a:extLst>
              <a:ext uri="{FF2B5EF4-FFF2-40B4-BE49-F238E27FC236}">
                <a16:creationId xmlns:a16="http://schemas.microsoft.com/office/drawing/2014/main" id="{3FD1447E-F63A-4221-8E2A-3FA543A8C7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4292600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58" name="Text Box 7">
            <a:extLst>
              <a:ext uri="{FF2B5EF4-FFF2-40B4-BE49-F238E27FC236}">
                <a16:creationId xmlns:a16="http://schemas.microsoft.com/office/drawing/2014/main" id="{195B529B-D537-44A9-B2A9-23EBB403B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3414" y="3343275"/>
            <a:ext cx="2592387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Στο ισημερινό επίπεδο αρχίζει μια </a:t>
            </a:r>
            <a:r>
              <a:rPr lang="el-GR" altLang="en-US" sz="1800" b="1"/>
              <a:t>εγκόλπωση (περιφερικός δακτύλιος)</a:t>
            </a:r>
            <a:r>
              <a:rPr lang="el-GR" altLang="en-US" sz="1800"/>
              <a:t> της κυτταρικής μεμβράνης, μέχρι που αποκόπτεται.</a:t>
            </a:r>
          </a:p>
        </p:txBody>
      </p:sp>
      <p:sp>
        <p:nvSpPr>
          <p:cNvPr id="23559" name="Line 8">
            <a:extLst>
              <a:ext uri="{FF2B5EF4-FFF2-40B4-BE49-F238E27FC236}">
                <a16:creationId xmlns:a16="http://schemas.microsoft.com/office/drawing/2014/main" id="{5DB88794-D11D-4B81-B602-D0855F909F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35864" y="4365626"/>
            <a:ext cx="1512887" cy="12239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0" name="Text Box 9">
            <a:extLst>
              <a:ext uri="{FF2B5EF4-FFF2-40B4-BE49-F238E27FC236}">
                <a16:creationId xmlns:a16="http://schemas.microsoft.com/office/drawing/2014/main" id="{EA8B3410-3A6E-4B00-B447-214AA2E57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5734051"/>
            <a:ext cx="2520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Φραγμοπλάστης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40" name="Rectangle 7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Title 1">
            <a:extLst>
              <a:ext uri="{FF2B5EF4-FFF2-40B4-BE49-F238E27FC236}">
                <a16:creationId xmlns:a16="http://schemas.microsoft.com/office/drawing/2014/main" id="{3A4B5624-8227-4F90-8A56-73898DD4A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l-GR" altLang="en-US" sz="4000" u="sng" dirty="0"/>
              <a:t>Σημασία της Μίτωσης</a:t>
            </a:r>
            <a:endParaRPr lang="en-GB" altLang="en-US" sz="4000" u="sng" dirty="0"/>
          </a:p>
        </p:txBody>
      </p:sp>
      <p:grpSp>
        <p:nvGrpSpPr>
          <p:cNvPr id="26641" name="Group 7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6642" name="Rectangle 7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43" name="Rectangle 7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644" name="Rectangle 7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7FD14D88-08EF-4DDA-B9FB-01230AAF34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l-GR" altLang="en-US" sz="2200" dirty="0"/>
              <a:t>Ο πολλαπλασιασμός των κυττάρων</a:t>
            </a:r>
          </a:p>
          <a:p>
            <a:r>
              <a:rPr lang="el-GR" altLang="en-US" sz="2200" dirty="0"/>
              <a:t>Η αύξηση του σώματος στους πολυκύτταρους οργανισμούς </a:t>
            </a:r>
          </a:p>
          <a:p>
            <a:r>
              <a:rPr lang="el-GR" altLang="en-US" sz="2200" dirty="0"/>
              <a:t>Η αναπλήρωση των κυττάρων που πεθαίνουν</a:t>
            </a:r>
          </a:p>
          <a:p>
            <a:r>
              <a:rPr lang="el-GR" altLang="en-US" sz="2200" dirty="0"/>
              <a:t>Η επούλωση πληγών</a:t>
            </a:r>
          </a:p>
          <a:p>
            <a:r>
              <a:rPr lang="el-GR" altLang="en-US" sz="2200" dirty="0"/>
              <a:t>Αναπαραγωγή μονοκύτταρων οργανισμών</a:t>
            </a:r>
          </a:p>
          <a:p>
            <a:r>
              <a:rPr lang="el-GR" altLang="en-US" sz="2200" dirty="0"/>
              <a:t>Η διατήρηση σταθερού αριθμού χρωματοσωμάτων</a:t>
            </a:r>
            <a:endParaRPr lang="en-GB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>
            <a:extLst>
              <a:ext uri="{FF2B5EF4-FFF2-40B4-BE49-F238E27FC236}">
                <a16:creationId xmlns:a16="http://schemas.microsoft.com/office/drawing/2014/main" id="{BBACA37F-9459-44B3-B0AE-AFE4732C95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9224" y="2438400"/>
            <a:ext cx="5102351" cy="3785419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Η μίτωση γίνεται σε όλα τα κύτταρα του οργανισμού → </a:t>
            </a:r>
            <a:r>
              <a:rPr lang="el-GR" altLang="en-US" sz="2200" b="1" dirty="0"/>
              <a:t>σωματικά κύτταρα</a:t>
            </a:r>
            <a:r>
              <a:rPr lang="en-GB" altLang="en-US" sz="2200" b="1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Η μείωση γίνεται σε </a:t>
            </a:r>
            <a:r>
              <a:rPr lang="el-GR" altLang="en-US" sz="2200" dirty="0" err="1"/>
              <a:t>διπλοειδή</a:t>
            </a:r>
            <a:r>
              <a:rPr lang="el-GR" altLang="en-US" sz="2200" dirty="0"/>
              <a:t> κύτταρα που βρίσκονται στις </a:t>
            </a:r>
            <a:r>
              <a:rPr lang="el-GR" altLang="en-US" sz="2200" dirty="0" err="1"/>
              <a:t>γονάδες</a:t>
            </a:r>
            <a:r>
              <a:rPr lang="el-GR" altLang="en-US" sz="2200" dirty="0"/>
              <a:t>                    → προκύπτουν τα γεννητικά κύτταρα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0112" y="0"/>
            <a:ext cx="5961888" cy="6858000"/>
          </a:xfrm>
          <a:prstGeom prst="rect">
            <a:avLst/>
          </a:prstGeom>
          <a:solidFill>
            <a:srgbClr val="D89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484633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4" name="Picture 8" descr="19263">
            <a:extLst>
              <a:ext uri="{FF2B5EF4-FFF2-40B4-BE49-F238E27FC236}">
                <a16:creationId xmlns:a16="http://schemas.microsoft.com/office/drawing/2014/main" id="{42666968-4A4A-41D1-81D5-970193CC1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0678" y="694945"/>
            <a:ext cx="2903220" cy="232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Rounded Rectangle 9">
            <a:extLst>
              <a:ext uri="{FF2B5EF4-FFF2-40B4-BE49-F238E27FC236}">
                <a16:creationId xmlns:a16="http://schemas.microsoft.com/office/drawing/2014/main" id="{39D6C490-0229-4573-9696-B73E5B3A9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3511296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3" name="Picture 5" descr="9875">
            <a:extLst>
              <a:ext uri="{FF2B5EF4-FFF2-40B4-BE49-F238E27FC236}">
                <a16:creationId xmlns:a16="http://schemas.microsoft.com/office/drawing/2014/main" id="{B8F8A78F-3E5F-4EA0-AC3B-4898261DE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0678" y="3721608"/>
            <a:ext cx="2903220" cy="232257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508BDCB5-920C-4B3E-BEA5-A4CA96A90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l-GR" altLang="en-US" sz="4000" b="1" u="sng" dirty="0"/>
              <a:t>Μείωση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2" name="Rectangle 14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FE05D67-6421-4FA1-9FD1-509AC6F8CF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pPr marL="0" indent="0" algn="just">
              <a:buNone/>
              <a:defRPr/>
            </a:pPr>
            <a:r>
              <a:rPr lang="el-GR" altLang="en-US" sz="2200" dirty="0"/>
              <a:t>Γίνεται σε 2 διαιρέσεις:</a:t>
            </a:r>
          </a:p>
          <a:p>
            <a:pPr marL="609600" indent="-609600" algn="just">
              <a:buFontTx/>
              <a:buAutoNum type="arabicPeriod"/>
              <a:defRPr/>
            </a:pPr>
            <a:r>
              <a:rPr lang="el-GR" altLang="en-US" sz="2200" dirty="0"/>
              <a:t>Πρώτη μειωτική διαίρεση (διαχωρισμός των ομόλογων χρωματοσωμάτων)</a:t>
            </a:r>
          </a:p>
          <a:p>
            <a:pPr marL="609600" indent="-609600" algn="just">
              <a:buFontTx/>
              <a:buAutoNum type="arabicPeriod"/>
              <a:defRPr/>
            </a:pPr>
            <a:r>
              <a:rPr lang="el-GR" altLang="en-US" sz="2200" dirty="0"/>
              <a:t>Δεύτερη μειωτική διαίρεση (διαχωρίζει τις αδελφές </a:t>
            </a:r>
            <a:r>
              <a:rPr lang="el-GR" altLang="en-US" sz="2200" dirty="0" err="1"/>
              <a:t>χρωματίδες</a:t>
            </a:r>
            <a:r>
              <a:rPr lang="el-GR" altLang="en-US" sz="2200" dirty="0"/>
              <a:t>)</a:t>
            </a:r>
          </a:p>
          <a:p>
            <a:pPr marL="0" indent="0" algn="just">
              <a:buNone/>
              <a:defRPr/>
            </a:pPr>
            <a:endParaRPr lang="el-GR" altLang="en-US" sz="2200" dirty="0"/>
          </a:p>
          <a:p>
            <a:pPr marL="609600" indent="-609600" algn="just">
              <a:defRPr/>
            </a:pPr>
            <a:r>
              <a:rPr lang="el-GR" altLang="en-US" sz="2200" dirty="0"/>
              <a:t>Το γενετικό υλικό διπλασιάζεται μόνο μια φορά, αλλά το </a:t>
            </a:r>
            <a:r>
              <a:rPr lang="el-GR" altLang="en-US" sz="2200" dirty="0" err="1"/>
              <a:t>διπλοειδές</a:t>
            </a:r>
            <a:r>
              <a:rPr lang="el-GR" altLang="en-US" sz="2200" dirty="0"/>
              <a:t> μητρικό κύτταρο διαιρείται δύο φορές.</a:t>
            </a:r>
          </a:p>
          <a:p>
            <a:pPr marL="0" indent="0">
              <a:buNone/>
              <a:defRPr/>
            </a:pPr>
            <a:endParaRPr lang="el-GR" alt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Text Box 6">
            <a:extLst>
              <a:ext uri="{FF2B5EF4-FFF2-40B4-BE49-F238E27FC236}">
                <a16:creationId xmlns:a16="http://schemas.microsoft.com/office/drawing/2014/main" id="{F981C8D4-D832-4437-AF2C-5492E4A3E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543" y="2023110"/>
            <a:ext cx="2853372" cy="28460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Η 1ⁿ </a:t>
            </a:r>
            <a:r>
              <a:rPr lang="en-US" altLang="en-US" sz="2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μειωτική</a:t>
            </a:r>
            <a:r>
              <a:rPr lang="en-US" alt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n-US" sz="2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δι</a:t>
            </a:r>
            <a:r>
              <a:rPr lang="en-US" alt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αίρεση διαχωρίζει τα ομόλογα χρωματοσώματα ενώ η 2ⁿ μειωτική διαίρεση διαχωρίζει τις αδελφές χρωματίδες.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1" name="Picture 7">
            <a:extLst>
              <a:ext uri="{FF2B5EF4-FFF2-40B4-BE49-F238E27FC236}">
                <a16:creationId xmlns:a16="http://schemas.microsoft.com/office/drawing/2014/main" id="{E8AC2D51-A046-4032-8F62-B8B9F1169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3191" y="520752"/>
            <a:ext cx="3292809" cy="554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7" name="Rectangle 7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>
            <a:extLst>
              <a:ext uri="{FF2B5EF4-FFF2-40B4-BE49-F238E27FC236}">
                <a16:creationId xmlns:a16="http://schemas.microsoft.com/office/drawing/2014/main" id="{CDCB5536-2EAE-45FB-9DB1-E1766C57C8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1723" y="508000"/>
            <a:ext cx="8417754" cy="1143000"/>
          </a:xfrm>
          <a:ln w="15875">
            <a:solidFill>
              <a:srgbClr val="7030A0"/>
            </a:solidFill>
          </a:ln>
        </p:spPr>
        <p:txBody>
          <a:bodyPr/>
          <a:lstStyle/>
          <a:p>
            <a:pPr algn="just" eaLnBrk="1" hangingPunct="1"/>
            <a:r>
              <a:rPr lang="el-GR" altLang="en-US" sz="2200" dirty="0">
                <a:latin typeface="+mn-lt"/>
                <a:ea typeface="+mn-ea"/>
                <a:cs typeface="+mn-cs"/>
              </a:rPr>
              <a:t>Στη </a:t>
            </a:r>
            <a:r>
              <a:rPr lang="el-GR" altLang="en-US" sz="2200" dirty="0" err="1">
                <a:latin typeface="+mn-lt"/>
                <a:ea typeface="+mn-ea"/>
                <a:cs typeface="+mn-cs"/>
              </a:rPr>
              <a:t>μετάφαση</a:t>
            </a:r>
            <a:r>
              <a:rPr lang="el-GR" altLang="en-US" sz="2200" dirty="0">
                <a:latin typeface="+mn-lt"/>
                <a:ea typeface="+mn-ea"/>
                <a:cs typeface="+mn-cs"/>
              </a:rPr>
              <a:t> Ι της Μείωσης, τα ζεύγη ομόλογων χρωματοσωμάτων διατάσσονται κατά μήκος του ισημερινού επιπέδου</a:t>
            </a:r>
            <a:r>
              <a:rPr lang="en-GB" altLang="en-US" sz="2200" dirty="0">
                <a:latin typeface="+mn-lt"/>
                <a:ea typeface="+mn-ea"/>
                <a:cs typeface="+mn-cs"/>
              </a:rPr>
              <a:t>.</a:t>
            </a:r>
            <a:endParaRPr lang="el-GR" altLang="en-US" sz="2200" dirty="0">
              <a:latin typeface="+mn-lt"/>
              <a:ea typeface="+mn-ea"/>
              <a:cs typeface="+mn-cs"/>
            </a:endParaRPr>
          </a:p>
        </p:txBody>
      </p:sp>
      <p:sp>
        <p:nvSpPr>
          <p:cNvPr id="28675" name="Rectangle 5">
            <a:extLst>
              <a:ext uri="{FF2B5EF4-FFF2-40B4-BE49-F238E27FC236}">
                <a16:creationId xmlns:a16="http://schemas.microsoft.com/office/drawing/2014/main" id="{BCBEAD5C-D5A2-404F-8361-CB74C5E717C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117599" y="2881834"/>
            <a:ext cx="4002087" cy="1143000"/>
          </a:xfrm>
          <a:ln w="1587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 eaLnBrk="1" hangingPunct="1">
              <a:buNone/>
            </a:pPr>
            <a:r>
              <a:rPr lang="el-GR" altLang="en-US" sz="2200" dirty="0"/>
              <a:t>Στη </a:t>
            </a:r>
            <a:r>
              <a:rPr lang="el-GR" altLang="en-US" sz="2200" dirty="0" err="1"/>
              <a:t>μετάφαση</a:t>
            </a:r>
            <a:r>
              <a:rPr lang="el-GR" altLang="en-US" sz="2200" dirty="0"/>
              <a:t> της Μίτωσης, τα χρωματοσώματα διατάσσονται στο ισημερινό επίπεδο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sp>
        <p:nvSpPr>
          <p:cNvPr id="28676" name="Rectangle 6">
            <a:extLst>
              <a:ext uri="{FF2B5EF4-FFF2-40B4-BE49-F238E27FC236}">
                <a16:creationId xmlns:a16="http://schemas.microsoft.com/office/drawing/2014/main" id="{E6C22BC9-5A0F-4D81-B257-D56286CC266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096000" y="1842915"/>
            <a:ext cx="4532243" cy="2344771"/>
          </a:xfrm>
          <a:ln w="15875">
            <a:solidFill>
              <a:srgbClr val="7C1A70"/>
            </a:solidFill>
          </a:ln>
        </p:spPr>
        <p:txBody>
          <a:bodyPr>
            <a:noAutofit/>
          </a:bodyPr>
          <a:lstStyle/>
          <a:p>
            <a:pPr marL="0" indent="0" algn="just" eaLnBrk="1" hangingPunct="1">
              <a:buNone/>
            </a:pPr>
            <a:r>
              <a:rPr lang="el-GR" altLang="en-US" sz="2200" dirty="0"/>
              <a:t>Στη Μείωση γίνεται </a:t>
            </a:r>
            <a:r>
              <a:rPr lang="el-GR" altLang="en-US" sz="2200" b="1" dirty="0"/>
              <a:t>σύναψη</a:t>
            </a:r>
            <a:r>
              <a:rPr lang="el-GR" altLang="en-US" sz="2200" dirty="0"/>
              <a:t> των ομολόγων χρωματοσωμάτων (σχηματίζονται τετράδες από </a:t>
            </a:r>
            <a:r>
              <a:rPr lang="el-GR" altLang="en-US" sz="2200" dirty="0" err="1"/>
              <a:t>χρωματίδες</a:t>
            </a:r>
            <a:r>
              <a:rPr lang="el-GR" altLang="en-US" sz="2200" dirty="0"/>
              <a:t>)</a:t>
            </a:r>
            <a:r>
              <a:rPr lang="en-US" altLang="en-US" sz="2200" dirty="0"/>
              <a:t>. </a:t>
            </a:r>
            <a:endParaRPr lang="el-GR" altLang="en-US" sz="2200" dirty="0"/>
          </a:p>
          <a:p>
            <a:pPr marL="0" indent="0" algn="just" eaLnBrk="1" hangingPunct="1">
              <a:buNone/>
            </a:pPr>
            <a:r>
              <a:rPr lang="el-GR" altLang="en-US" sz="2200" dirty="0"/>
              <a:t>Παράγονται χρωματοσώματα στα οποία υπάρχουν γονίδια και των δύο γονέων</a:t>
            </a:r>
            <a:r>
              <a:rPr lang="en-GB" altLang="en-US" sz="2200" dirty="0"/>
              <a:t>.</a:t>
            </a:r>
            <a:r>
              <a:rPr lang="el-GR" altLang="en-US" sz="2200" dirty="0"/>
              <a:t> </a:t>
            </a:r>
          </a:p>
        </p:txBody>
      </p:sp>
      <p:pic>
        <p:nvPicPr>
          <p:cNvPr id="28677" name="Picture 1">
            <a:extLst>
              <a:ext uri="{FF2B5EF4-FFF2-40B4-BE49-F238E27FC236}">
                <a16:creationId xmlns:a16="http://schemas.microsoft.com/office/drawing/2014/main" id="{BF44CDD1-C84D-49CB-8D47-BA2CE60F7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91" y="4346713"/>
            <a:ext cx="4530821" cy="174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2">
            <a:extLst>
              <a:ext uri="{FF2B5EF4-FFF2-40B4-BE49-F238E27FC236}">
                <a16:creationId xmlns:a16="http://schemas.microsoft.com/office/drawing/2014/main" id="{22176C41-97EA-4DA2-B7B7-77189459D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607" y="4285047"/>
            <a:ext cx="4820340" cy="171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5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698" name="Picture 6">
            <a:extLst>
              <a:ext uri="{FF2B5EF4-FFF2-40B4-BE49-F238E27FC236}">
                <a16:creationId xmlns:a16="http://schemas.microsoft.com/office/drawing/2014/main" id="{17E4227C-D2EC-42F0-BF5D-8312D775A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8851" y="643467"/>
            <a:ext cx="787429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0483C05B-71F1-487F-B04E-B408AC552C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7" y="713127"/>
            <a:ext cx="10905066" cy="5463836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el-GR" altLang="en-US" sz="2200" b="1" dirty="0"/>
              <a:t>  </a:t>
            </a:r>
            <a:r>
              <a:rPr lang="el-GR" altLang="en-US" sz="2200" b="1" u="sng" dirty="0"/>
              <a:t>Στάδιο αναγωγής (1 μειωτική διαίρεση)</a:t>
            </a:r>
          </a:p>
          <a:p>
            <a:pPr algn="just" eaLnBrk="1" hangingPunct="1">
              <a:buFontTx/>
              <a:buNone/>
            </a:pPr>
            <a:endParaRPr lang="el-GR" altLang="en-US" sz="2200" u="sng" dirty="0"/>
          </a:p>
          <a:p>
            <a:pPr algn="just" eaLnBrk="1" hangingPunct="1"/>
            <a:r>
              <a:rPr lang="el-GR" altLang="en-US" sz="2200" b="1" dirty="0" err="1"/>
              <a:t>Μεσόφαση</a:t>
            </a:r>
            <a:r>
              <a:rPr lang="el-GR" altLang="en-US" sz="2200" dirty="0"/>
              <a:t>: τα χρωματοσώματα είναι σε μορφή νηματίων χρωματίνης που έχουν </a:t>
            </a:r>
            <a:r>
              <a:rPr lang="el-GR" altLang="en-US" sz="2200" dirty="0" err="1"/>
              <a:t>αυτοδιπλασιαστεί</a:t>
            </a:r>
            <a:endParaRPr lang="el-GR" altLang="en-US" sz="2200" dirty="0"/>
          </a:p>
          <a:p>
            <a:pPr algn="just" eaLnBrk="1" hangingPunct="1"/>
            <a:r>
              <a:rPr lang="el-GR" altLang="en-US" sz="2200" b="1" dirty="0"/>
              <a:t>Πρόφαση Ι</a:t>
            </a:r>
            <a:r>
              <a:rPr lang="el-GR" altLang="en-US" sz="2200" dirty="0"/>
              <a:t>: τα χρωματοσώματα αρχίζουν να συσπειρώνονται, ο πυρηνικός φάκελος και ο </a:t>
            </a:r>
            <a:r>
              <a:rPr lang="el-GR" altLang="en-US" sz="2200" dirty="0" err="1"/>
              <a:t>πυρηνίσκος</a:t>
            </a:r>
            <a:r>
              <a:rPr lang="el-GR" altLang="en-US" sz="2200" dirty="0"/>
              <a:t> εξαφανίζονται, τα </a:t>
            </a:r>
            <a:r>
              <a:rPr lang="el-GR" altLang="en-US" sz="2200" dirty="0" err="1"/>
              <a:t>κεντροσωμάτια</a:t>
            </a:r>
            <a:r>
              <a:rPr lang="el-GR" altLang="en-US" sz="2200" dirty="0"/>
              <a:t> κινούνται προς τους πόλους του κυττάρου. Γίνεται σύναψη ομόλογων χρωματοσωμάτων (σχηματισμός τετράδων από </a:t>
            </a:r>
            <a:r>
              <a:rPr lang="el-GR" altLang="en-US" sz="2200" dirty="0" err="1"/>
              <a:t>χρωματίδες</a:t>
            </a:r>
            <a:r>
              <a:rPr lang="el-GR" altLang="en-US" sz="2200" dirty="0"/>
              <a:t>) και ανταλλαγή γενετικού υλικού (χιάσματα)</a:t>
            </a:r>
          </a:p>
          <a:p>
            <a:pPr algn="just" eaLnBrk="1" hangingPunct="1"/>
            <a:r>
              <a:rPr lang="el-GR" altLang="en-US" sz="2200" b="1" dirty="0" err="1"/>
              <a:t>Μετάφαση</a:t>
            </a:r>
            <a:r>
              <a:rPr lang="el-GR" altLang="en-US" sz="2200" b="1" dirty="0"/>
              <a:t> Ι</a:t>
            </a:r>
            <a:r>
              <a:rPr lang="el-GR" altLang="en-US" sz="2200" dirty="0"/>
              <a:t>: Διάταξη κατά ζεύγη ομόλογων χρωματοσωμάτων στον ισημερινό και οι </a:t>
            </a:r>
            <a:r>
              <a:rPr lang="el-GR" altLang="en-US" sz="2200" dirty="0" err="1"/>
              <a:t>μικροσωληνίσκοι</a:t>
            </a:r>
            <a:r>
              <a:rPr lang="el-GR" altLang="en-US" sz="2200" dirty="0"/>
              <a:t> συνδέονται με το χρωματόσωμα κάθε ζεύγους</a:t>
            </a:r>
          </a:p>
          <a:p>
            <a:pPr algn="just" eaLnBrk="1" hangingPunct="1"/>
            <a:r>
              <a:rPr lang="el-GR" altLang="en-US" sz="2200" b="1" dirty="0" err="1"/>
              <a:t>Ανάφαση</a:t>
            </a:r>
            <a:r>
              <a:rPr lang="el-GR" altLang="en-US" sz="2200" b="1" dirty="0"/>
              <a:t> Ι: </a:t>
            </a:r>
            <a:r>
              <a:rPr lang="el-GR" altLang="en-US" sz="2200" dirty="0"/>
              <a:t>διαχωρισμός των ομολόγων χρωματοσωμάτων</a:t>
            </a:r>
          </a:p>
          <a:p>
            <a:pPr algn="just" eaLnBrk="1" hangingPunct="1"/>
            <a:r>
              <a:rPr lang="el-GR" altLang="en-US" sz="2200" b="1" dirty="0" err="1"/>
              <a:t>Τελόφαση</a:t>
            </a:r>
            <a:r>
              <a:rPr lang="el-GR" altLang="en-US" sz="2200" b="1" dirty="0"/>
              <a:t> Ι</a:t>
            </a:r>
            <a:r>
              <a:rPr lang="el-GR" altLang="en-US" sz="2200" dirty="0"/>
              <a:t>: δημιουργία δύο απλοειδών κυττάρων. Τα χρωματοσώματα παραμένουν διπλά</a:t>
            </a:r>
            <a:endParaRPr lang="el-GR" altLang="en-US" sz="2200" b="1" dirty="0"/>
          </a:p>
          <a:p>
            <a:pPr eaLnBrk="1" hangingPunct="1"/>
            <a:endParaRPr lang="el-GR" altLang="en-US" sz="2000" u="sng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6" name="Picture 5">
            <a:extLst>
              <a:ext uri="{FF2B5EF4-FFF2-40B4-BE49-F238E27FC236}">
                <a16:creationId xmlns:a16="http://schemas.microsoft.com/office/drawing/2014/main" id="{A1B92E19-18AB-4AB4-8403-80D047D27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6230" y="643467"/>
            <a:ext cx="829954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0AE54555-B39F-4B58-9004-A28D2D85A8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7" y="543147"/>
            <a:ext cx="10905066" cy="5633816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el-GR" altLang="en-US" sz="2200" b="1" u="sng" dirty="0"/>
              <a:t>Στάδιο εξίσωσης (2 μειωτική διαίρεση)</a:t>
            </a:r>
          </a:p>
          <a:p>
            <a:pPr algn="just" eaLnBrk="1" hangingPunct="1">
              <a:buFontTx/>
              <a:buNone/>
            </a:pPr>
            <a:endParaRPr lang="el-GR" altLang="en-US" sz="2200" u="sng" dirty="0"/>
          </a:p>
          <a:p>
            <a:pPr algn="just" eaLnBrk="1" hangingPunct="1"/>
            <a:r>
              <a:rPr lang="el-GR" altLang="en-US" sz="2200" dirty="0"/>
              <a:t>Χωρίς να μεσολαβήσει οποιαδήποτε διαδικασία της </a:t>
            </a:r>
            <a:r>
              <a:rPr lang="el-GR" altLang="en-US" sz="2200" dirty="0" err="1"/>
              <a:t>μεσόφασης</a:t>
            </a:r>
            <a:r>
              <a:rPr lang="el-GR" altLang="en-US" sz="2200" dirty="0"/>
              <a:t> ξεκινά και πάλι η διαίρεση από την πρόφαση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b="1" dirty="0"/>
              <a:t>Πρόφαση ΙΙ</a:t>
            </a:r>
            <a:r>
              <a:rPr lang="el-GR" altLang="en-US" sz="2200" dirty="0"/>
              <a:t>: το </a:t>
            </a:r>
            <a:r>
              <a:rPr lang="el-GR" altLang="en-US" sz="2200" dirty="0" err="1"/>
              <a:t>κεντροσωμάτιο</a:t>
            </a:r>
            <a:r>
              <a:rPr lang="el-GR" altLang="en-US" sz="2200" dirty="0"/>
              <a:t> διπλασιάζεται και σχηματίζεται η κεντρική άτρακτος</a:t>
            </a:r>
          </a:p>
          <a:p>
            <a:pPr algn="just" eaLnBrk="1" hangingPunct="1"/>
            <a:r>
              <a:rPr lang="el-GR" altLang="en-US" sz="2200" b="1" dirty="0" err="1"/>
              <a:t>Μετάφαση</a:t>
            </a:r>
            <a:r>
              <a:rPr lang="el-GR" altLang="en-US" sz="2200" b="1" dirty="0"/>
              <a:t> ΙΙ</a:t>
            </a:r>
            <a:r>
              <a:rPr lang="el-GR" altLang="en-US" sz="2200" dirty="0"/>
              <a:t>: τα χρωματοσώματα διατάσσονται στο ισημερινό επίπεδο</a:t>
            </a:r>
          </a:p>
          <a:p>
            <a:pPr algn="just" eaLnBrk="1" hangingPunct="1"/>
            <a:r>
              <a:rPr lang="el-GR" altLang="en-US" sz="2200" b="1" dirty="0" err="1"/>
              <a:t>Ανάφαση</a:t>
            </a:r>
            <a:r>
              <a:rPr lang="el-GR" altLang="en-US" sz="2200" b="1" dirty="0"/>
              <a:t> ΙΙ</a:t>
            </a:r>
            <a:r>
              <a:rPr lang="el-GR" altLang="en-US" sz="2200" dirty="0"/>
              <a:t>: διαχωρίζονται οι αδελφές </a:t>
            </a:r>
            <a:r>
              <a:rPr lang="el-GR" altLang="en-US" sz="2200" dirty="0" err="1"/>
              <a:t>χρωματίδες</a:t>
            </a:r>
            <a:endParaRPr lang="el-GR" altLang="en-US" sz="2200" dirty="0"/>
          </a:p>
          <a:p>
            <a:pPr algn="just" eaLnBrk="1" hangingPunct="1"/>
            <a:r>
              <a:rPr lang="el-GR" altLang="en-US" sz="2200" b="1" dirty="0" err="1"/>
              <a:t>Τελόφαση</a:t>
            </a:r>
            <a:r>
              <a:rPr lang="el-GR" altLang="en-US" sz="2200" b="1" dirty="0"/>
              <a:t> ΙΙ</a:t>
            </a:r>
            <a:r>
              <a:rPr lang="el-GR" altLang="en-US" sz="2200" dirty="0"/>
              <a:t>: δημιουργείται η πυρηνική μεμβράνη και οι </a:t>
            </a:r>
            <a:r>
              <a:rPr lang="el-GR" altLang="en-US" sz="2200" dirty="0" err="1"/>
              <a:t>πυρηνίσκοι</a:t>
            </a:r>
            <a:endParaRPr lang="el-GR" altLang="en-US" sz="2200" dirty="0"/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l-GR" altLang="en-US" sz="2200" dirty="0"/>
              <a:t>Ακολουθεί η </a:t>
            </a:r>
            <a:r>
              <a:rPr lang="el-GR" altLang="en-US" sz="2200" dirty="0" err="1"/>
              <a:t>κυτταροπλασματική</a:t>
            </a:r>
            <a:r>
              <a:rPr lang="el-GR" altLang="en-US" sz="2200" dirty="0"/>
              <a:t> διαίρεση. Προκύπτουν τέσσερα απλοειδή θυγατρικά κύτταρα (διαθέτουν το μισό αριθμό χρωματοσωμάτων από το μητρικό κύτταρο)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4" descr="animal_life_cycle">
            <a:extLst>
              <a:ext uri="{FF2B5EF4-FFF2-40B4-BE49-F238E27FC236}">
                <a16:creationId xmlns:a16="http://schemas.microsoft.com/office/drawing/2014/main" id="{7C0F7178-8960-4C6F-97DC-165A4B809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1603" y="643467"/>
            <a:ext cx="634879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EC897DEE-60CC-41C1-A03B-7524A54431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l-GR" altLang="en-US" sz="3600" u="sng" dirty="0">
                <a:solidFill>
                  <a:srgbClr val="2C2C2C"/>
                </a:solidFill>
              </a:rPr>
              <a:t>Σημασία της Μείωσης</a:t>
            </a:r>
          </a:p>
        </p:txBody>
      </p:sp>
      <p:sp>
        <p:nvSpPr>
          <p:cNvPr id="74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819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32EE367-2479-4D7E-BE0E-7A889517A2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2"/>
          <a:stretch/>
        </p:blipFill>
        <p:spPr bwMode="auto">
          <a:xfrm>
            <a:off x="4062964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96E62886-FA9D-4D7D-97A7-1BB10B1D53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Οι γαμέτες (θυγατρικά κύτταρα) έχουν το μισό αριθμό χρωματοσωμάτων από το μητρικό κύτταρο</a:t>
            </a:r>
          </a:p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Ανάμειξη του γενετικού υλικού (</a:t>
            </a:r>
            <a:r>
              <a:rPr lang="en-US" altLang="en-US" sz="2200" dirty="0"/>
              <a:t>DNA</a:t>
            </a:r>
            <a:r>
              <a:rPr lang="el-GR" altLang="en-US" sz="2200" dirty="0"/>
              <a:t>)</a:t>
            </a:r>
            <a:r>
              <a:rPr lang="en-US" altLang="en-US" sz="2200" dirty="0"/>
              <a:t> </a:t>
            </a:r>
            <a:r>
              <a:rPr lang="el-GR" altLang="en-US" sz="2200" dirty="0"/>
              <a:t>των γαμετών των γονιών → ποικιλομορφία</a:t>
            </a:r>
          </a:p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Νέοι γενετικοί συνδυασμοί στους γαμέτες από την τυχαία κατανομή των χρωματοσωμάτων κατά τη </a:t>
            </a:r>
            <a:r>
              <a:rPr lang="el-GR" altLang="en-US" sz="2200" dirty="0" err="1"/>
              <a:t>μετάφαση</a:t>
            </a:r>
            <a:r>
              <a:rPr lang="el-GR" altLang="en-US" sz="2200" dirty="0"/>
              <a:t> Ι → γενετική ποικιλότητα</a:t>
            </a:r>
          </a:p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Ανταλλαγή </a:t>
            </a:r>
            <a:r>
              <a:rPr lang="en-US" altLang="en-US" sz="2200" dirty="0"/>
              <a:t>DNA</a:t>
            </a:r>
            <a:r>
              <a:rPr lang="el-GR" altLang="en-US" sz="2200" dirty="0"/>
              <a:t> λόγω </a:t>
            </a:r>
            <a:r>
              <a:rPr lang="el-GR" altLang="en-US" sz="2200" dirty="0" err="1"/>
              <a:t>χιασματυπίας</a:t>
            </a:r>
            <a:r>
              <a:rPr lang="el-GR" altLang="en-US" sz="2200" dirty="0"/>
              <a:t> → γενετική ποικιλότητα</a:t>
            </a:r>
          </a:p>
          <a:p>
            <a:pPr marL="609600" indent="-609600" algn="just">
              <a:buFontTx/>
              <a:buAutoNum type="arabicPeriod"/>
            </a:pPr>
            <a:endParaRPr lang="el-GR" altLang="en-US" sz="2200" dirty="0"/>
          </a:p>
          <a:p>
            <a:pPr marL="609600" indent="-609600" algn="just"/>
            <a:r>
              <a:rPr lang="el-GR" altLang="en-US" sz="2200" dirty="0"/>
              <a:t>Η ποικιλομορφία είναι σημαντική για την εξέλιξη των οργανισμών και τη δυνατότητα προσαρμογής και επιβίωσης στις μεταβαλλόμενες συνθήκες του περιβάλλοντος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AC468EA-23D0-4666-AE14-B81AE31C9E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8929" y="275854"/>
            <a:ext cx="4944152" cy="11151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200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Χι</a:t>
            </a:r>
            <a:r>
              <a:rPr lang="en-US" altLang="en-US" sz="3200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ασματυπία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926D0B9E-64CD-4D7C-A832-60E2A9ACDA2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84214" y="1232451"/>
            <a:ext cx="5399751" cy="5234609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just"/>
            <a:r>
              <a:rPr lang="en-US" altLang="en-US" sz="2400" dirty="0"/>
              <a:t>Η παρα</a:t>
            </a:r>
            <a:r>
              <a:rPr lang="en-US" altLang="en-US" sz="2400" dirty="0" err="1"/>
              <a:t>γωγή</a:t>
            </a:r>
            <a:r>
              <a:rPr lang="en-US" altLang="en-US" sz="2400" dirty="0"/>
              <a:t> </a:t>
            </a:r>
            <a:r>
              <a:rPr lang="en-US" altLang="en-US" sz="2400" dirty="0" err="1"/>
              <a:t>χρωμ</a:t>
            </a:r>
            <a:r>
              <a:rPr lang="en-US" altLang="en-US" sz="2400" dirty="0"/>
              <a:t>ατοσωμάτων με γονίδια και από τους δύο γονείς. </a:t>
            </a:r>
            <a:r>
              <a:rPr lang="en-US" altLang="en-US" sz="2400" dirty="0" err="1"/>
              <a:t>Αυτό</a:t>
            </a:r>
            <a:r>
              <a:rPr lang="en-US" altLang="en-US" sz="2400" dirty="0"/>
              <a:t> </a:t>
            </a:r>
            <a:r>
              <a:rPr lang="en-US" altLang="en-US" sz="2400" dirty="0" err="1"/>
              <a:t>το</a:t>
            </a:r>
            <a:r>
              <a:rPr lang="en-US" altLang="en-US" sz="2400" dirty="0"/>
              <a:t> φα</a:t>
            </a:r>
            <a:r>
              <a:rPr lang="en-US" altLang="en-US" sz="2400" dirty="0" err="1"/>
              <a:t>ινόμενο</a:t>
            </a:r>
            <a:r>
              <a:rPr lang="en-US" altLang="en-US" sz="2400" dirty="0"/>
              <a:t> </a:t>
            </a:r>
            <a:r>
              <a:rPr lang="en-US" altLang="en-US" sz="2400" dirty="0" err="1"/>
              <a:t>συμ</a:t>
            </a:r>
            <a:r>
              <a:rPr lang="en-US" altLang="en-US" sz="2400" dirty="0"/>
              <a:t>βαίνει στη </a:t>
            </a:r>
            <a:r>
              <a:rPr lang="en-US" altLang="en-US" sz="2400" b="1" dirty="0"/>
              <a:t>πρόφαση της πρώτης μειωτικής διαίρεσης</a:t>
            </a:r>
            <a:r>
              <a:rPr lang="en-US" altLang="en-US" sz="2400" dirty="0"/>
              <a:t>, όταν γίνεται ανταλλαγή χρωματοσωμικού υλικού μεταξύ των μη αδελφών χρωματίδων.</a:t>
            </a:r>
          </a:p>
          <a:p>
            <a:pPr algn="just"/>
            <a:r>
              <a:rPr lang="en-US" altLang="en-US" sz="2400" dirty="0" err="1"/>
              <a:t>Είν</a:t>
            </a:r>
            <a:r>
              <a:rPr lang="en-US" altLang="en-US" sz="2400" dirty="0"/>
              <a:t>αι δυνατόν να συμβεί σε δύο ή τρεις περιοχές για κάθε ζεύγος χρωματοσωμάτων.</a:t>
            </a:r>
          </a:p>
          <a:p>
            <a:pPr algn="just"/>
            <a:r>
              <a:rPr lang="en-US" altLang="en-US" sz="2400" dirty="0" err="1"/>
              <a:t>Προσφέρει</a:t>
            </a:r>
            <a:r>
              <a:rPr lang="en-US" altLang="en-US" sz="2400" dirty="0"/>
              <a:t> </a:t>
            </a:r>
            <a:r>
              <a:rPr lang="en-US" altLang="en-US" sz="2400" dirty="0" err="1"/>
              <a:t>μεγάλη</a:t>
            </a:r>
            <a:r>
              <a:rPr lang="en-US" altLang="en-US" sz="2400" dirty="0"/>
              <a:t> π</a:t>
            </a:r>
            <a:r>
              <a:rPr lang="en-US" altLang="en-US" sz="2400" dirty="0" err="1"/>
              <a:t>οικιλομορφί</a:t>
            </a:r>
            <a:r>
              <a:rPr lang="en-US" altLang="en-US" sz="2400" dirty="0"/>
              <a:t>α</a:t>
            </a:r>
            <a:r>
              <a:rPr lang="el-GR" altLang="en-US" sz="2400" dirty="0"/>
              <a:t>.</a:t>
            </a:r>
          </a:p>
          <a:p>
            <a:pPr algn="just"/>
            <a:endParaRPr lang="el-GR" altLang="en-US" sz="2200" dirty="0"/>
          </a:p>
          <a:p>
            <a:pPr marL="0" indent="0" algn="just">
              <a:buNone/>
            </a:pPr>
            <a:r>
              <a:rPr lang="el-GR" altLang="en-US" sz="2400" dirty="0"/>
              <a:t>* Οι </a:t>
            </a:r>
            <a:r>
              <a:rPr lang="el-GR" altLang="en-US" sz="2400" b="1" dirty="0" err="1"/>
              <a:t>χιασματυπίες</a:t>
            </a:r>
            <a:r>
              <a:rPr lang="el-GR" altLang="en-US" sz="2400" dirty="0"/>
              <a:t> μαζί με την </a:t>
            </a:r>
            <a:r>
              <a:rPr lang="el-GR" altLang="en-US" sz="2400" b="1" dirty="0"/>
              <a:t>τυχαία κατανομή των χρωματοσωμάτων</a:t>
            </a:r>
            <a:r>
              <a:rPr lang="el-GR" altLang="en-US" sz="2400" dirty="0"/>
              <a:t> κατά τη </a:t>
            </a:r>
            <a:r>
              <a:rPr lang="el-GR" altLang="en-US" sz="2400" dirty="0" err="1"/>
              <a:t>μετάφαση</a:t>
            </a:r>
            <a:r>
              <a:rPr lang="el-GR" altLang="en-US" sz="2400" dirty="0"/>
              <a:t> της 1</a:t>
            </a:r>
            <a:r>
              <a:rPr lang="el-GR" altLang="en-US" sz="2400" baseline="30000" dirty="0"/>
              <a:t>ης</a:t>
            </a:r>
            <a:r>
              <a:rPr lang="el-GR" altLang="en-US" sz="2400" dirty="0"/>
              <a:t> μειωτικής διαίρεσης είναι υπεύθυνες για τη μεγάλη ποικιλομορφία που παρατηρείται στους οργανισμούς που αναπαράγονται με αμφιγονία.</a:t>
            </a:r>
            <a:endParaRPr lang="en-GB" altLang="en-US" sz="2400" dirty="0"/>
          </a:p>
          <a:p>
            <a:pPr marL="0" indent="0" algn="just">
              <a:buNone/>
            </a:pPr>
            <a:endParaRPr lang="en-US" altLang="en-US" sz="2200" dirty="0"/>
          </a:p>
        </p:txBody>
      </p:sp>
      <p:sp>
        <p:nvSpPr>
          <p:cNvPr id="36870" name="Rectangle 72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71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8" name="Picture 2">
            <a:extLst>
              <a:ext uri="{FF2B5EF4-FFF2-40B4-BE49-F238E27FC236}">
                <a16:creationId xmlns:a16="http://schemas.microsoft.com/office/drawing/2014/main" id="{59C4CDB6-E3A8-44CD-9A65-E25B519D2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8826" y="833418"/>
            <a:ext cx="3307296" cy="518791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C726EE1-FF98-4362-82E8-6C7E7BBD36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8928" y="338328"/>
            <a:ext cx="3685032" cy="1608328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n-US" sz="4000" u="sng" dirty="0"/>
              <a:t>Εισαγωγή στον άνθρωπο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78DF559-9B73-4CFF-A81C-1125F30828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64100" y="338328"/>
            <a:ext cx="667562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altLang="en-US" sz="2200" u="sng" dirty="0" err="1"/>
              <a:t>Γαμετογένεση</a:t>
            </a:r>
            <a:endParaRPr lang="el-GR" altLang="en-US" sz="2200" dirty="0"/>
          </a:p>
          <a:p>
            <a:pPr marL="0" indent="0">
              <a:buNone/>
            </a:pPr>
            <a:r>
              <a:rPr lang="el-GR" altLang="en-US" sz="2200" b="1" dirty="0"/>
              <a:t>Ωογένεση</a:t>
            </a:r>
            <a:r>
              <a:rPr lang="el-GR" altLang="en-US" sz="2200" dirty="0"/>
              <a:t>: παραγωγή ωαρίων</a:t>
            </a:r>
          </a:p>
          <a:p>
            <a:pPr marL="0" indent="0">
              <a:buNone/>
            </a:pPr>
            <a:r>
              <a:rPr lang="el-GR" altLang="en-US" sz="2200" b="1" dirty="0"/>
              <a:t>Σπερματογένεση</a:t>
            </a:r>
            <a:r>
              <a:rPr lang="el-GR" altLang="en-US" sz="2200" dirty="0"/>
              <a:t>: παραγωγή σπερματοζωαρίων</a:t>
            </a:r>
            <a:endParaRPr lang="el-GR" altLang="en-US" sz="2200" b="1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2211010"/>
            <a:ext cx="12192002" cy="464699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ounded Rectangle 26">
            <a:extLst>
              <a:ext uri="{FF2B5EF4-FFF2-40B4-BE49-F238E27FC236}">
                <a16:creationId xmlns:a16="http://schemas.microsoft.com/office/drawing/2014/main" id="{1B10F861-B8F1-49C7-BD58-EAB20CEE7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64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7" name="Picture 5" descr="19263">
            <a:extLst>
              <a:ext uri="{FF2B5EF4-FFF2-40B4-BE49-F238E27FC236}">
                <a16:creationId xmlns:a16="http://schemas.microsoft.com/office/drawing/2014/main" id="{3F3B0D00-2412-4A45-8CB0-319EA8A16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0948" y="2742397"/>
            <a:ext cx="4114800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Rounded Rectangle 16">
            <a:extLst>
              <a:ext uri="{FF2B5EF4-FFF2-40B4-BE49-F238E27FC236}">
                <a16:creationId xmlns:a16="http://schemas.microsoft.com/office/drawing/2014/main" id="{61F6E425-22AB-4DA2-8FAC-58ADB58E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749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6" name="Picture 4" descr="sperm">
            <a:extLst>
              <a:ext uri="{FF2B5EF4-FFF2-40B4-BE49-F238E27FC236}">
                <a16:creationId xmlns:a16="http://schemas.microsoft.com/office/drawing/2014/main" id="{957E9345-7640-48E9-9DFF-C530C6C52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6252" y="2742397"/>
            <a:ext cx="4114800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2CD5FA9-A95B-480D-9BB8-83B3E23A7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274638"/>
            <a:ext cx="9663112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n-US" sz="3000" b="1" u="sng" dirty="0"/>
              <a:t>Δομή των γαμετών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D891647-8D5C-4844-B5DB-608E07FC47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19288" y="1484314"/>
            <a:ext cx="3313112" cy="4465637"/>
          </a:xfrm>
        </p:spPr>
        <p:txBody>
          <a:bodyPr/>
          <a:lstStyle/>
          <a:p>
            <a:pPr marL="533400" indent="-533400" algn="just">
              <a:buNone/>
              <a:defRPr/>
            </a:pPr>
            <a:r>
              <a:rPr lang="el-GR" altLang="en-US" sz="2200" b="1" dirty="0"/>
              <a:t>Σπερματοζωάριο</a:t>
            </a:r>
          </a:p>
          <a:p>
            <a:pPr marL="0" indent="0" algn="just">
              <a:buNone/>
              <a:defRPr/>
            </a:pPr>
            <a:r>
              <a:rPr lang="el-GR" altLang="en-US" sz="2200" dirty="0"/>
              <a:t>Χωρίζεται σε 3 μέρη:</a:t>
            </a:r>
          </a:p>
          <a:p>
            <a:pPr marL="533400" indent="-533400" algn="just">
              <a:buFontTx/>
              <a:buChar char="-"/>
              <a:defRPr/>
            </a:pPr>
            <a:r>
              <a:rPr lang="el-GR" altLang="en-US" sz="2200" dirty="0"/>
              <a:t>την κεφαλή</a:t>
            </a:r>
          </a:p>
          <a:p>
            <a:pPr marL="533400" indent="-533400" algn="just">
              <a:buFontTx/>
              <a:buChar char="-"/>
              <a:defRPr/>
            </a:pPr>
            <a:r>
              <a:rPr lang="el-GR" altLang="en-US" sz="2200" dirty="0"/>
              <a:t>τον αυχένα</a:t>
            </a:r>
          </a:p>
          <a:p>
            <a:pPr marL="533400" indent="-533400" algn="just">
              <a:buFontTx/>
              <a:buChar char="-"/>
              <a:defRPr/>
            </a:pPr>
            <a:r>
              <a:rPr lang="el-GR" altLang="en-US" sz="2200" dirty="0"/>
              <a:t>την ουρά</a:t>
            </a:r>
          </a:p>
          <a:p>
            <a:pPr marL="533400" indent="-533400" algn="just">
              <a:buFontTx/>
              <a:buChar char="-"/>
              <a:defRPr/>
            </a:pPr>
            <a:endParaRPr lang="el-GR" altLang="en-US" sz="2200" dirty="0"/>
          </a:p>
          <a:p>
            <a:pPr marL="0" indent="0" algn="just">
              <a:buNone/>
              <a:defRPr/>
            </a:pPr>
            <a:r>
              <a:rPr lang="el-GR" altLang="en-US" sz="2200" dirty="0"/>
              <a:t>Παράγονται στους </a:t>
            </a:r>
            <a:r>
              <a:rPr lang="el-GR" altLang="en-US" sz="2200" dirty="0" err="1"/>
              <a:t>όρχεις</a:t>
            </a:r>
            <a:r>
              <a:rPr lang="el-GR" altLang="en-US" sz="2200" dirty="0"/>
              <a:t>, μέσα στα σπερματικά σωληνάρια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marL="533400" indent="-533400">
              <a:buFontTx/>
              <a:buChar char="-"/>
              <a:defRPr/>
            </a:pPr>
            <a:endParaRPr lang="el-GR" altLang="en-US" sz="2400" dirty="0"/>
          </a:p>
        </p:txBody>
      </p:sp>
      <p:pic>
        <p:nvPicPr>
          <p:cNvPr id="39940" name="Picture 9" descr="sperm_parts new">
            <a:extLst>
              <a:ext uri="{FF2B5EF4-FFF2-40B4-BE49-F238E27FC236}">
                <a16:creationId xmlns:a16="http://schemas.microsoft.com/office/drawing/2014/main" id="{7F9F5EA7-BBE6-445D-A8C6-12C7C33870A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0354" y="1163638"/>
            <a:ext cx="5582046" cy="4465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41" name="Text Box 10">
            <a:extLst>
              <a:ext uri="{FF2B5EF4-FFF2-40B4-BE49-F238E27FC236}">
                <a16:creationId xmlns:a16="http://schemas.microsoft.com/office/drawing/2014/main" id="{3259F58A-7CB1-4F05-A3D0-467F3BD76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4677" y="1455153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 dirty="0" err="1"/>
              <a:t>ακρόσωμα</a:t>
            </a:r>
            <a:endParaRPr lang="el-GR" altLang="en-US" sz="1800" dirty="0"/>
          </a:p>
        </p:txBody>
      </p:sp>
      <p:sp>
        <p:nvSpPr>
          <p:cNvPr id="39942" name="Text Box 11">
            <a:extLst>
              <a:ext uri="{FF2B5EF4-FFF2-40B4-BE49-F238E27FC236}">
                <a16:creationId xmlns:a16="http://schemas.microsoft.com/office/drawing/2014/main" id="{F5CE87A9-5898-4EF2-B5A0-F71792FFA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5289" y="1804988"/>
            <a:ext cx="1511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 dirty="0"/>
              <a:t>κεφαλή</a:t>
            </a:r>
          </a:p>
        </p:txBody>
      </p:sp>
      <p:sp>
        <p:nvSpPr>
          <p:cNvPr id="39943" name="Text Box 12">
            <a:extLst>
              <a:ext uri="{FF2B5EF4-FFF2-40B4-BE49-F238E27FC236}">
                <a16:creationId xmlns:a16="http://schemas.microsoft.com/office/drawing/2014/main" id="{337130E2-7371-47FD-B98D-DD6DBD29D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1809" y="2693988"/>
            <a:ext cx="1439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 dirty="0"/>
              <a:t>αυχένας</a:t>
            </a:r>
          </a:p>
        </p:txBody>
      </p:sp>
      <p:sp>
        <p:nvSpPr>
          <p:cNvPr id="39944" name="Text Box 13">
            <a:extLst>
              <a:ext uri="{FF2B5EF4-FFF2-40B4-BE49-F238E27FC236}">
                <a16:creationId xmlns:a16="http://schemas.microsoft.com/office/drawing/2014/main" id="{837A4A8F-4AA1-4E07-9F7F-D651D2BC2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45" y="3978276"/>
            <a:ext cx="1296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 dirty="0"/>
              <a:t>ουρά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>
            <a:extLst>
              <a:ext uri="{FF2B5EF4-FFF2-40B4-BE49-F238E27FC236}">
                <a16:creationId xmlns:a16="http://schemas.microsoft.com/office/drawing/2014/main" id="{84C08F86-2589-4AA3-AF30-78EEDEF2F1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2875" y="333375"/>
            <a:ext cx="10213144" cy="5792788"/>
          </a:xfrm>
        </p:spPr>
        <p:txBody>
          <a:bodyPr/>
          <a:lstStyle/>
          <a:p>
            <a:pPr marL="609600" indent="-609600" algn="just">
              <a:buFontTx/>
              <a:buAutoNum type="arabicPeriod"/>
            </a:pPr>
            <a:r>
              <a:rPr lang="el-GR" altLang="en-US" sz="2200" dirty="0"/>
              <a:t>Στην κεφαλή υπάρχουν:</a:t>
            </a:r>
          </a:p>
          <a:p>
            <a:pPr marL="609600" indent="-609600" algn="just">
              <a:buNone/>
            </a:pPr>
            <a:r>
              <a:rPr lang="el-GR" altLang="en-US" sz="2200" dirty="0"/>
              <a:t>α) </a:t>
            </a:r>
            <a:r>
              <a:rPr lang="el-GR" altLang="en-US" sz="2200" u="sng" dirty="0"/>
              <a:t>απλοειδής πυρήνας</a:t>
            </a:r>
          </a:p>
          <a:p>
            <a:pPr marL="609600" indent="-609600" algn="just">
              <a:buNone/>
            </a:pPr>
            <a:r>
              <a:rPr lang="el-GR" altLang="en-US" sz="2200" dirty="0"/>
              <a:t>β) </a:t>
            </a:r>
            <a:r>
              <a:rPr lang="el-GR" altLang="en-US" sz="2200" u="sng" dirty="0" err="1"/>
              <a:t>ακρόσωμα</a:t>
            </a:r>
            <a:r>
              <a:rPr lang="el-GR" altLang="en-US" sz="2200" dirty="0"/>
              <a:t> είναι εξειδικευμένο </a:t>
            </a:r>
            <a:r>
              <a:rPr lang="el-GR" altLang="en-US" sz="2200" dirty="0" err="1"/>
              <a:t>λυσόσωμα</a:t>
            </a:r>
            <a:r>
              <a:rPr lang="el-GR" altLang="en-US" sz="2200" dirty="0"/>
              <a:t> που περιέχει </a:t>
            </a:r>
            <a:r>
              <a:rPr lang="el-GR" altLang="en-US" sz="2200" dirty="0" err="1"/>
              <a:t>λυτικά</a:t>
            </a:r>
            <a:r>
              <a:rPr lang="el-GR" altLang="en-US" sz="2200" dirty="0"/>
              <a:t> ένζυμα για τη διάλυση των προστατευτικών στρωμάτων του ωοκυττάρου</a:t>
            </a:r>
          </a:p>
          <a:p>
            <a:pPr marL="609600" indent="-609600" algn="just">
              <a:buNone/>
            </a:pPr>
            <a:r>
              <a:rPr lang="el-GR" altLang="en-US" sz="2200" dirty="0"/>
              <a:t>γ) </a:t>
            </a:r>
            <a:r>
              <a:rPr lang="el-GR" altLang="en-US" sz="2200" u="sng" dirty="0" err="1"/>
              <a:t>κεντροσωμάτιο</a:t>
            </a:r>
            <a:r>
              <a:rPr lang="el-GR" altLang="en-US" sz="2200" dirty="0"/>
              <a:t> είναι </a:t>
            </a:r>
            <a:r>
              <a:rPr lang="el-GR" altLang="en-US" sz="2200" dirty="0" err="1"/>
              <a:t>σηματικό</a:t>
            </a:r>
            <a:r>
              <a:rPr lang="el-GR" altLang="en-US" sz="2200" dirty="0"/>
              <a:t> για τη </a:t>
            </a:r>
            <a:r>
              <a:rPr lang="el-GR" altLang="en-US" sz="2200" dirty="0" err="1"/>
              <a:t>μιτωτική</a:t>
            </a:r>
            <a:r>
              <a:rPr lang="el-GR" altLang="en-US" sz="2200" dirty="0"/>
              <a:t> διαίρεση του </a:t>
            </a:r>
            <a:r>
              <a:rPr lang="el-GR" altLang="en-US" sz="2200" dirty="0" err="1"/>
              <a:t>ζυγωτού</a:t>
            </a:r>
            <a:r>
              <a:rPr lang="el-GR" altLang="en-US" sz="2200" dirty="0"/>
              <a:t> και για το σχηματισμό της ουράς</a:t>
            </a:r>
          </a:p>
          <a:p>
            <a:pPr marL="609600" indent="-609600" algn="just">
              <a:buFontTx/>
              <a:buAutoNum type="arabicPeriod" startAt="2"/>
            </a:pPr>
            <a:r>
              <a:rPr lang="el-GR" altLang="en-US" sz="2200" dirty="0"/>
              <a:t>Στον αυχένα βρίσκονται τα </a:t>
            </a:r>
            <a:r>
              <a:rPr lang="el-GR" altLang="en-US" sz="2200" u="sng" dirty="0"/>
              <a:t>μιτοχόνδρια</a:t>
            </a:r>
            <a:r>
              <a:rPr lang="el-GR" altLang="en-US" sz="2200" dirty="0"/>
              <a:t> για τις αυξημένες απαιτήσεις ενέργειας του σπερματοζωαρίου για την κίνηση του</a:t>
            </a:r>
          </a:p>
          <a:p>
            <a:pPr marL="609600" indent="-609600" algn="just">
              <a:buFontTx/>
              <a:buAutoNum type="arabicPeriod" startAt="2"/>
            </a:pPr>
            <a:r>
              <a:rPr lang="el-GR" altLang="en-US" sz="2200" dirty="0"/>
              <a:t>Η ουρά έχει τη δομή </a:t>
            </a:r>
            <a:r>
              <a:rPr lang="el-GR" altLang="en-US" sz="2200" dirty="0" err="1"/>
              <a:t>μαστιγίου</a:t>
            </a:r>
            <a:r>
              <a:rPr lang="el-GR" altLang="en-US" sz="2200" dirty="0"/>
              <a:t> για την κίνηση του</a:t>
            </a:r>
          </a:p>
        </p:txBody>
      </p:sp>
      <p:pic>
        <p:nvPicPr>
          <p:cNvPr id="40963" name="Picture 5">
            <a:extLst>
              <a:ext uri="{FF2B5EF4-FFF2-40B4-BE49-F238E27FC236}">
                <a16:creationId xmlns:a16="http://schemas.microsoft.com/office/drawing/2014/main" id="{132242E6-D109-473E-8F45-2EF577230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4292601"/>
            <a:ext cx="6624637" cy="239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4" name="Text Box 6">
            <a:extLst>
              <a:ext uri="{FF2B5EF4-FFF2-40B4-BE49-F238E27FC236}">
                <a16:creationId xmlns:a16="http://schemas.microsoft.com/office/drawing/2014/main" id="{8ADE3295-3F34-4151-B8EE-46442336D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13" y="6308726"/>
            <a:ext cx="1439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κεφαλή</a:t>
            </a:r>
          </a:p>
        </p:txBody>
      </p:sp>
      <p:sp>
        <p:nvSpPr>
          <p:cNvPr id="40965" name="Text Box 7">
            <a:extLst>
              <a:ext uri="{FF2B5EF4-FFF2-40B4-BE49-F238E27FC236}">
                <a16:creationId xmlns:a16="http://schemas.microsoft.com/office/drawing/2014/main" id="{FAB97BAD-F44B-40E5-8E72-82996D534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8" y="6308726"/>
            <a:ext cx="1223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αυχένας</a:t>
            </a:r>
          </a:p>
        </p:txBody>
      </p:sp>
      <p:sp>
        <p:nvSpPr>
          <p:cNvPr id="40966" name="Text Box 8">
            <a:extLst>
              <a:ext uri="{FF2B5EF4-FFF2-40B4-BE49-F238E27FC236}">
                <a16:creationId xmlns:a16="http://schemas.microsoft.com/office/drawing/2014/main" id="{F4098089-54E2-4512-9354-599A12F09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1" y="6237288"/>
            <a:ext cx="1439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ουρά</a:t>
            </a:r>
          </a:p>
        </p:txBody>
      </p:sp>
      <p:sp>
        <p:nvSpPr>
          <p:cNvPr id="40967" name="Text Box 9">
            <a:extLst>
              <a:ext uri="{FF2B5EF4-FFF2-40B4-BE49-F238E27FC236}">
                <a16:creationId xmlns:a16="http://schemas.microsoft.com/office/drawing/2014/main" id="{219A8FE8-172C-433C-BFE2-B82F519E3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4941888"/>
            <a:ext cx="1511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ακρόσωμα</a:t>
            </a:r>
          </a:p>
        </p:txBody>
      </p:sp>
      <p:sp>
        <p:nvSpPr>
          <p:cNvPr id="40968" name="Text Box 11">
            <a:extLst>
              <a:ext uri="{FF2B5EF4-FFF2-40B4-BE49-F238E27FC236}">
                <a16:creationId xmlns:a16="http://schemas.microsoft.com/office/drawing/2014/main" id="{86E7F793-B740-43CE-B704-44B6C9184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814" y="4267201"/>
            <a:ext cx="1800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μιτοχόνδρια</a:t>
            </a:r>
          </a:p>
        </p:txBody>
      </p:sp>
      <p:sp>
        <p:nvSpPr>
          <p:cNvPr id="40969" name="Text Box 12">
            <a:extLst>
              <a:ext uri="{FF2B5EF4-FFF2-40B4-BE49-F238E27FC236}">
                <a16:creationId xmlns:a16="http://schemas.microsoft.com/office/drawing/2014/main" id="{2782D0BC-E860-4F11-A448-945F247FC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5" y="4724401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κεντροσωμάτιο</a:t>
            </a:r>
          </a:p>
        </p:txBody>
      </p:sp>
      <p:sp>
        <p:nvSpPr>
          <p:cNvPr id="40970" name="Text Box 13">
            <a:extLst>
              <a:ext uri="{FF2B5EF4-FFF2-40B4-BE49-F238E27FC236}">
                <a16:creationId xmlns:a16="http://schemas.microsoft.com/office/drawing/2014/main" id="{B2BA4FAC-FC52-4990-A203-BB8FEB732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076" y="4292601"/>
            <a:ext cx="11525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πυρήνας</a:t>
            </a:r>
          </a:p>
        </p:txBody>
      </p:sp>
      <p:sp>
        <p:nvSpPr>
          <p:cNvPr id="40971" name="Text Box 14">
            <a:extLst>
              <a:ext uri="{FF2B5EF4-FFF2-40B4-BE49-F238E27FC236}">
                <a16:creationId xmlns:a16="http://schemas.microsoft.com/office/drawing/2014/main" id="{45231201-C531-4658-9388-5C97527AE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4" y="4221163"/>
            <a:ext cx="1728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Κυτταρική μεμβράνη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FF0F0B8-5B06-4174-9742-1FD7ABE71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986" name="Picture 4">
            <a:extLst>
              <a:ext uri="{FF2B5EF4-FFF2-40B4-BE49-F238E27FC236}">
                <a16:creationId xmlns:a16="http://schemas.microsoft.com/office/drawing/2014/main" id="{10EEEDFE-71EE-4DE7-8D7C-32026A6666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0" r="1" b="1"/>
          <a:stretch/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010" name="Picture 4" descr="Anatomy_and_physiology_of_animals_The_testis_&amp;_a_magnified_seminferous_tubule">
            <a:extLst>
              <a:ext uri="{FF2B5EF4-FFF2-40B4-BE49-F238E27FC236}">
                <a16:creationId xmlns:a16="http://schemas.microsoft.com/office/drawing/2014/main" id="{283C13B2-C968-4CA7-9452-71C840A1B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3361" y="643467"/>
            <a:ext cx="610527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>
            <a:extLst>
              <a:ext uri="{FF2B5EF4-FFF2-40B4-BE49-F238E27FC236}">
                <a16:creationId xmlns:a16="http://schemas.microsoft.com/office/drawing/2014/main" id="{F77D59FC-0B2D-4B0A-AD40-94E2D6E0A9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9224" y="1510748"/>
            <a:ext cx="5102351" cy="4713071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Τα </a:t>
            </a:r>
            <a:r>
              <a:rPr lang="el-GR" altLang="en-US" sz="2200" dirty="0" err="1"/>
              <a:t>σπερματογόνια</a:t>
            </a:r>
            <a:r>
              <a:rPr lang="el-GR" altLang="en-US" sz="2200" dirty="0"/>
              <a:t> είναι </a:t>
            </a:r>
            <a:r>
              <a:rPr lang="el-GR" altLang="en-US" sz="2200" dirty="0" err="1"/>
              <a:t>διπλοειδή</a:t>
            </a:r>
            <a:r>
              <a:rPr lang="el-GR" altLang="en-US" sz="2200" dirty="0"/>
              <a:t> κύτταρα τα οποία αφού διαφοροποιηθούν σε σπερματοκύτταρα Α΄ τάξης με τη μείωση σχηματίζονται οι </a:t>
            </a:r>
            <a:r>
              <a:rPr lang="el-GR" altLang="en-US" sz="2200" dirty="0" err="1"/>
              <a:t>σπερματίδες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Τα κύτταρα </a:t>
            </a:r>
            <a:r>
              <a:rPr lang="en-GB" altLang="en-US" sz="2200" dirty="0"/>
              <a:t>S</a:t>
            </a:r>
            <a:r>
              <a:rPr lang="en-US" altLang="en-US" sz="2200" dirty="0" err="1"/>
              <a:t>ertoli</a:t>
            </a:r>
            <a:r>
              <a:rPr lang="el-GR" altLang="en-US" sz="2200" dirty="0"/>
              <a:t> διαφοροποιούν το κυτταρόπλασμα των </a:t>
            </a:r>
            <a:r>
              <a:rPr lang="el-GR" altLang="en-US" sz="2200" dirty="0" err="1"/>
              <a:t>σπερματίδων</a:t>
            </a:r>
            <a:r>
              <a:rPr lang="el-GR" altLang="en-US" sz="2200" dirty="0"/>
              <a:t> συμβάλλοντας σημαντικά στη μετατροπή τους σε σπερματοζωάρια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0112" y="0"/>
            <a:ext cx="5961888" cy="6858000"/>
          </a:xfrm>
          <a:prstGeom prst="rect">
            <a:avLst/>
          </a:prstGeom>
          <a:solidFill>
            <a:srgbClr val="46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484633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035" name="Picture 4" descr="germinal cell-spermatogenesis">
            <a:extLst>
              <a:ext uri="{FF2B5EF4-FFF2-40B4-BE49-F238E27FC236}">
                <a16:creationId xmlns:a16="http://schemas.microsoft.com/office/drawing/2014/main" id="{94F54B75-A5F4-4E37-82DF-D087B7601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1000" y="694945"/>
            <a:ext cx="2322576" cy="232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Rounded Rectangle 9">
            <a:extLst>
              <a:ext uri="{FF2B5EF4-FFF2-40B4-BE49-F238E27FC236}">
                <a16:creationId xmlns:a16="http://schemas.microsoft.com/office/drawing/2014/main" id="{39D6C490-0229-4573-9696-B73E5B3A9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3511296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036" name="Picture 7" descr="male spermatozoon">
            <a:extLst>
              <a:ext uri="{FF2B5EF4-FFF2-40B4-BE49-F238E27FC236}">
                <a16:creationId xmlns:a16="http://schemas.microsoft.com/office/drawing/2014/main" id="{F8A6D4D4-C2F9-4A7D-8564-F27F44AFF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58919" y="3721608"/>
            <a:ext cx="2806738" cy="232257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8">
            <a:extLst>
              <a:ext uri="{FF2B5EF4-FFF2-40B4-BE49-F238E27FC236}">
                <a16:creationId xmlns:a16="http://schemas.microsoft.com/office/drawing/2014/main" id="{037A34BD-89D8-4393-9289-661B78CE3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7604" y="2553849"/>
            <a:ext cx="48386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l-GR" altLang="en-US" sz="2000" dirty="0">
                <a:latin typeface="+mn-lt"/>
              </a:rPr>
              <a:t>Υδροδυναμικό σχήμα και χημικούς υποδοχείς αναγνώρισης του ωαρίου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5">
            <a:extLst>
              <a:ext uri="{FF2B5EF4-FFF2-40B4-BE49-F238E27FC236}">
                <a16:creationId xmlns:a16="http://schemas.microsoft.com/office/drawing/2014/main" id="{28773ABC-7C9D-4D0B-A4F2-1C60F4344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889" y="1266825"/>
            <a:ext cx="4872111" cy="33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GB" altLang="en-US" sz="2200" dirty="0">
                <a:latin typeface="+mn-lt"/>
              </a:rPr>
              <a:t>T</a:t>
            </a:r>
            <a:r>
              <a:rPr lang="el-GR" altLang="en-US" sz="2200" dirty="0">
                <a:latin typeface="+mn-lt"/>
              </a:rPr>
              <a:t>α σπερματοζωάρια  διοχετεύονται στην επιδιδυμίδα, ένα σφικτά περιελιγμένο σωλήνα μήκους 5 – 6 μέτρων, που βρίσκεται στο πίσω μέρος του κάθε </a:t>
            </a:r>
            <a:r>
              <a:rPr lang="el-GR" altLang="en-US" sz="2200" dirty="0" err="1">
                <a:latin typeface="+mn-lt"/>
              </a:rPr>
              <a:t>όρχεος</a:t>
            </a:r>
            <a:r>
              <a:rPr lang="en-US" altLang="en-US" sz="2200" dirty="0">
                <a:latin typeface="+mn-lt"/>
              </a:rPr>
              <a:t>).</a:t>
            </a:r>
            <a:endParaRPr lang="el-GR" altLang="en-US" sz="2200" dirty="0">
              <a:latin typeface="+mn-lt"/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l-GR" altLang="en-US" sz="2200" dirty="0">
                <a:latin typeface="+mn-lt"/>
              </a:rPr>
              <a:t>Τα σπερματοζωάρια διασχίζοντας τις δύο επιδιδυμίδες αποκτούν την ικανότητα ενεργητικής κίνησης και γίνονται γόνιμα</a:t>
            </a:r>
            <a:r>
              <a:rPr lang="en-GB" altLang="en-US" sz="2200" dirty="0">
                <a:latin typeface="+mn-lt"/>
              </a:rPr>
              <a:t>.</a:t>
            </a:r>
            <a:endParaRPr lang="el-GR" altLang="en-US" sz="2200" dirty="0">
              <a:latin typeface="+mn-lt"/>
            </a:endParaRPr>
          </a:p>
        </p:txBody>
      </p:sp>
      <p:pic>
        <p:nvPicPr>
          <p:cNvPr id="45059" name="Picture 1">
            <a:extLst>
              <a:ext uri="{FF2B5EF4-FFF2-40B4-BE49-F238E27FC236}">
                <a16:creationId xmlns:a16="http://schemas.microsoft.com/office/drawing/2014/main" id="{AF628F94-2B11-48CA-9D36-E190FEC4B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492" y="744538"/>
            <a:ext cx="4978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>
            <a:extLst>
              <a:ext uri="{FF2B5EF4-FFF2-40B4-BE49-F238E27FC236}">
                <a16:creationId xmlns:a16="http://schemas.microsoft.com/office/drawing/2014/main" id="{22790004-F79A-4AE7-83CF-2D4388CC6C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56" y="365760"/>
            <a:ext cx="4135901" cy="5858059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el-GR" altLang="en-US" sz="2200" b="1" dirty="0"/>
              <a:t>Ωάριο (ωοκύτταρο </a:t>
            </a:r>
            <a:r>
              <a:rPr lang="el-GR" altLang="en-US" sz="2200" b="1" dirty="0" err="1"/>
              <a:t>Β΄τάξης</a:t>
            </a:r>
            <a:r>
              <a:rPr lang="el-GR" altLang="en-US" sz="2200" b="1" dirty="0"/>
              <a:t>) </a:t>
            </a:r>
            <a:r>
              <a:rPr lang="el-GR" altLang="en-US" sz="2200" dirty="0"/>
              <a:t>περιέχει:</a:t>
            </a:r>
            <a:endParaRPr lang="el-GR" altLang="en-US" sz="2200" b="1" dirty="0"/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dirty="0"/>
              <a:t>Απλοειδή πυρήνα</a:t>
            </a:r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dirty="0"/>
              <a:t>Λέκιθο (μείγμα πρωτεϊνών και λιπιδίων) μέσα στο κυτταρόπλασμα</a:t>
            </a:r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dirty="0"/>
              <a:t>Όλα τα οργανίδια του κυτταροπλάσματος (εκτός από το </a:t>
            </a:r>
            <a:r>
              <a:rPr lang="el-GR" altLang="en-US" sz="2200" dirty="0" err="1"/>
              <a:t>κεντροσωμάτιο</a:t>
            </a:r>
            <a:r>
              <a:rPr lang="el-GR" altLang="en-US" sz="2200" dirty="0"/>
              <a:t>)</a:t>
            </a:r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dirty="0"/>
              <a:t>Χημικές ουσίες και ένζυμα (για την </a:t>
            </a:r>
            <a:r>
              <a:rPr lang="el-GR" altLang="en-US" sz="2200" dirty="0" err="1"/>
              <a:t>πρωτεΐνοσύνθεση</a:t>
            </a:r>
            <a:r>
              <a:rPr lang="el-GR" altLang="en-US" sz="2200" dirty="0"/>
              <a:t>)</a:t>
            </a:r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dirty="0"/>
              <a:t>Διαφανή ζώνη για προστασία</a:t>
            </a:r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dirty="0"/>
              <a:t>Κοκκιώδη </a:t>
            </a:r>
            <a:r>
              <a:rPr lang="el-GR" altLang="en-US" sz="2200" dirty="0" err="1"/>
              <a:t>κυστίδια</a:t>
            </a:r>
            <a:r>
              <a:rPr lang="el-GR" altLang="en-US" sz="2200" dirty="0"/>
              <a:t> στην περιφέρεια του κυτταροπλάσματος για το σχηματισμό της μεμβράνης γονιμοποίησης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083" name="Picture 1">
            <a:extLst>
              <a:ext uri="{FF2B5EF4-FFF2-40B4-BE49-F238E27FC236}">
                <a16:creationId xmlns:a16="http://schemas.microsoft.com/office/drawing/2014/main" id="{CBDAC4E6-C2C5-4D1E-9975-96A48AE5A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825388"/>
            <a:ext cx="6019331" cy="320397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106" name="Rectangle 4">
            <a:extLst>
              <a:ext uri="{FF2B5EF4-FFF2-40B4-BE49-F238E27FC236}">
                <a16:creationId xmlns:a16="http://schemas.microsoft.com/office/drawing/2014/main" id="{4D134883-D031-4CFD-B91B-1198CA0433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319130"/>
            <a:ext cx="2899189" cy="3457202"/>
          </a:xfrm>
        </p:spPr>
        <p:txBody>
          <a:bodyPr anchor="t">
            <a:normAutofit/>
          </a:bodyPr>
          <a:lstStyle/>
          <a:p>
            <a:pPr algn="ctr" eaLnBrk="1" hangingPunct="1"/>
            <a:r>
              <a:rPr lang="el-GR" altLang="en-US" sz="3200" u="sng" dirty="0">
                <a:solidFill>
                  <a:srgbClr val="FFFFFF"/>
                </a:solidFill>
              </a:rPr>
              <a:t>Χαρακτηριστικά γνωρίσματα</a:t>
            </a:r>
          </a:p>
        </p:txBody>
      </p:sp>
      <p:sp>
        <p:nvSpPr>
          <p:cNvPr id="50179" name="Rectangle 5">
            <a:extLst>
              <a:ext uri="{FF2B5EF4-FFF2-40B4-BE49-F238E27FC236}">
                <a16:creationId xmlns:a16="http://schemas.microsoft.com/office/drawing/2014/main" id="{85B7A250-C702-4B08-9CD6-701587C37FC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el-GR" altLang="en-US" sz="2200" dirty="0"/>
              <a:t>     </a:t>
            </a:r>
            <a:r>
              <a:rPr lang="el-GR" altLang="en-US" sz="2200" b="1" dirty="0"/>
              <a:t>Σπερματοζωάρια</a:t>
            </a:r>
          </a:p>
          <a:p>
            <a:pPr eaLnBrk="1" hangingPunct="1">
              <a:defRPr/>
            </a:pPr>
            <a:r>
              <a:rPr lang="el-GR" altLang="en-US" sz="2200" dirty="0"/>
              <a:t>Μακρόστενο σχήμα (επίμηκες)</a:t>
            </a:r>
          </a:p>
          <a:p>
            <a:pPr eaLnBrk="1" hangingPunct="1">
              <a:defRPr/>
            </a:pPr>
            <a:r>
              <a:rPr lang="el-GR" altLang="en-US" sz="2200" dirty="0"/>
              <a:t>Μικρότερο σε μέγεθος</a:t>
            </a:r>
          </a:p>
          <a:p>
            <a:pPr eaLnBrk="1" hangingPunct="1">
              <a:defRPr/>
            </a:pPr>
            <a:r>
              <a:rPr lang="el-GR" altLang="en-US" sz="2200" dirty="0"/>
              <a:t>Έχει </a:t>
            </a:r>
            <a:r>
              <a:rPr lang="el-GR" altLang="en-US" sz="2200" dirty="0" err="1"/>
              <a:t>κεντροσωμάτιο</a:t>
            </a:r>
            <a:endParaRPr lang="el-GR" altLang="en-US" sz="2200" dirty="0"/>
          </a:p>
          <a:p>
            <a:pPr eaLnBrk="1" hangingPunct="1">
              <a:defRPr/>
            </a:pPr>
            <a:r>
              <a:rPr lang="el-GR" altLang="en-US" sz="2200" dirty="0"/>
              <a:t>Μικρή ποσότητα κυτταροπλάσματος </a:t>
            </a:r>
          </a:p>
          <a:p>
            <a:pPr eaLnBrk="1" hangingPunct="1">
              <a:defRPr/>
            </a:pPr>
            <a:r>
              <a:rPr lang="el-GR" altLang="en-US" sz="2200" dirty="0"/>
              <a:t>Ενεργητική κίνηση</a:t>
            </a:r>
          </a:p>
          <a:p>
            <a:pPr eaLnBrk="1" hangingPunct="1">
              <a:defRPr/>
            </a:pPr>
            <a:r>
              <a:rPr lang="el-GR" altLang="en-US" sz="2200" dirty="0"/>
              <a:t>Διάρκεια ζωής στο σώμα της γυναίκας 48 -72 ώρες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0" name="Rectangle 6">
            <a:extLst>
              <a:ext uri="{FF2B5EF4-FFF2-40B4-BE49-F238E27FC236}">
                <a16:creationId xmlns:a16="http://schemas.microsoft.com/office/drawing/2014/main" id="{7AFD025E-6151-43DD-9B70-45F95E804CF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el-GR" altLang="en-US" sz="2200" dirty="0"/>
              <a:t>             </a:t>
            </a:r>
            <a:r>
              <a:rPr lang="el-GR" altLang="en-US" sz="2200" b="1" dirty="0"/>
              <a:t>Ωάρια</a:t>
            </a:r>
          </a:p>
          <a:p>
            <a:pPr eaLnBrk="1" hangingPunct="1">
              <a:defRPr/>
            </a:pPr>
            <a:r>
              <a:rPr lang="el-GR" altLang="en-US" sz="2200" dirty="0"/>
              <a:t>Σφαιρικό σχήμα</a:t>
            </a:r>
          </a:p>
          <a:p>
            <a:pPr eaLnBrk="1" hangingPunct="1">
              <a:defRPr/>
            </a:pPr>
            <a:r>
              <a:rPr lang="el-GR" altLang="en-US" sz="2200" dirty="0"/>
              <a:t>Μεγαλύτερο σε μέγεθος</a:t>
            </a:r>
          </a:p>
          <a:p>
            <a:pPr eaLnBrk="1" hangingPunct="1">
              <a:defRPr/>
            </a:pPr>
            <a:r>
              <a:rPr lang="el-GR" altLang="en-US" sz="2200" dirty="0"/>
              <a:t>Δεν έχει </a:t>
            </a:r>
            <a:r>
              <a:rPr lang="el-GR" altLang="en-US" sz="2200" dirty="0" err="1"/>
              <a:t>κεντροσωμάτιο</a:t>
            </a:r>
            <a:endParaRPr lang="el-GR" altLang="en-US" sz="2200" dirty="0"/>
          </a:p>
          <a:p>
            <a:pPr eaLnBrk="1" hangingPunct="1">
              <a:defRPr/>
            </a:pPr>
            <a:r>
              <a:rPr lang="el-GR" altLang="en-US" sz="2200" dirty="0"/>
              <a:t>Κυτταρόπλασμα πλούσιο σε λέκιθο</a:t>
            </a:r>
            <a:endParaRPr lang="en-US" altLang="en-US" sz="2200" dirty="0"/>
          </a:p>
          <a:p>
            <a:pPr eaLnBrk="1" hangingPunct="1">
              <a:defRPr/>
            </a:pPr>
            <a:r>
              <a:rPr lang="el-GR" altLang="en-US" sz="2200" dirty="0"/>
              <a:t>Παθητική κίνηση</a:t>
            </a:r>
          </a:p>
          <a:p>
            <a:pPr eaLnBrk="1" hangingPunct="1">
              <a:defRPr/>
            </a:pPr>
            <a:r>
              <a:rPr lang="el-GR" altLang="en-US" sz="2200" dirty="0"/>
              <a:t>Διάρκεια ζωής 24 ώρες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8130" name="Rectangle 2">
            <a:extLst>
              <a:ext uri="{FF2B5EF4-FFF2-40B4-BE49-F238E27FC236}">
                <a16:creationId xmlns:a16="http://schemas.microsoft.com/office/drawing/2014/main" id="{728F74A0-53C9-491B-9B51-872FD23A6B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n-US" sz="4000" u="sng" dirty="0">
                <a:solidFill>
                  <a:srgbClr val="FFFFFF"/>
                </a:solidFill>
              </a:rPr>
              <a:t>Δομή και λειτουργία του γεννητικού συστήματος του άνδρα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154" name="Picture 4">
            <a:extLst>
              <a:ext uri="{FF2B5EF4-FFF2-40B4-BE49-F238E27FC236}">
                <a16:creationId xmlns:a16="http://schemas.microsoft.com/office/drawing/2014/main" id="{74BA4192-1F10-41EF-BF0E-008CD6AA4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2188" y="643467"/>
            <a:ext cx="546762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179" name="Picture 1">
            <a:extLst>
              <a:ext uri="{FF2B5EF4-FFF2-40B4-BE49-F238E27FC236}">
                <a16:creationId xmlns:a16="http://schemas.microsoft.com/office/drawing/2014/main" id="{B4CBC35B-EDCF-42C6-98C0-83669D005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8433" y="341255"/>
            <a:ext cx="7356231" cy="386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3">
            <a:extLst>
              <a:ext uri="{FF2B5EF4-FFF2-40B4-BE49-F238E27FC236}">
                <a16:creationId xmlns:a16="http://schemas.microsoft.com/office/drawing/2014/main" id="{1DCD9874-1F5D-4A66-92C0-B31713755E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57268" y="4459458"/>
            <a:ext cx="8665698" cy="1717505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el-GR" altLang="en-US" sz="2200" dirty="0" err="1"/>
              <a:t>Γονάδες</a:t>
            </a:r>
            <a:r>
              <a:rPr lang="el-GR" altLang="en-US" sz="2200" dirty="0"/>
              <a:t> → </a:t>
            </a:r>
            <a:r>
              <a:rPr lang="el-GR" altLang="en-US" sz="2200" dirty="0" err="1"/>
              <a:t>όρχις</a:t>
            </a:r>
            <a:r>
              <a:rPr lang="el-GR" altLang="en-US" sz="2200" dirty="0"/>
              <a:t> οι οποίοι περιέχουν </a:t>
            </a:r>
            <a:r>
              <a:rPr lang="el-GR" altLang="en-US" sz="2200" u="sng" dirty="0"/>
              <a:t>σπερματικά σωληνάρια</a:t>
            </a:r>
            <a:r>
              <a:rPr lang="el-GR" altLang="en-US" sz="2200" dirty="0"/>
              <a:t> από συνδετικό ιστό.</a:t>
            </a:r>
          </a:p>
          <a:p>
            <a:pPr algn="just" eaLnBrk="1" hangingPunct="1"/>
            <a:r>
              <a:rPr lang="el-GR" altLang="en-US" sz="2200" dirty="0"/>
              <a:t>Η παραγωγή σπερματοζωαρίων γίνεται μέσα σε αυτά τα σωληνάρια.</a:t>
            </a:r>
          </a:p>
          <a:p>
            <a:pPr algn="just" eaLnBrk="1" hangingPunct="1"/>
            <a:r>
              <a:rPr lang="el-GR" altLang="en-US" sz="2200" dirty="0"/>
              <a:t>Κύτταρα </a:t>
            </a:r>
            <a:r>
              <a:rPr lang="en-US" altLang="en-US" sz="2200" dirty="0"/>
              <a:t>Leydig – </a:t>
            </a:r>
            <a:r>
              <a:rPr lang="el-GR" altLang="en-US" sz="2200" dirty="0"/>
              <a:t>τα διάμεσα κύτταρα των σπερματικών </a:t>
            </a:r>
            <a:r>
              <a:rPr lang="el-GR" altLang="en-US" sz="2200" dirty="0" err="1"/>
              <a:t>σωληναρίων</a:t>
            </a:r>
            <a:r>
              <a:rPr lang="el-GR" altLang="en-US" sz="2200" dirty="0"/>
              <a:t>  → παραγωγή τεστοστερόνης</a:t>
            </a:r>
          </a:p>
          <a:p>
            <a:pPr eaLnBrk="1" hangingPunct="1">
              <a:buFontTx/>
              <a:buNone/>
            </a:pPr>
            <a:endParaRPr lang="el-GR" altLang="en-US" sz="15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>
            <a:extLst>
              <a:ext uri="{FF2B5EF4-FFF2-40B4-BE49-F238E27FC236}">
                <a16:creationId xmlns:a16="http://schemas.microsoft.com/office/drawing/2014/main" id="{0B53A044-7826-433C-8A41-1A70FF7917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930" y="557784"/>
            <a:ext cx="4797713" cy="5666035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u="sng" dirty="0"/>
              <a:t>Όσχεο</a:t>
            </a:r>
            <a:r>
              <a:rPr lang="el-GR" altLang="en-US" sz="2200" dirty="0"/>
              <a:t> είναι δερμάτινος σάκος με ιδρωτοποιούς αδένες για προστασία των </a:t>
            </a:r>
            <a:r>
              <a:rPr lang="el-GR" altLang="en-US" sz="2200" dirty="0" err="1"/>
              <a:t>όρχεων</a:t>
            </a:r>
            <a:r>
              <a:rPr lang="el-GR" altLang="en-US" sz="2200" dirty="0"/>
              <a:t> (34-35 </a:t>
            </a:r>
            <a:r>
              <a:rPr lang="en-US" altLang="en-US" sz="2200" dirty="0"/>
              <a:t>°C)</a:t>
            </a:r>
          </a:p>
          <a:p>
            <a:pPr algn="just" eaLnBrk="1" hangingPunct="1">
              <a:buFontTx/>
              <a:buNone/>
            </a:pPr>
            <a:r>
              <a:rPr lang="en-US" altLang="en-US" sz="2200" dirty="0"/>
              <a:t>-   </a:t>
            </a:r>
            <a:r>
              <a:rPr lang="el-GR" altLang="en-US" sz="2200" i="1" dirty="0"/>
              <a:t>Κρυψορχία</a:t>
            </a:r>
            <a:r>
              <a:rPr lang="el-GR" altLang="en-US" sz="2200" dirty="0"/>
              <a:t>: όταν ο ένας ή και οι δύο </a:t>
            </a:r>
            <a:r>
              <a:rPr lang="el-GR" altLang="en-US" sz="2200" dirty="0" err="1"/>
              <a:t>όρχεις</a:t>
            </a:r>
            <a:r>
              <a:rPr lang="el-GR" altLang="en-US" sz="2200" dirty="0"/>
              <a:t> παραμένουν στη κοιλιακή περιοχή → θεραπεύεται με χειρουργική επέμβαση.</a:t>
            </a:r>
          </a:p>
          <a:p>
            <a:pPr algn="just" eaLnBrk="1" hangingPunct="1"/>
            <a:r>
              <a:rPr lang="el-GR" altLang="en-US" sz="2200" dirty="0"/>
              <a:t>Τα σπερματοζωάρια διοχετεύονται στις </a:t>
            </a:r>
            <a:r>
              <a:rPr lang="el-GR" altLang="en-US" sz="2200" u="sng" dirty="0"/>
              <a:t>επιδιδυμίδες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Κατά την εκσπερμάτωση, τα σπερματοζωάρια προωθούνται στους </a:t>
            </a:r>
            <a:r>
              <a:rPr lang="el-GR" altLang="en-US" sz="2200" u="sng" dirty="0"/>
              <a:t>σπερματικούς πόρους</a:t>
            </a:r>
            <a:r>
              <a:rPr lang="el-GR" altLang="en-US" sz="2200" dirty="0"/>
              <a:t> και δια των </a:t>
            </a:r>
            <a:r>
              <a:rPr lang="el-GR" altLang="en-US" sz="2200" u="sng" dirty="0" err="1"/>
              <a:t>εκσπερματικών</a:t>
            </a:r>
            <a:r>
              <a:rPr lang="el-GR" altLang="en-US" sz="2200" u="sng" dirty="0"/>
              <a:t> πόρων</a:t>
            </a:r>
            <a:r>
              <a:rPr lang="el-GR" altLang="en-US" sz="2200" dirty="0"/>
              <a:t> καταλήγουν στην </a:t>
            </a:r>
            <a:r>
              <a:rPr lang="el-GR" altLang="en-US" sz="2200" u="sng" dirty="0"/>
              <a:t>ουρήθρα</a:t>
            </a:r>
            <a:r>
              <a:rPr lang="el-GR" altLang="en-US" sz="2200" dirty="0"/>
              <a:t> (κοινό όργανο γεννητικού και ουροποιητικού συστήματος</a:t>
            </a:r>
            <a:r>
              <a:rPr lang="en-GB" altLang="en-US" sz="2200" dirty="0"/>
              <a:t>.</a:t>
            </a:r>
            <a:r>
              <a:rPr lang="el-GR" altLang="en-US" sz="2200" dirty="0"/>
              <a:t> </a:t>
            </a:r>
          </a:p>
          <a:p>
            <a:pPr eaLnBrk="1" hangingPunct="1">
              <a:buFontTx/>
              <a:buNone/>
            </a:pPr>
            <a:endParaRPr lang="el-GR" altLang="en-US" sz="1700" dirty="0"/>
          </a:p>
          <a:p>
            <a:pPr eaLnBrk="1" hangingPunct="1">
              <a:buFontTx/>
              <a:buNone/>
            </a:pPr>
            <a:endParaRPr lang="el-GR" altLang="en-US" sz="1700" u="sng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03" name="Picture 4" descr="krypsorxia">
            <a:extLst>
              <a:ext uri="{FF2B5EF4-FFF2-40B4-BE49-F238E27FC236}">
                <a16:creationId xmlns:a16="http://schemas.microsoft.com/office/drawing/2014/main" id="{85215566-212A-4F09-A015-24D94942D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4709" y="1637164"/>
            <a:ext cx="4475531" cy="358042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>
            <a:extLst>
              <a:ext uri="{FF2B5EF4-FFF2-40B4-BE49-F238E27FC236}">
                <a16:creationId xmlns:a16="http://schemas.microsoft.com/office/drawing/2014/main" id="{7A81F95A-79AA-45CE-85FA-E963C2DFA4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8805" y="260351"/>
            <a:ext cx="10578905" cy="5865813"/>
          </a:xfrm>
        </p:spPr>
        <p:txBody>
          <a:bodyPr/>
          <a:lstStyle/>
          <a:p>
            <a:pPr algn="just" eaLnBrk="1" hangingPunct="1"/>
            <a:r>
              <a:rPr lang="el-GR" altLang="en-US" sz="2200" dirty="0" err="1"/>
              <a:t>Σπερματοδόχες</a:t>
            </a:r>
            <a:r>
              <a:rPr lang="el-GR" altLang="en-US" sz="2200" dirty="0"/>
              <a:t> </a:t>
            </a:r>
            <a:r>
              <a:rPr lang="el-GR" altLang="en-US" sz="2200" dirty="0" err="1"/>
              <a:t>κύστεις</a:t>
            </a:r>
            <a:r>
              <a:rPr lang="el-GR" altLang="en-US" sz="2200" dirty="0"/>
              <a:t>: παράγουν εκκρίματα πλούσια σε φρουκτόζη και </a:t>
            </a:r>
            <a:r>
              <a:rPr lang="el-GR" altLang="en-US" sz="2200" dirty="0" err="1"/>
              <a:t>προσταγκλαντίνες</a:t>
            </a:r>
            <a:r>
              <a:rPr lang="el-GR" altLang="en-US" sz="2200" dirty="0"/>
              <a:t> (περιορίζουν τη βλέννα του τραχήλου της μήτρας και προκαλούν τοπικές συσπάσεις στους λείους μυς του κόλπου και της μήτρας για προώθηση του σπέρματος).</a:t>
            </a:r>
          </a:p>
          <a:p>
            <a:pPr algn="just" eaLnBrk="1" hangingPunct="1"/>
            <a:r>
              <a:rPr lang="el-GR" altLang="en-US" sz="2200" dirty="0"/>
              <a:t>Προστάτης αδένας ελευθερώνουν εκκρίματα με θρεπτικά υλικά και αντιπηκτικά ένζυμα (ρευστοποίηση του σπέρματος μετά την εκσπερμάτωση).</a:t>
            </a:r>
          </a:p>
          <a:p>
            <a:pPr algn="just" eaLnBrk="1" hangingPunct="1"/>
            <a:r>
              <a:rPr lang="el-GR" altLang="en-US" sz="2200" dirty="0"/>
              <a:t>Οι αδένες του </a:t>
            </a:r>
            <a:r>
              <a:rPr lang="en-US" altLang="en-US" sz="2200" dirty="0"/>
              <a:t>Cowper</a:t>
            </a:r>
            <a:r>
              <a:rPr lang="el-GR" altLang="en-US" sz="2200" dirty="0"/>
              <a:t> παράγουν εκκρίματα για εξουδετέρωση των όξινων υπολειμμάτων ούρων στην ουρήθρα (σπέρμα παρουσιάζει μικρή </a:t>
            </a:r>
            <a:r>
              <a:rPr lang="el-GR" altLang="en-US" sz="2200" dirty="0" err="1"/>
              <a:t>αλκαλικότητα</a:t>
            </a:r>
            <a:r>
              <a:rPr lang="el-GR" altLang="en-US" sz="2200" dirty="0"/>
              <a:t>).</a:t>
            </a:r>
          </a:p>
        </p:txBody>
      </p:sp>
      <p:pic>
        <p:nvPicPr>
          <p:cNvPr id="52227" name="Picture 4" descr="genitals new">
            <a:extLst>
              <a:ext uri="{FF2B5EF4-FFF2-40B4-BE49-F238E27FC236}">
                <a16:creationId xmlns:a16="http://schemas.microsoft.com/office/drawing/2014/main" id="{C5ABECF7-CD9F-4101-89C7-59224F17B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75" y="3549650"/>
            <a:ext cx="3810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5">
            <a:extLst>
              <a:ext uri="{FF2B5EF4-FFF2-40B4-BE49-F238E27FC236}">
                <a16:creationId xmlns:a16="http://schemas.microsoft.com/office/drawing/2014/main" id="{4C5FEB6D-A784-4368-8C1F-591DA5BD0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0" y="3998913"/>
            <a:ext cx="2592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Σπερματοδόχος κύστη</a:t>
            </a:r>
          </a:p>
        </p:txBody>
      </p:sp>
      <p:sp>
        <p:nvSpPr>
          <p:cNvPr id="52229" name="Text Box 6">
            <a:extLst>
              <a:ext uri="{FF2B5EF4-FFF2-40B4-BE49-F238E27FC236}">
                <a16:creationId xmlns:a16="http://schemas.microsoft.com/office/drawing/2014/main" id="{F9E32D13-38C0-4900-9926-4C8082949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38" y="4605338"/>
            <a:ext cx="2736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Σπερματικός πόρος</a:t>
            </a:r>
          </a:p>
        </p:txBody>
      </p:sp>
      <p:sp>
        <p:nvSpPr>
          <p:cNvPr id="52230" name="Text Box 7">
            <a:extLst>
              <a:ext uri="{FF2B5EF4-FFF2-40B4-BE49-F238E27FC236}">
                <a16:creationId xmlns:a16="http://schemas.microsoft.com/office/drawing/2014/main" id="{9DB26FB9-F3B2-4D78-824F-52C2BDE7B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7300" y="5468938"/>
            <a:ext cx="2160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Επιδιδυμίδα </a:t>
            </a:r>
          </a:p>
        </p:txBody>
      </p:sp>
      <p:sp>
        <p:nvSpPr>
          <p:cNvPr id="52231" name="Text Box 8">
            <a:extLst>
              <a:ext uri="{FF2B5EF4-FFF2-40B4-BE49-F238E27FC236}">
                <a16:creationId xmlns:a16="http://schemas.microsoft.com/office/drawing/2014/main" id="{11DF84D0-F3B3-4621-A585-D9E73386A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1276" y="5942013"/>
            <a:ext cx="18002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Όρχις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250" name="Picture 4">
            <a:extLst>
              <a:ext uri="{FF2B5EF4-FFF2-40B4-BE49-F238E27FC236}">
                <a16:creationId xmlns:a16="http://schemas.microsoft.com/office/drawing/2014/main" id="{EEDBD106-2701-4BA6-B17F-2E230209C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1369" y="643467"/>
            <a:ext cx="7609261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>
            <a:extLst>
              <a:ext uri="{FF2B5EF4-FFF2-40B4-BE49-F238E27FC236}">
                <a16:creationId xmlns:a16="http://schemas.microsoft.com/office/drawing/2014/main" id="{05C5AEEB-7E47-48C8-9991-ADF6E6C587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98784"/>
            <a:ext cx="4147930" cy="6025036"/>
          </a:xfrm>
        </p:spPr>
        <p:txBody>
          <a:bodyPr>
            <a:noAutofit/>
          </a:bodyPr>
          <a:lstStyle/>
          <a:p>
            <a:pPr marL="0" indent="0" algn="just" eaLnBrk="1" hangingPunct="1">
              <a:buNone/>
            </a:pPr>
            <a:r>
              <a:rPr lang="el-GR" altLang="en-US" sz="2200" dirty="0"/>
              <a:t>Το πέος αποτελείται από:</a:t>
            </a:r>
          </a:p>
          <a:p>
            <a:pPr marL="0" indent="0" algn="just" eaLnBrk="1" hangingPunct="1">
              <a:buNone/>
            </a:pPr>
            <a:r>
              <a:rPr lang="el-GR" altLang="en-US" sz="2200" dirty="0"/>
              <a:t>α) </a:t>
            </a:r>
            <a:r>
              <a:rPr lang="el-GR" altLang="en-US" sz="2200" u="sng" dirty="0"/>
              <a:t>σηραγγώδη σώματα</a:t>
            </a:r>
            <a:r>
              <a:rPr lang="el-GR" altLang="en-US" sz="2200" dirty="0"/>
              <a:t> του πέους και </a:t>
            </a:r>
          </a:p>
          <a:p>
            <a:pPr marL="0" indent="0" algn="just" eaLnBrk="1" hangingPunct="1">
              <a:buNone/>
            </a:pPr>
            <a:r>
              <a:rPr lang="el-GR" altLang="en-US" sz="2200" dirty="0"/>
              <a:t>β) από το </a:t>
            </a:r>
            <a:r>
              <a:rPr lang="el-GR" altLang="en-US" sz="2200" u="sng" dirty="0"/>
              <a:t>σηραγγώδες σώμα</a:t>
            </a:r>
            <a:r>
              <a:rPr lang="el-GR" altLang="en-US" sz="2200" dirty="0"/>
              <a:t> της ουρήθρας που καταλήγει στη </a:t>
            </a:r>
            <a:r>
              <a:rPr lang="el-GR" altLang="en-US" sz="2200" u="sng" dirty="0"/>
              <a:t>βάλανο</a:t>
            </a:r>
            <a:r>
              <a:rPr lang="en-GB" altLang="en-US" sz="2200" u="sng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Το πέος καλύπτεται από την </a:t>
            </a:r>
            <a:r>
              <a:rPr lang="el-GR" altLang="en-US" sz="2200" u="sng" dirty="0"/>
              <a:t>πόσθη</a:t>
            </a:r>
            <a:r>
              <a:rPr lang="el-GR" altLang="en-US" sz="2200" dirty="0"/>
              <a:t>, δημιουργώντας το όσχεο.</a:t>
            </a:r>
          </a:p>
          <a:p>
            <a:pPr algn="just" eaLnBrk="1" hangingPunct="1"/>
            <a:r>
              <a:rPr lang="el-GR" altLang="en-US" sz="2200" dirty="0"/>
              <a:t>Η </a:t>
            </a:r>
            <a:r>
              <a:rPr lang="el-GR" altLang="en-US" sz="2200" dirty="0" err="1"/>
              <a:t>ακροποσθία</a:t>
            </a:r>
            <a:r>
              <a:rPr lang="el-GR" altLang="en-US" sz="2200" dirty="0"/>
              <a:t> και η βάλανος ενώνονται με το </a:t>
            </a:r>
            <a:r>
              <a:rPr lang="el-GR" altLang="en-US" sz="2200" u="sng" dirty="0"/>
              <a:t>χαλινό</a:t>
            </a:r>
            <a:r>
              <a:rPr lang="en-GB" altLang="en-US" sz="2200" u="sng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Κατά τη στύση και ούρηση, η </a:t>
            </a:r>
            <a:r>
              <a:rPr lang="el-GR" altLang="en-US" sz="2200" dirty="0" err="1"/>
              <a:t>ακροποσθία</a:t>
            </a:r>
            <a:r>
              <a:rPr lang="el-GR" altLang="en-US" sz="2200" dirty="0"/>
              <a:t> σύρεται προς τα πίσω αποκαλύπτοντας τη βάλανο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>
              <a:buFontTx/>
              <a:buChar char="-"/>
            </a:pPr>
            <a:r>
              <a:rPr lang="el-GR" altLang="en-US" sz="2200" i="1" dirty="0"/>
              <a:t>Φίμωση</a:t>
            </a:r>
            <a:r>
              <a:rPr lang="el-GR" altLang="en-US" sz="2200" dirty="0"/>
              <a:t>: όταν η </a:t>
            </a:r>
            <a:r>
              <a:rPr lang="el-GR" altLang="en-US" sz="2200" dirty="0" err="1"/>
              <a:t>ακροποσθία</a:t>
            </a:r>
            <a:r>
              <a:rPr lang="el-GR" altLang="en-US" sz="2200" dirty="0"/>
              <a:t> δεν μπορεί να τραβηχτεί πίσω και θεραπεύεται με </a:t>
            </a:r>
            <a:r>
              <a:rPr lang="el-GR" altLang="en-US" sz="2200" u="sng" dirty="0"/>
              <a:t>περιτομή</a:t>
            </a:r>
            <a:r>
              <a:rPr lang="en-GB" altLang="en-US" sz="2200" u="sng" dirty="0"/>
              <a:t>.</a:t>
            </a:r>
            <a:endParaRPr lang="el-GR" altLang="en-US" sz="22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275" name="Picture 4">
            <a:extLst>
              <a:ext uri="{FF2B5EF4-FFF2-40B4-BE49-F238E27FC236}">
                <a16:creationId xmlns:a16="http://schemas.microsoft.com/office/drawing/2014/main" id="{A96144DE-12BC-4142-B168-FD3772083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268269"/>
            <a:ext cx="6019331" cy="431821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>
            <a:extLst>
              <a:ext uri="{FF2B5EF4-FFF2-40B4-BE49-F238E27FC236}">
                <a16:creationId xmlns:a16="http://schemas.microsoft.com/office/drawing/2014/main" id="{AFB8AAD2-D55D-4D5E-9193-5596CB8D6F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5530" y="422032"/>
            <a:ext cx="4346713" cy="5801788"/>
          </a:xfrm>
        </p:spPr>
        <p:txBody>
          <a:bodyPr>
            <a:noAutofit/>
          </a:bodyPr>
          <a:lstStyle/>
          <a:p>
            <a:pPr algn="just" eaLnBrk="1" hangingPunct="1"/>
            <a:r>
              <a:rPr lang="el-GR" altLang="en-US" sz="2200" u="sng" dirty="0"/>
              <a:t>Στύση του πέους</a:t>
            </a:r>
            <a:r>
              <a:rPr lang="el-GR" altLang="en-US" sz="2200" dirty="0"/>
              <a:t>: για τη διοχέτευση του σπέρματος μέσα στον κόλπο της γυναίκας. Το πέος γίνεται μεγαλύτερο, θερμότερο, σκληρό και άκαμπτο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Κατά την σεξουαλική επαφή ένας άνδρας εκσπερματώνει 2</a:t>
            </a:r>
            <a:r>
              <a:rPr lang="en-GB" altLang="en-US" sz="2200" dirty="0"/>
              <a:t> </a:t>
            </a:r>
            <a:r>
              <a:rPr lang="el-GR" altLang="en-US" sz="2200" dirty="0"/>
              <a:t>-</a:t>
            </a:r>
            <a:r>
              <a:rPr lang="en-GB" altLang="en-US" sz="2200" dirty="0"/>
              <a:t> </a:t>
            </a:r>
            <a:r>
              <a:rPr lang="el-GR" altLang="en-US" sz="2200" dirty="0"/>
              <a:t>5</a:t>
            </a:r>
            <a:r>
              <a:rPr lang="en-GB" altLang="en-US" sz="2200" dirty="0"/>
              <a:t> </a:t>
            </a:r>
            <a:r>
              <a:rPr lang="en-US" altLang="en-US" sz="2200" dirty="0"/>
              <a:t>ml </a:t>
            </a:r>
            <a:r>
              <a:rPr lang="el-GR" altLang="en-US" sz="2200" dirty="0"/>
              <a:t>σπέρματος</a:t>
            </a:r>
            <a:r>
              <a:rPr lang="en-GB" altLang="en-US" sz="2200" dirty="0"/>
              <a:t> </a:t>
            </a:r>
            <a:r>
              <a:rPr lang="el-GR" altLang="en-US" sz="2200" dirty="0"/>
              <a:t>που περιέχει 100</a:t>
            </a:r>
            <a:r>
              <a:rPr lang="en-GB" altLang="en-US" sz="2200" dirty="0"/>
              <a:t> </a:t>
            </a:r>
            <a:r>
              <a:rPr lang="el-GR" altLang="en-US" sz="2200" dirty="0"/>
              <a:t>–</a:t>
            </a:r>
            <a:r>
              <a:rPr lang="en-GB" altLang="en-US" sz="2200" dirty="0"/>
              <a:t> </a:t>
            </a:r>
            <a:r>
              <a:rPr lang="el-GR" altLang="en-US" sz="2200" dirty="0"/>
              <a:t>600 εκατομμύρια σπερματοζωάρια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Ανδρική ανικανότητα – αδυναμία στύσης ή παραγωγή σπέρματος με περιεκτικότητα σπερματοζωαρίων μικρότερη από</a:t>
            </a:r>
            <a:r>
              <a:rPr lang="en-GB" altLang="en-US" sz="2200" dirty="0"/>
              <a:t> </a:t>
            </a:r>
            <a:r>
              <a:rPr lang="el-GR" altLang="en-US" sz="2200" dirty="0"/>
              <a:t>20 εκατομμύρια σπερματοζωάρια ανά </a:t>
            </a:r>
            <a:r>
              <a:rPr lang="el-GR" altLang="en-US" sz="2200" dirty="0" err="1"/>
              <a:t>χιλιοστόλιτρο</a:t>
            </a:r>
            <a:r>
              <a:rPr lang="el-GR" altLang="en-US" sz="2200" dirty="0"/>
              <a:t> σπέρματος</a:t>
            </a:r>
            <a:r>
              <a:rPr lang="en-GB" altLang="en-US" sz="2200" dirty="0"/>
              <a:t>.</a:t>
            </a:r>
            <a:r>
              <a:rPr lang="el-GR" altLang="en-US" sz="2200" dirty="0"/>
              <a:t>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299" name="Picture 4" descr="infertility_-male">
            <a:extLst>
              <a:ext uri="{FF2B5EF4-FFF2-40B4-BE49-F238E27FC236}">
                <a16:creationId xmlns:a16="http://schemas.microsoft.com/office/drawing/2014/main" id="{6CCD1613-7025-4066-9001-30EF2CD5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91744" y="807593"/>
            <a:ext cx="4047566" cy="523956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326" name="Rectangle 72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651B89C3-A257-45D4-B00A-C9433EE788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05243" y="547815"/>
            <a:ext cx="9860336" cy="1680519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l-GR" altLang="en-US" sz="2200" b="1" dirty="0"/>
              <a:t>Σπέρμα </a:t>
            </a:r>
            <a:r>
              <a:rPr lang="el-GR" altLang="en-US" sz="2200" dirty="0"/>
              <a:t>= σπερματοζωάρια + εκκρίματα των σπερματοδόχων </a:t>
            </a:r>
            <a:r>
              <a:rPr lang="el-GR" altLang="en-US" sz="2200" dirty="0" err="1"/>
              <a:t>κύστεων</a:t>
            </a:r>
            <a:r>
              <a:rPr lang="el-GR" altLang="en-US" sz="2200" dirty="0"/>
              <a:t>, του προστάτη αδένα και των αδένων </a:t>
            </a:r>
            <a:r>
              <a:rPr lang="en-US" altLang="en-US" sz="2200" dirty="0"/>
              <a:t>Cowper</a:t>
            </a:r>
            <a:endParaRPr lang="el-GR" altLang="en-US" sz="2200" dirty="0"/>
          </a:p>
          <a:p>
            <a:pPr marL="0" indent="0" algn="just">
              <a:buNone/>
            </a:pPr>
            <a:r>
              <a:rPr lang="el-GR" altLang="en-US" sz="2200" u="sng" dirty="0"/>
              <a:t>Σπερματογένεση</a:t>
            </a:r>
            <a:r>
              <a:rPr lang="el-GR" altLang="en-US" sz="2200" dirty="0"/>
              <a:t>: η παραγωγή των σπερματοζωαρίων</a:t>
            </a:r>
            <a:endParaRPr lang="el-GR" altLang="en-US" sz="2200" b="1" u="sng" dirty="0"/>
          </a:p>
        </p:txBody>
      </p:sp>
      <p:pic>
        <p:nvPicPr>
          <p:cNvPr id="56323" name="Picture 4">
            <a:extLst>
              <a:ext uri="{FF2B5EF4-FFF2-40B4-BE49-F238E27FC236}">
                <a16:creationId xmlns:a16="http://schemas.microsoft.com/office/drawing/2014/main" id="{A508CBA6-05D2-4951-91C9-9E51488DE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2191" y="2421924"/>
            <a:ext cx="3479199" cy="371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4" name="Picture 1">
            <a:extLst>
              <a:ext uri="{FF2B5EF4-FFF2-40B4-BE49-F238E27FC236}">
                <a16:creationId xmlns:a16="http://schemas.microsoft.com/office/drawing/2014/main" id="{2CA87AF8-F538-4448-91C9-043611362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8394" y="2582174"/>
            <a:ext cx="5167185" cy="339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6" descr="seminiferous_tubule new">
            <a:extLst>
              <a:ext uri="{FF2B5EF4-FFF2-40B4-BE49-F238E27FC236}">
                <a16:creationId xmlns:a16="http://schemas.microsoft.com/office/drawing/2014/main" id="{FB882027-DDD1-419A-9CFC-1F83CC264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692151"/>
            <a:ext cx="80645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Text Box 7">
            <a:extLst>
              <a:ext uri="{FF2B5EF4-FFF2-40B4-BE49-F238E27FC236}">
                <a16:creationId xmlns:a16="http://schemas.microsoft.com/office/drawing/2014/main" id="{FE1C0334-B6BB-434D-B7D4-8F959400D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8788" y="476251"/>
            <a:ext cx="45519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3000" b="1" u="sng" dirty="0">
                <a:latin typeface="+mn-lt"/>
              </a:rPr>
              <a:t>Σπερματικά σωληνάρια</a:t>
            </a:r>
          </a:p>
        </p:txBody>
      </p:sp>
      <p:sp>
        <p:nvSpPr>
          <p:cNvPr id="57348" name="Text Box 8">
            <a:extLst>
              <a:ext uri="{FF2B5EF4-FFF2-40B4-BE49-F238E27FC236}">
                <a16:creationId xmlns:a16="http://schemas.microsoft.com/office/drawing/2014/main" id="{130E5FAA-5A07-4BBE-80A5-A00021184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151" y="1412876"/>
            <a:ext cx="1223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κύτταρα</a:t>
            </a:r>
          </a:p>
        </p:txBody>
      </p:sp>
      <p:sp>
        <p:nvSpPr>
          <p:cNvPr id="57349" name="Text Box 9">
            <a:extLst>
              <a:ext uri="{FF2B5EF4-FFF2-40B4-BE49-F238E27FC236}">
                <a16:creationId xmlns:a16="http://schemas.microsoft.com/office/drawing/2014/main" id="{2F148C22-A25A-4A49-A3CF-19A531943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6" y="3213101"/>
            <a:ext cx="2124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Σπερματοκύτταρα</a:t>
            </a:r>
          </a:p>
        </p:txBody>
      </p:sp>
      <p:sp>
        <p:nvSpPr>
          <p:cNvPr id="57350" name="Text Box 10">
            <a:extLst>
              <a:ext uri="{FF2B5EF4-FFF2-40B4-BE49-F238E27FC236}">
                <a16:creationId xmlns:a16="http://schemas.microsoft.com/office/drawing/2014/main" id="{A37A7C18-6B2A-44E6-8C68-5F84AA92C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76" y="4005263"/>
            <a:ext cx="2016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Σπερματίδες </a:t>
            </a:r>
          </a:p>
        </p:txBody>
      </p:sp>
      <p:sp>
        <p:nvSpPr>
          <p:cNvPr id="57351" name="Text Box 11">
            <a:extLst>
              <a:ext uri="{FF2B5EF4-FFF2-40B4-BE49-F238E27FC236}">
                <a16:creationId xmlns:a16="http://schemas.microsoft.com/office/drawing/2014/main" id="{E2C7E231-ED75-4306-BA0E-614AFBE6D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2850" y="1700213"/>
            <a:ext cx="1835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Διάμεσα κύτταρα</a:t>
            </a:r>
          </a:p>
        </p:txBody>
      </p:sp>
      <p:sp>
        <p:nvSpPr>
          <p:cNvPr id="57352" name="Text Box 12">
            <a:extLst>
              <a:ext uri="{FF2B5EF4-FFF2-40B4-BE49-F238E27FC236}">
                <a16:creationId xmlns:a16="http://schemas.microsoft.com/office/drawing/2014/main" id="{8558BE6D-587B-44DC-AAD5-F82A5E4F9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3563" y="1196976"/>
            <a:ext cx="22336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Επιθηλιακός ιστός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72497C-3D1C-4736-86CF-FE6F9E307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37883"/>
            <a:ext cx="4783697" cy="996023"/>
          </a:xfrm>
        </p:spPr>
        <p:txBody>
          <a:bodyPr anchor="b">
            <a:normAutofit fontScale="90000"/>
          </a:bodyPr>
          <a:lstStyle/>
          <a:p>
            <a:r>
              <a:rPr lang="el-GR" altLang="en-US" sz="3000" u="sng" dirty="0"/>
              <a:t>Τα κύτταρα </a:t>
            </a:r>
            <a:r>
              <a:rPr lang="el-GR" altLang="en-US" sz="3000" u="sng" dirty="0" err="1"/>
              <a:t>Sertoli</a:t>
            </a:r>
            <a:r>
              <a:rPr lang="el-GR" altLang="en-US" sz="3000" b="1" dirty="0"/>
              <a:t>:</a:t>
            </a:r>
            <a:br>
              <a:rPr lang="el-GR" altLang="en-US" sz="4000" dirty="0"/>
            </a:b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F1570-C365-43C0-B381-364A2F0E2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92703"/>
            <a:ext cx="4783697" cy="4727204"/>
          </a:xfrm>
        </p:spPr>
        <p:txBody>
          <a:bodyPr>
            <a:normAutofit lnSpcReduction="10000"/>
          </a:bodyPr>
          <a:lstStyle/>
          <a:p>
            <a:pPr algn="just">
              <a:spcBef>
                <a:spcPct val="0"/>
              </a:spcBef>
            </a:pPr>
            <a:r>
              <a:rPr lang="el-GR" altLang="en-US" sz="2200" dirty="0"/>
              <a:t>Συγκρατούν και προστατεύουν τις αναπτυσσόμενες </a:t>
            </a:r>
            <a:r>
              <a:rPr lang="el-GR" altLang="en-US" sz="2200" dirty="0" err="1"/>
              <a:t>σπερματίδες</a:t>
            </a:r>
            <a:r>
              <a:rPr lang="el-GR" altLang="en-US" sz="2200" dirty="0"/>
              <a:t> </a:t>
            </a:r>
          </a:p>
          <a:p>
            <a:pPr algn="just">
              <a:spcBef>
                <a:spcPct val="0"/>
              </a:spcBef>
            </a:pPr>
            <a:r>
              <a:rPr lang="el-GR" altLang="en-US" sz="2200" dirty="0"/>
              <a:t> Συγχρονίζουν τα στάδια της σπερματογένεσης</a:t>
            </a:r>
          </a:p>
          <a:p>
            <a:pPr algn="just">
              <a:spcBef>
                <a:spcPct val="0"/>
              </a:spcBef>
            </a:pPr>
            <a:r>
              <a:rPr lang="el-GR" altLang="en-US" sz="2200" dirty="0"/>
              <a:t> Εκκρίνουν σημαντικές πρωτεΐνες χρήσιμες για τη </a:t>
            </a:r>
            <a:r>
              <a:rPr lang="el-GR" altLang="en-US" sz="2200" dirty="0" err="1"/>
              <a:t>λειτουγία</a:t>
            </a:r>
            <a:r>
              <a:rPr lang="el-GR" altLang="en-US" sz="2200" dirty="0"/>
              <a:t> των   </a:t>
            </a:r>
          </a:p>
          <a:p>
            <a:pPr algn="just">
              <a:spcBef>
                <a:spcPct val="0"/>
              </a:spcBef>
              <a:buNone/>
            </a:pPr>
            <a:r>
              <a:rPr lang="el-GR" altLang="en-US" sz="2200" dirty="0"/>
              <a:t>  </a:t>
            </a:r>
            <a:r>
              <a:rPr lang="el-GR" altLang="en-US" sz="2200" dirty="0" err="1"/>
              <a:t>όρχεων</a:t>
            </a:r>
            <a:r>
              <a:rPr lang="el-GR" altLang="en-US" sz="2200" dirty="0"/>
              <a:t> και για την αναστολή της έκκρισης της </a:t>
            </a:r>
            <a:r>
              <a:rPr lang="el-GR" altLang="en-US" sz="2200" dirty="0" err="1"/>
              <a:t>ωοθυλακιοτρόπου</a:t>
            </a:r>
            <a:r>
              <a:rPr lang="el-GR" altLang="en-US" sz="2200" dirty="0"/>
              <a:t> </a:t>
            </a:r>
          </a:p>
          <a:p>
            <a:pPr algn="just">
              <a:spcBef>
                <a:spcPct val="0"/>
              </a:spcBef>
              <a:buNone/>
            </a:pPr>
            <a:r>
              <a:rPr lang="el-GR" altLang="en-US" sz="2200" dirty="0"/>
              <a:t>  ορμόνης (αναστολέας - αρνητική ανάδραση)</a:t>
            </a:r>
          </a:p>
          <a:p>
            <a:pPr algn="just">
              <a:spcBef>
                <a:spcPct val="0"/>
              </a:spcBef>
            </a:pPr>
            <a:r>
              <a:rPr lang="el-GR" altLang="en-US" sz="2200" dirty="0"/>
              <a:t> Εκκρίνουν το υγρό του αυλού των σπερματικών </a:t>
            </a:r>
            <a:r>
              <a:rPr lang="el-GR" altLang="en-US" sz="2200" dirty="0" err="1"/>
              <a:t>σωληναρίων</a:t>
            </a:r>
            <a:r>
              <a:rPr lang="el-GR" altLang="en-US" sz="2200" dirty="0"/>
              <a:t> </a:t>
            </a:r>
          </a:p>
          <a:p>
            <a:pPr algn="just">
              <a:spcBef>
                <a:spcPct val="0"/>
              </a:spcBef>
            </a:pPr>
            <a:r>
              <a:rPr lang="el-GR" altLang="en-US" sz="2200" dirty="0"/>
              <a:t> Μειώνουν με φαγοκυττάρωση το κυτταρόπλασμα των </a:t>
            </a:r>
            <a:r>
              <a:rPr lang="el-GR" altLang="en-US" sz="2200" dirty="0" err="1"/>
              <a:t>σπερματίδων</a:t>
            </a:r>
            <a:r>
              <a:rPr lang="el-GR" altLang="en-US" sz="2200" dirty="0"/>
              <a:t> και ανακυκλώνοντάς το, τροφοδοτούν τις διαφοροποιούμενες </a:t>
            </a:r>
            <a:r>
              <a:rPr lang="el-GR" altLang="en-US" sz="2200" dirty="0" err="1"/>
              <a:t>σπερματίδες</a:t>
            </a:r>
            <a:r>
              <a:rPr lang="el-GR" altLang="en-US" sz="2200" dirty="0"/>
              <a:t> με θρεπτικά υλικά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endParaRPr lang="en-GB" sz="16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CA008EA-F00F-4E35-925A-911C44F24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2736" y="1533906"/>
            <a:ext cx="5365375" cy="388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3395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5">
            <a:extLst>
              <a:ext uri="{FF2B5EF4-FFF2-40B4-BE49-F238E27FC236}">
                <a16:creationId xmlns:a16="http://schemas.microsoft.com/office/drawing/2014/main" id="{44A30FC4-6511-485B-BC1E-CB17454DB55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47115" y="886264"/>
            <a:ext cx="6260122" cy="556692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l-GR" altLang="en-US" sz="2100" dirty="0"/>
              <a:t>Τα </a:t>
            </a:r>
            <a:r>
              <a:rPr lang="el-GR" altLang="en-US" sz="2100" b="1" dirty="0" err="1"/>
              <a:t>σπερματογόνια</a:t>
            </a:r>
            <a:r>
              <a:rPr lang="el-GR" altLang="en-US" sz="2100" dirty="0"/>
              <a:t> είναι αδιαφοροποίητα </a:t>
            </a:r>
            <a:r>
              <a:rPr lang="el-GR" altLang="en-US" sz="2100" dirty="0" err="1"/>
              <a:t>διπλοειδή</a:t>
            </a:r>
            <a:r>
              <a:rPr lang="el-GR" altLang="en-US" sz="2100" dirty="0"/>
              <a:t> κύτταρα που με </a:t>
            </a:r>
            <a:r>
              <a:rPr lang="el-GR" altLang="en-US" sz="2100" dirty="0" err="1"/>
              <a:t>μιτωτικές</a:t>
            </a:r>
            <a:r>
              <a:rPr lang="el-GR" altLang="en-US" sz="2100" dirty="0"/>
              <a:t> διαιρέσεις αυξάνονται σε αριθμό</a:t>
            </a:r>
            <a:r>
              <a:rPr lang="en-GB" altLang="en-US" sz="2100" dirty="0"/>
              <a:t>.</a:t>
            </a:r>
            <a:endParaRPr lang="el-GR" altLang="en-US" sz="2100" dirty="0"/>
          </a:p>
          <a:p>
            <a:pPr algn="just" eaLnBrk="1" hangingPunct="1">
              <a:lnSpc>
                <a:spcPct val="90000"/>
              </a:lnSpc>
            </a:pPr>
            <a:r>
              <a:rPr lang="el-GR" altLang="en-US" sz="2100" dirty="0"/>
              <a:t>Με τις </a:t>
            </a:r>
            <a:r>
              <a:rPr lang="el-GR" altLang="en-US" sz="2100" dirty="0" err="1"/>
              <a:t>γοναδοτρόπες</a:t>
            </a:r>
            <a:r>
              <a:rPr lang="el-GR" altLang="en-US" sz="2100" dirty="0"/>
              <a:t> ορμόνες (εφηβική ηλικία) μετατρέπονται σε </a:t>
            </a:r>
            <a:r>
              <a:rPr lang="el-GR" altLang="en-US" sz="2100" b="1" dirty="0"/>
              <a:t>σπερματοκύτταρα Α΄ τάξης</a:t>
            </a:r>
            <a:r>
              <a:rPr lang="el-GR" altLang="en-US" sz="2100" dirty="0"/>
              <a:t> (2</a:t>
            </a:r>
            <a:r>
              <a:rPr lang="en-US" altLang="en-US" sz="2100" dirty="0"/>
              <a:t>n</a:t>
            </a:r>
            <a:r>
              <a:rPr lang="el-GR" altLang="en-US" sz="2100" dirty="0"/>
              <a:t>) → διαιρούνται μειωτικά</a:t>
            </a:r>
            <a:r>
              <a:rPr lang="en-GB" altLang="en-US" sz="2100" dirty="0"/>
              <a:t>.</a:t>
            </a:r>
            <a:r>
              <a:rPr lang="el-GR" altLang="en-US" sz="2100" dirty="0"/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el-GR" altLang="en-US" sz="2100" dirty="0"/>
              <a:t>Κάθε σπερματοκύτταρα Α΄ τάξης, κατά τη 1</a:t>
            </a:r>
            <a:r>
              <a:rPr lang="el-GR" altLang="en-US" sz="2100" baseline="30000" dirty="0"/>
              <a:t>η</a:t>
            </a:r>
            <a:r>
              <a:rPr lang="el-GR" altLang="en-US" sz="2100" dirty="0"/>
              <a:t> μειωτική διαίρεση διαιρείται σε δύο </a:t>
            </a:r>
            <a:r>
              <a:rPr lang="el-GR" altLang="en-US" sz="2100" b="1" dirty="0"/>
              <a:t>σπερματοκύτταρα </a:t>
            </a:r>
            <a:r>
              <a:rPr lang="el-GR" altLang="en-US" sz="2100" b="1" dirty="0" err="1"/>
              <a:t>Β΄τάξης</a:t>
            </a:r>
            <a:r>
              <a:rPr lang="el-GR" altLang="en-US" sz="2100" dirty="0"/>
              <a:t> (</a:t>
            </a:r>
            <a:r>
              <a:rPr lang="en-US" altLang="en-US" sz="2100" dirty="0"/>
              <a:t>n).</a:t>
            </a:r>
            <a:endParaRPr lang="el-GR" altLang="en-US" sz="2100" dirty="0"/>
          </a:p>
          <a:p>
            <a:pPr algn="just" eaLnBrk="1" hangingPunct="1">
              <a:lnSpc>
                <a:spcPct val="90000"/>
              </a:lnSpc>
            </a:pPr>
            <a:r>
              <a:rPr lang="el-GR" altLang="en-US" sz="2100" dirty="0"/>
              <a:t>Κάθε σπερματοκύτταρα </a:t>
            </a:r>
            <a:r>
              <a:rPr lang="el-GR" altLang="en-US" sz="2100" dirty="0" err="1"/>
              <a:t>Β΄τάξης</a:t>
            </a:r>
            <a:r>
              <a:rPr lang="el-GR" altLang="en-US" sz="2100" dirty="0"/>
              <a:t> κατά τη 2</a:t>
            </a:r>
            <a:r>
              <a:rPr lang="el-GR" altLang="en-US" sz="2100" baseline="30000" dirty="0"/>
              <a:t>η</a:t>
            </a:r>
            <a:r>
              <a:rPr lang="el-GR" altLang="en-US" sz="2100" dirty="0"/>
              <a:t> μειωτική διαίρεση παράγει δύο </a:t>
            </a:r>
            <a:r>
              <a:rPr lang="el-GR" altLang="en-US" sz="2100" b="1" dirty="0" err="1"/>
              <a:t>σπερματίδες</a:t>
            </a:r>
            <a:r>
              <a:rPr lang="el-GR" altLang="en-US" sz="2100" b="1" dirty="0"/>
              <a:t> </a:t>
            </a:r>
            <a:r>
              <a:rPr lang="el-GR" altLang="en-US" sz="2100" dirty="0"/>
              <a:t>(</a:t>
            </a:r>
            <a:r>
              <a:rPr lang="en-US" altLang="en-US" sz="2100" dirty="0"/>
              <a:t>n).</a:t>
            </a:r>
            <a:endParaRPr lang="el-GR" altLang="en-US" sz="2100" dirty="0"/>
          </a:p>
          <a:p>
            <a:pPr algn="just" eaLnBrk="1" hangingPunct="1">
              <a:lnSpc>
                <a:spcPct val="90000"/>
              </a:lnSpc>
            </a:pPr>
            <a:r>
              <a:rPr lang="el-GR" altLang="en-US" sz="2100" dirty="0"/>
              <a:t>Με τη βοήθεια των κυττάρων </a:t>
            </a:r>
            <a:r>
              <a:rPr lang="en-US" altLang="en-US" sz="2100" dirty="0"/>
              <a:t>Sertoli</a:t>
            </a:r>
            <a:r>
              <a:rPr lang="el-GR" altLang="en-US" sz="2100" dirty="0"/>
              <a:t> οι </a:t>
            </a:r>
            <a:r>
              <a:rPr lang="el-GR" altLang="en-US" sz="2100" dirty="0" err="1"/>
              <a:t>σπερματίδες</a:t>
            </a:r>
            <a:r>
              <a:rPr lang="el-GR" altLang="en-US" sz="2100" dirty="0"/>
              <a:t> διαφοροποιούνται σε ώριμα </a:t>
            </a:r>
            <a:r>
              <a:rPr lang="el-GR" altLang="en-US" sz="2100" b="1" dirty="0"/>
              <a:t>σπερματοζωάρια</a:t>
            </a:r>
            <a:r>
              <a:rPr lang="en-GB" altLang="en-US" sz="2100" b="1" dirty="0"/>
              <a:t>.</a:t>
            </a:r>
            <a:endParaRPr lang="el-GR" altLang="en-US" sz="2100" dirty="0"/>
          </a:p>
        </p:txBody>
      </p:sp>
      <p:pic>
        <p:nvPicPr>
          <p:cNvPr id="59395" name="Content Placeholder 2">
            <a:extLst>
              <a:ext uri="{FF2B5EF4-FFF2-40B4-BE49-F238E27FC236}">
                <a16:creationId xmlns:a16="http://schemas.microsoft.com/office/drawing/2014/main" id="{61445775-C882-4749-8642-9148C64D40B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3114" y="342900"/>
            <a:ext cx="3976688" cy="6515100"/>
          </a:xfr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8FA2F6DD-E0BC-4D99-B4BC-9863914F2D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199" y="1645921"/>
            <a:ext cx="4038601" cy="4473986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el-GR" altLang="en-US" sz="2200" dirty="0"/>
              <a:t>Τα </a:t>
            </a:r>
            <a:r>
              <a:rPr lang="el-GR" altLang="en-US" sz="2200" u="sng" dirty="0"/>
              <a:t>διάμεσα κύτταρα</a:t>
            </a:r>
            <a:r>
              <a:rPr lang="el-GR" altLang="en-US" sz="2200" dirty="0"/>
              <a:t> (κύτταρα </a:t>
            </a:r>
            <a:r>
              <a:rPr lang="en-US" altLang="en-US" sz="2200" dirty="0"/>
              <a:t>Leydig) </a:t>
            </a:r>
            <a:r>
              <a:rPr lang="el-GR" altLang="en-US" sz="2200" dirty="0"/>
              <a:t>των </a:t>
            </a:r>
            <a:r>
              <a:rPr lang="el-GR" altLang="en-US" sz="2200" dirty="0" err="1"/>
              <a:t>όρχεων</a:t>
            </a:r>
            <a:r>
              <a:rPr lang="el-GR" altLang="en-US" sz="2200" dirty="0"/>
              <a:t> εκκρίνουν την </a:t>
            </a:r>
            <a:r>
              <a:rPr lang="el-GR" altLang="en-US" sz="2200" b="1" dirty="0"/>
              <a:t>τεστοστερόνη</a:t>
            </a:r>
            <a:endParaRPr lang="el-GR" altLang="en-US" sz="2200" dirty="0"/>
          </a:p>
          <a:p>
            <a:pPr marL="609600" indent="-609600" algn="just">
              <a:buFontTx/>
              <a:buAutoNum type="arabicPeriod"/>
              <a:defRPr/>
            </a:pPr>
            <a:r>
              <a:rPr lang="el-GR" altLang="en-US" sz="2200" i="1" u="sng" dirty="0"/>
              <a:t>Πρωτεύοντα φυλετικά χαρακτηριστικά του άνδρα</a:t>
            </a:r>
            <a:r>
              <a:rPr lang="el-GR" altLang="en-US" sz="2200" dirty="0"/>
              <a:t>: α) τα γεννητικά όργανα και β) η σπερματογένεσης</a:t>
            </a:r>
          </a:p>
          <a:p>
            <a:pPr marL="609600" indent="-609600" algn="just">
              <a:buFontTx/>
              <a:buAutoNum type="arabicPeriod"/>
              <a:defRPr/>
            </a:pPr>
            <a:r>
              <a:rPr lang="el-GR" altLang="en-US" sz="2200" i="1" u="sng" dirty="0"/>
              <a:t>Δευτερεύοντα φυλετικά χαρακτηριστικά του άνδρα:</a:t>
            </a:r>
            <a:r>
              <a:rPr lang="el-GR" altLang="en-US" sz="2200" dirty="0"/>
              <a:t>   α) μεγάλη μυϊκή ανάπτυξη, β) βαθιά φωνή και γ) η έντονη τριχοφυΐα </a:t>
            </a:r>
            <a:endParaRPr lang="el-GR" altLang="en-US" sz="2200" i="1" u="sng" dirty="0"/>
          </a:p>
        </p:txBody>
      </p:sp>
      <p:pic>
        <p:nvPicPr>
          <p:cNvPr id="60419" name="Picture 4" descr="male">
            <a:extLst>
              <a:ext uri="{FF2B5EF4-FFF2-40B4-BE49-F238E27FC236}">
                <a16:creationId xmlns:a16="http://schemas.microsoft.com/office/drawing/2014/main" id="{0E4BEB04-9458-40B6-8195-272EE6A9E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5246" y="537882"/>
            <a:ext cx="5051730" cy="558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>
            <a:extLst>
              <a:ext uri="{FF2B5EF4-FFF2-40B4-BE49-F238E27FC236}">
                <a16:creationId xmlns:a16="http://schemas.microsoft.com/office/drawing/2014/main" id="{07D530F7-53AF-4586-AA1B-CED7825AF6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25415" y="928468"/>
            <a:ext cx="4970585" cy="5453282"/>
          </a:xfrm>
        </p:spPr>
        <p:txBody>
          <a:bodyPr/>
          <a:lstStyle/>
          <a:p>
            <a:pPr algn="just" eaLnBrk="1" hangingPunct="1"/>
            <a:r>
              <a:rPr lang="el-GR" altLang="en-US" sz="2200" dirty="0"/>
              <a:t>Η </a:t>
            </a:r>
            <a:r>
              <a:rPr lang="el-GR" altLang="en-US" sz="2200" b="1" dirty="0" err="1"/>
              <a:t>ωχρινοτρόπος</a:t>
            </a:r>
            <a:r>
              <a:rPr lang="el-GR" altLang="en-US" sz="2200" dirty="0"/>
              <a:t> ορμόνη διεγείρει τα διάμεσα κύτταρα για την αυξημένη παραγωγή τεστοστερόνης.</a:t>
            </a:r>
          </a:p>
          <a:p>
            <a:pPr algn="just" eaLnBrk="1" hangingPunct="1"/>
            <a:r>
              <a:rPr lang="el-GR" altLang="en-US" sz="2200" dirty="0"/>
              <a:t>Η </a:t>
            </a:r>
            <a:r>
              <a:rPr lang="el-GR" altLang="en-US" sz="2200" b="1" dirty="0"/>
              <a:t>ωοθυλακιοτρόπος </a:t>
            </a:r>
            <a:r>
              <a:rPr lang="el-GR" altLang="en-US" sz="2200" dirty="0"/>
              <a:t>ορμόνη διεγείρει τα κύτταρα </a:t>
            </a:r>
            <a:r>
              <a:rPr lang="en-US" altLang="en-US" sz="2200" dirty="0"/>
              <a:t>Sertoli </a:t>
            </a:r>
            <a:r>
              <a:rPr lang="el-GR" altLang="en-US" sz="2200" dirty="0"/>
              <a:t>για την ενεργοποίηση της σπερματογένεσης.</a:t>
            </a:r>
          </a:p>
          <a:p>
            <a:pPr algn="just" eaLnBrk="1" hangingPunct="1">
              <a:buFontTx/>
              <a:buNone/>
            </a:pPr>
            <a:r>
              <a:rPr lang="el-GR" altLang="en-US" sz="2200" dirty="0"/>
              <a:t>         Οι συγκεντρώσεις των δύο ορμονών διατηρούνται σε φυσιολογικά επίπεδα στο αίμα  </a:t>
            </a:r>
          </a:p>
        </p:txBody>
      </p:sp>
      <p:sp>
        <p:nvSpPr>
          <p:cNvPr id="61443" name="Line 4">
            <a:extLst>
              <a:ext uri="{FF2B5EF4-FFF2-40B4-BE49-F238E27FC236}">
                <a16:creationId xmlns:a16="http://schemas.microsoft.com/office/drawing/2014/main" id="{ABFA2486-2870-4FFA-A848-41AD992037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5415" y="3162813"/>
            <a:ext cx="5048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61444" name="Picture 8" descr="hormonesmen">
            <a:extLst>
              <a:ext uri="{FF2B5EF4-FFF2-40B4-BE49-F238E27FC236}">
                <a16:creationId xmlns:a16="http://schemas.microsoft.com/office/drawing/2014/main" id="{DD5EDE7D-DC97-420A-8A9C-0DC168648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38" y="406400"/>
            <a:ext cx="4310063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5" name="Text Box 9">
            <a:extLst>
              <a:ext uri="{FF2B5EF4-FFF2-40B4-BE49-F238E27FC236}">
                <a16:creationId xmlns:a16="http://schemas.microsoft.com/office/drawing/2014/main" id="{5445CD5D-17EF-4FDC-A45C-FAFEC6450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3588" y="5084764"/>
            <a:ext cx="3816350" cy="1158875"/>
          </a:xfrm>
          <a:prstGeom prst="rect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FSH</a:t>
            </a:r>
            <a:r>
              <a:rPr lang="el-GR" altLang="en-US" sz="2000" dirty="0"/>
              <a:t>: ωοθυλακιοτρόπος ορμόνη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LH</a:t>
            </a:r>
            <a:r>
              <a:rPr lang="el-GR" altLang="en-US" sz="2000" dirty="0"/>
              <a:t>: </a:t>
            </a:r>
            <a:r>
              <a:rPr lang="el-GR" altLang="en-US" sz="2000" dirty="0" err="1"/>
              <a:t>ωχρινοτρόπος</a:t>
            </a:r>
            <a:r>
              <a:rPr lang="el-GR" altLang="en-US" sz="2000" dirty="0"/>
              <a:t> ορμόνη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l-GR" altLang="en-US" sz="2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6">
            <a:extLst>
              <a:ext uri="{FF2B5EF4-FFF2-40B4-BE49-F238E27FC236}">
                <a16:creationId xmlns:a16="http://schemas.microsoft.com/office/drawing/2014/main" id="{55CD06A6-D725-4A26-B3AD-E30A0BE0F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7177" y="643466"/>
            <a:ext cx="7777646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66" name="Text Box 5">
            <a:extLst>
              <a:ext uri="{FF2B5EF4-FFF2-40B4-BE49-F238E27FC236}">
                <a16:creationId xmlns:a16="http://schemas.microsoft.com/office/drawing/2014/main" id="{C67839D1-8829-4EDE-AA13-411A3A54F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2205039"/>
            <a:ext cx="2881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3490" name="Rectangle 2">
            <a:extLst>
              <a:ext uri="{FF2B5EF4-FFF2-40B4-BE49-F238E27FC236}">
                <a16:creationId xmlns:a16="http://schemas.microsoft.com/office/drawing/2014/main" id="{13EC4AEB-2FF5-4584-A8A3-38A213E5E90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n-US" sz="4000" dirty="0">
                <a:solidFill>
                  <a:srgbClr val="FFFFFF"/>
                </a:solidFill>
              </a:rPr>
              <a:t>Δομή και λειτουργία του γεννητικού συστήματος της γυναίκας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Box 1">
            <a:extLst>
              <a:ext uri="{FF2B5EF4-FFF2-40B4-BE49-F238E27FC236}">
                <a16:creationId xmlns:a16="http://schemas.microsoft.com/office/drawing/2014/main" id="{0EAB0C25-D9E1-403E-9E03-82D1FEEA1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65125"/>
            <a:ext cx="10515600" cy="13255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4000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Γονάδες</a:t>
            </a:r>
            <a:r>
              <a:rPr lang="en-US" alt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→ </a:t>
            </a:r>
            <a:r>
              <a:rPr lang="en-US" alt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ωοθήκες</a:t>
            </a:r>
            <a:endParaRPr lang="en-US" alt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4514" name="Picture 4">
            <a:extLst>
              <a:ext uri="{FF2B5EF4-FFF2-40B4-BE49-F238E27FC236}">
                <a16:creationId xmlns:a16="http://schemas.microsoft.com/office/drawing/2014/main" id="{C3807A70-2C1D-4184-897A-DE61A1CF9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8326" y="1825626"/>
            <a:ext cx="892582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6CFCFF66-3F7F-4076-AE00-5C648646E3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Στις ωοθήκες τα αδιαφοροποίητα εμβρυικά κύτταρα διαφοροποιούνται σε </a:t>
            </a:r>
            <a:r>
              <a:rPr lang="el-GR" altLang="en-US" sz="2200" b="1" dirty="0" err="1"/>
              <a:t>ωογόνια</a:t>
            </a:r>
            <a:r>
              <a:rPr lang="el-GR" altLang="en-US" sz="2200" dirty="0"/>
              <a:t> τα οποία με μειωτικές διαιρέσεις μετατρέπονται σε </a:t>
            </a:r>
            <a:r>
              <a:rPr lang="el-GR" altLang="en-US" sz="2200" b="1" dirty="0"/>
              <a:t>ωοκύτταρα Α΄ τάξης</a:t>
            </a:r>
            <a:r>
              <a:rPr lang="el-GR" altLang="en-US" sz="2200" dirty="0"/>
              <a:t>. Αυτά περιβάλλονται από κύτταρα, που τρέφουν και προστατεύουν τα αναπτυσσόμενα </a:t>
            </a:r>
            <a:r>
              <a:rPr lang="el-GR" altLang="en-US" sz="2200" b="1" dirty="0"/>
              <a:t>ωοκύτταρα</a:t>
            </a:r>
            <a:r>
              <a:rPr lang="el-GR" altLang="en-US" sz="2200" dirty="0"/>
              <a:t> και έτσι σχηματίζονται τα </a:t>
            </a:r>
            <a:r>
              <a:rPr lang="el-GR" altLang="en-US" sz="2200" b="1" dirty="0"/>
              <a:t>ωοθυλάκια</a:t>
            </a:r>
            <a:r>
              <a:rPr lang="en-GB" altLang="en-US" sz="2200" b="1" dirty="0"/>
              <a:t>.</a:t>
            </a:r>
            <a:r>
              <a:rPr lang="el-GR" altLang="en-US" sz="2200" dirty="0"/>
              <a:t> </a:t>
            </a:r>
          </a:p>
          <a:p>
            <a:pPr algn="just" eaLnBrk="1" hangingPunct="1"/>
            <a:r>
              <a:rPr lang="el-GR" altLang="en-US" sz="2200" dirty="0"/>
              <a:t>Μόνο 450 ωοθυλάκια θα αναπτυχθούν και θα απελευθερωθούν ως ώριμοι γαμέτες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n-US" altLang="en-US" sz="2200" dirty="0"/>
              <a:t>~</a:t>
            </a:r>
            <a:r>
              <a:rPr lang="el-GR" altLang="en-US" sz="2200" dirty="0"/>
              <a:t> Με την έναρξη της εφηβείας κάθε 28 μέρες 1 ωοθυλάκιο ωριμάζει και εξελίσσεται σε ωοκύτταρο Β΄ τάξης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Με την ωορρηξία το ωοκύτταρο Β΄ τάξης ελευθερώνεται στον ωαγωγό στο στάδιο της </a:t>
            </a:r>
            <a:r>
              <a:rPr lang="el-GR" altLang="en-US" sz="2200" dirty="0" err="1"/>
              <a:t>Μετάφασης</a:t>
            </a:r>
            <a:r>
              <a:rPr lang="el-GR" altLang="en-US" sz="2200" dirty="0"/>
              <a:t> ΙΙ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DC6BEC6B-5C77-412D-B45A-5B0F46F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E55045AA-3726-4D41-B8FC-C502FE9AF0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847128"/>
            <a:ext cx="3990968" cy="42726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altLang="en-US" sz="2200" dirty="0"/>
              <a:t>Οι </a:t>
            </a:r>
            <a:r>
              <a:rPr lang="el-GR" altLang="en-US" sz="2200" b="1" dirty="0"/>
              <a:t>ωαγωγοί </a:t>
            </a:r>
            <a:r>
              <a:rPr lang="el-GR" altLang="en-US" sz="2200" dirty="0"/>
              <a:t>ή </a:t>
            </a:r>
            <a:r>
              <a:rPr lang="el-GR" altLang="en-US" sz="2200" b="1" dirty="0"/>
              <a:t>σάλπιγγες </a:t>
            </a:r>
            <a:r>
              <a:rPr lang="el-GR" altLang="en-US" sz="2200" dirty="0"/>
              <a:t>είναι στενοί σωλήνες μήκους 11-14 εκ. που αρχίζουν από τις ωοθήκες και καταλήγουν στη μήτρα. Ο κάθε αγωγός καλύπτεται εσωτερικά με κροσσωτό επιθήλιο που με τις κινήσεις των βλεφαρίδων του μεταφέρει παθητικά το ωοκύτταρο Β΄ τάξης και ακολούθως το </a:t>
            </a:r>
            <a:r>
              <a:rPr lang="el-GR" altLang="en-US" sz="2200" dirty="0" err="1"/>
              <a:t>ζυγωτό</a:t>
            </a:r>
            <a:r>
              <a:rPr lang="el-GR" altLang="en-US" sz="2200" dirty="0"/>
              <a:t> προς τη μήτρα.</a:t>
            </a:r>
            <a:endParaRPr lang="el-GR" altLang="en-US" sz="2200" b="1" dirty="0"/>
          </a:p>
        </p:txBody>
      </p:sp>
      <p:pic>
        <p:nvPicPr>
          <p:cNvPr id="66563" name="Picture 1">
            <a:extLst>
              <a:ext uri="{FF2B5EF4-FFF2-40B4-BE49-F238E27FC236}">
                <a16:creationId xmlns:a16="http://schemas.microsoft.com/office/drawing/2014/main" id="{85F2BF4F-6EC9-47C5-9B1F-28D41D638A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4" b="1"/>
          <a:stretch/>
        </p:blipFill>
        <p:spPr bwMode="auto">
          <a:xfrm>
            <a:off x="5191130" y="1059339"/>
            <a:ext cx="6162670" cy="427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DC6BEC6B-5C77-412D-B45A-5B0F46F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409787D4-7AB0-48F9-8EC3-E497B99514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007165"/>
            <a:ext cx="4352778" cy="5112644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b="1" dirty="0"/>
              <a:t>Μήτρα</a:t>
            </a:r>
            <a:r>
              <a:rPr lang="en-US" altLang="en-US" sz="2200" b="1" dirty="0"/>
              <a:t> </a:t>
            </a:r>
            <a:r>
              <a:rPr lang="el-GR" altLang="en-US" sz="2200" dirty="0"/>
              <a:t>είναι κοίλο μυώδες όργανο μέσα στο οποίο γίνεται η ανάπτυξη του εμβρύου. Εσωτερικά καλύπτεται με βλεννογόνο πλούσιο σε αιμοφόρα αγγεία και αδενικά κύτταρα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b="1" dirty="0"/>
              <a:t>Κόλπος</a:t>
            </a:r>
            <a:r>
              <a:rPr lang="el-GR" altLang="en-US" sz="2200" dirty="0"/>
              <a:t> είναι </a:t>
            </a:r>
            <a:r>
              <a:rPr lang="el-GR" altLang="en-US" sz="2200" dirty="0" err="1"/>
              <a:t>ινομυώδης</a:t>
            </a:r>
            <a:r>
              <a:rPr lang="el-GR" altLang="en-US" sz="2200" dirty="0"/>
              <a:t> σωλήνας μήκους 8-9 εκ. που δέχεται το πέος και το σπέρμα και αποτελεί κανάλι εξόδου του εμβρύου κατά τον τοκετό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Το στόμιο του κόλπου καλύπτεται με τον </a:t>
            </a:r>
            <a:r>
              <a:rPr lang="el-GR" altLang="en-US" sz="2200" u="sng" dirty="0"/>
              <a:t>παρθενικό υμένα</a:t>
            </a:r>
            <a:r>
              <a:rPr lang="el-GR" altLang="en-US" sz="2200" dirty="0"/>
              <a:t> που συνήθως σπάζει κατά την πρώτη σεξουαλική επαφή</a:t>
            </a:r>
            <a:r>
              <a:rPr lang="en-GB" altLang="en-US" sz="2200" dirty="0"/>
              <a:t>.</a:t>
            </a:r>
            <a:r>
              <a:rPr lang="el-GR" altLang="en-US" sz="2200" dirty="0"/>
              <a:t> </a:t>
            </a:r>
            <a:endParaRPr lang="el-GR" altLang="en-US" sz="2200" b="1" dirty="0"/>
          </a:p>
        </p:txBody>
      </p:sp>
      <p:pic>
        <p:nvPicPr>
          <p:cNvPr id="67587" name="Picture 4">
            <a:extLst>
              <a:ext uri="{FF2B5EF4-FFF2-40B4-BE49-F238E27FC236}">
                <a16:creationId xmlns:a16="http://schemas.microsoft.com/office/drawing/2014/main" id="{0285513E-9A82-4664-A242-0FDBDD425F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939"/>
          <a:stretch/>
        </p:blipFill>
        <p:spPr bwMode="auto">
          <a:xfrm>
            <a:off x="5667369" y="1292661"/>
            <a:ext cx="6162670" cy="427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5">
            <a:extLst>
              <a:ext uri="{FF2B5EF4-FFF2-40B4-BE49-F238E27FC236}">
                <a16:creationId xmlns:a16="http://schemas.microsoft.com/office/drawing/2014/main" id="{271A7012-A11D-48D8-8978-DBE0A8801E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29993" y="914400"/>
            <a:ext cx="10480431" cy="2586038"/>
          </a:xfrm>
        </p:spPr>
        <p:txBody>
          <a:bodyPr/>
          <a:lstStyle/>
          <a:p>
            <a:pPr algn="just" eaLnBrk="1" hangingPunct="1"/>
            <a:r>
              <a:rPr lang="el-GR" altLang="en-US" sz="2200" b="1" dirty="0"/>
              <a:t>Αιδοίο</a:t>
            </a:r>
            <a:r>
              <a:rPr lang="el-GR" altLang="en-US" sz="2200" dirty="0"/>
              <a:t>: αποτελείται από τα μεγάλα χείλη εξωτερικά και τα μικρά χείλη εσωτερικά που καλύπτουν το στόμιο του κόλπου, το άνοιγμα της ουρήθρας και την κλειτορίδα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Η ουρήθρα δεν είναι κοινή έξοδος του ουροποιητικού και του γεννητικού συστήματος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Γύρω από το στόμιο του κόλπου υπάρχουν οι </a:t>
            </a:r>
            <a:r>
              <a:rPr lang="el-GR" altLang="en-US" sz="2200" u="sng" dirty="0" err="1"/>
              <a:t>βαρθολίνιοι</a:t>
            </a:r>
            <a:r>
              <a:rPr lang="el-GR" altLang="en-US" sz="2200" u="sng" dirty="0"/>
              <a:t> αδένες</a:t>
            </a:r>
            <a:r>
              <a:rPr lang="el-GR" altLang="en-US" sz="2200" dirty="0"/>
              <a:t> που εκκρίνουν υγρά για τη διευκόλυνση της εισόδου του πέους</a:t>
            </a:r>
            <a:r>
              <a:rPr lang="en-GB" altLang="en-US" sz="2200" dirty="0"/>
              <a:t>.</a:t>
            </a:r>
            <a:endParaRPr lang="el-GR" altLang="en-US" sz="2200" b="1" dirty="0"/>
          </a:p>
        </p:txBody>
      </p:sp>
      <p:pic>
        <p:nvPicPr>
          <p:cNvPr id="68611" name="Picture 18">
            <a:extLst>
              <a:ext uri="{FF2B5EF4-FFF2-40B4-BE49-F238E27FC236}">
                <a16:creationId xmlns:a16="http://schemas.microsoft.com/office/drawing/2014/main" id="{2F4FD8E4-9F19-495D-A9E2-668988F73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801" y="3233152"/>
            <a:ext cx="3960813" cy="309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634" name="Text Box 9">
            <a:extLst>
              <a:ext uri="{FF2B5EF4-FFF2-40B4-BE49-F238E27FC236}">
                <a16:creationId xmlns:a16="http://schemas.microsoft.com/office/drawing/2014/main" id="{68EF8F41-D7BF-45AB-9B1E-79DF66BE0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810" y="3130041"/>
            <a:ext cx="4036334" cy="2387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4000" b="1" dirty="0" err="1">
                <a:latin typeface="+mj-lt"/>
                <a:ea typeface="+mj-ea"/>
                <a:cs typeface="+mj-cs"/>
              </a:rPr>
              <a:t>Ωογένεση</a:t>
            </a:r>
            <a:r>
              <a:rPr lang="en-US" altLang="en-US" sz="4000" b="1" dirty="0">
                <a:latin typeface="+mj-lt"/>
                <a:ea typeface="+mj-ea"/>
                <a:cs typeface="+mj-cs"/>
              </a:rPr>
              <a:t> 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635" name="Picture 11">
            <a:extLst>
              <a:ext uri="{FF2B5EF4-FFF2-40B4-BE49-F238E27FC236}">
                <a16:creationId xmlns:a16="http://schemas.microsoft.com/office/drawing/2014/main" id="{4C909D15-FA81-47E6-B8C9-396CD80C5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" r="3" b="5834"/>
          <a:stretch/>
        </p:blipFill>
        <p:spPr bwMode="auto">
          <a:xfrm>
            <a:off x="5922492" y="666728"/>
            <a:ext cx="5536001" cy="546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8">
            <a:extLst>
              <a:ext uri="{FF2B5EF4-FFF2-40B4-BE49-F238E27FC236}">
                <a16:creationId xmlns:a16="http://schemas.microsoft.com/office/drawing/2014/main" id="{597B6B5A-6F09-4DFB-AA16-1A0102FEFA2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77108" y="1052514"/>
            <a:ext cx="9566030" cy="53292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l-GR" altLang="en-US" sz="2200" dirty="0"/>
              <a:t>Τα </a:t>
            </a:r>
            <a:r>
              <a:rPr lang="el-GR" altLang="en-US" sz="2200" b="1" dirty="0" err="1"/>
              <a:t>ωογόνια</a:t>
            </a:r>
            <a:r>
              <a:rPr lang="el-GR" altLang="en-US" sz="2200" dirty="0"/>
              <a:t> (2</a:t>
            </a:r>
            <a:r>
              <a:rPr lang="en-US" altLang="en-US" sz="2200" dirty="0"/>
              <a:t>n</a:t>
            </a:r>
            <a:r>
              <a:rPr lang="el-GR" altLang="en-US" sz="2200" dirty="0"/>
              <a:t>) με </a:t>
            </a:r>
            <a:r>
              <a:rPr lang="el-GR" altLang="en-US" sz="2200" dirty="0" err="1"/>
              <a:t>μιτωτικές</a:t>
            </a:r>
            <a:r>
              <a:rPr lang="el-GR" altLang="en-US" sz="2200" dirty="0"/>
              <a:t> διαιρέσεις αυξάνονται σε αριθμό και αρχίζουν να διαιρούνται μειωτικά. Το κάθε </a:t>
            </a:r>
            <a:r>
              <a:rPr lang="el-GR" altLang="en-US" sz="2200" dirty="0" err="1"/>
              <a:t>ωογόνιο</a:t>
            </a:r>
            <a:r>
              <a:rPr lang="el-GR" altLang="en-US" sz="2200" dirty="0"/>
              <a:t> μετατρέπεται σε </a:t>
            </a:r>
            <a:r>
              <a:rPr lang="el-GR" altLang="en-US" sz="2200" b="1" dirty="0"/>
              <a:t>ωοκύτταρο Α΄ τάξης </a:t>
            </a:r>
            <a:r>
              <a:rPr lang="el-GR" altLang="en-US" sz="2200" dirty="0"/>
              <a:t>(2</a:t>
            </a:r>
            <a:r>
              <a:rPr lang="en-GB" altLang="en-US" sz="2200" dirty="0"/>
              <a:t>n)</a:t>
            </a:r>
            <a:r>
              <a:rPr lang="el-GR" altLang="en-US" sz="2200" dirty="0"/>
              <a:t> – Πρόφαση Ι (κατά την εμβρυική ζωή)</a:t>
            </a:r>
            <a:r>
              <a:rPr lang="en-GB" altLang="en-US" sz="2200" dirty="0"/>
              <a:t>.</a:t>
            </a:r>
            <a:r>
              <a:rPr lang="el-GR" altLang="en-US" sz="2200" b="1" dirty="0"/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el-GR" altLang="en-US" sz="2200" dirty="0"/>
              <a:t>Με τη γέννηση της, κάθε γυναίκα έχει στις ωοθήκες της το συνολικό αριθμό των μελλοντικών ώριμων γαμετών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>
              <a:lnSpc>
                <a:spcPct val="90000"/>
              </a:lnSpc>
            </a:pPr>
            <a:r>
              <a:rPr lang="el-GR" altLang="en-US" sz="2200" dirty="0"/>
              <a:t>Τα ωοκύτταρα </a:t>
            </a:r>
            <a:r>
              <a:rPr lang="el-GR" altLang="en-US" sz="2200" dirty="0" err="1"/>
              <a:t>Α΄τάξης</a:t>
            </a:r>
            <a:r>
              <a:rPr lang="el-GR" altLang="en-US" sz="2200" dirty="0"/>
              <a:t> αυξάνονται σε μέγεθος λόγω μεγάλης συγκέντρωσης λεκίθου και δημιουργούνται άλλα κύτταρα γύρω τους σχηματίζοντας το </a:t>
            </a:r>
            <a:r>
              <a:rPr lang="el-GR" altLang="en-US" sz="2200" b="1" dirty="0"/>
              <a:t>ωοθυλάκιο</a:t>
            </a:r>
            <a:r>
              <a:rPr lang="en-GB" altLang="en-US" sz="2200" b="1" dirty="0"/>
              <a:t>.</a:t>
            </a:r>
            <a:endParaRPr lang="el-GR" altLang="en-US" sz="2200" dirty="0"/>
          </a:p>
          <a:p>
            <a:pPr algn="just" eaLnBrk="1" hangingPunct="1">
              <a:lnSpc>
                <a:spcPct val="90000"/>
              </a:lnSpc>
            </a:pPr>
            <a:r>
              <a:rPr lang="el-GR" altLang="en-US" sz="2200" dirty="0"/>
              <a:t>Με την έναρξη της εφηβείας η </a:t>
            </a:r>
            <a:r>
              <a:rPr lang="en-GB" altLang="en-US" sz="2200" dirty="0"/>
              <a:t>FSH </a:t>
            </a:r>
            <a:r>
              <a:rPr lang="el-GR" altLang="en-US" sz="2200" dirty="0"/>
              <a:t>διεγείρει περιοδικά ένα ωοκύτταρο </a:t>
            </a:r>
            <a:r>
              <a:rPr lang="el-GR" altLang="en-US" sz="2200" dirty="0" err="1"/>
              <a:t>Α΄τάξης</a:t>
            </a:r>
            <a:r>
              <a:rPr lang="el-GR" altLang="en-US" sz="2200" dirty="0"/>
              <a:t> με αποτέλεσμα τη συμπλήρωση της πρώτης μειωτικής του διαίρεσης. Διεγείρεται παράλληλα η ανάπτυξη του ωοθυλακίου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682" name="Content Placeholder 2">
            <a:extLst>
              <a:ext uri="{FF2B5EF4-FFF2-40B4-BE49-F238E27FC236}">
                <a16:creationId xmlns:a16="http://schemas.microsoft.com/office/drawing/2014/main" id="{8A9CF2AC-4C51-4B91-9A4C-30F83A74D3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Τα θυγατρικά κύτταρα που προκύπτουν είναι απλοειδής κύτταρα με άνισο μέγεθος → ένα </a:t>
            </a:r>
            <a:r>
              <a:rPr lang="el-GR" altLang="en-US" sz="2200" b="1" dirty="0"/>
              <a:t>ωοκύτταρο Β΄ τάξης</a:t>
            </a:r>
            <a:r>
              <a:rPr lang="el-GR" altLang="en-US" sz="2200" dirty="0"/>
              <a:t> και ένα </a:t>
            </a:r>
            <a:r>
              <a:rPr lang="el-GR" altLang="en-US" sz="2200" b="1" dirty="0"/>
              <a:t>πολικό σωμάτιο</a:t>
            </a:r>
            <a:r>
              <a:rPr lang="en-GB" altLang="en-US" sz="2200" b="1" dirty="0"/>
              <a:t>.</a:t>
            </a:r>
            <a:r>
              <a:rPr lang="el-GR" altLang="en-US" sz="2200" b="1" dirty="0"/>
              <a:t> </a:t>
            </a:r>
          </a:p>
          <a:p>
            <a:pPr algn="just" eaLnBrk="1" hangingPunct="1"/>
            <a:r>
              <a:rPr lang="el-GR" altLang="en-US" sz="2200" dirty="0"/>
              <a:t>Η δεύτερη μειωτική διαίρεση του ωοκυττάρου Β΄ τάξης σταματά στο στάδιο της </a:t>
            </a:r>
            <a:r>
              <a:rPr lang="el-GR" altLang="en-US" sz="2200" dirty="0" err="1"/>
              <a:t>Μετάφασης</a:t>
            </a:r>
            <a:r>
              <a:rPr lang="el-GR" altLang="en-US" sz="2200" dirty="0"/>
              <a:t> ΙΙ και συμπληρώνεται μόνο με την είσοδο του σπερματοζωαρίου</a:t>
            </a:r>
            <a:r>
              <a:rPr lang="en-GB" altLang="en-US" sz="2200" dirty="0"/>
              <a:t>.</a:t>
            </a:r>
            <a:r>
              <a:rPr lang="el-GR" altLang="en-US" sz="2200" dirty="0"/>
              <a:t> </a:t>
            </a:r>
            <a:r>
              <a:rPr lang="el-GR" altLang="en-US" sz="2200" b="1" dirty="0"/>
              <a:t>  </a:t>
            </a:r>
          </a:p>
          <a:p>
            <a:pPr algn="just" eaLnBrk="1" hangingPunct="1"/>
            <a:r>
              <a:rPr lang="el-GR" altLang="en-US" sz="2200" dirty="0"/>
              <a:t>Με τη συμπλήρωση της δεύτερης μειωτικής διαίρεσης σχηματίζεται το ωάριο και ένα δεύτερο πολικό σωμάτιο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endParaRPr lang="en-GB" altLang="en-US" sz="20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706" name="Rectangle 3">
            <a:extLst>
              <a:ext uri="{FF2B5EF4-FFF2-40B4-BE49-F238E27FC236}">
                <a16:creationId xmlns:a16="http://schemas.microsoft.com/office/drawing/2014/main" id="{69E36991-C71F-48E1-B080-C6ADB4EFD2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9" y="2888973"/>
            <a:ext cx="4008384" cy="32879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altLang="en-US" sz="2200" dirty="0"/>
              <a:t>Τα πολικά σωμάτια βρίσκονται προσκολλημένα σε ένα πόλο του ωοκυττάρου Β΄ τάξης και αποσυντίθενται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2707" name="Picture 5">
            <a:extLst>
              <a:ext uri="{FF2B5EF4-FFF2-40B4-BE49-F238E27FC236}">
                <a16:creationId xmlns:a16="http://schemas.microsoft.com/office/drawing/2014/main" id="{4004A325-A304-4C8C-818E-893C13CCC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6002" y="1213123"/>
            <a:ext cx="6771976" cy="467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>
            <a:extLst>
              <a:ext uri="{FF2B5EF4-FFF2-40B4-BE49-F238E27FC236}">
                <a16:creationId xmlns:a16="http://schemas.microsoft.com/office/drawing/2014/main" id="{1E929586-D6DB-4DD5-AAD6-4F0DEF6519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87168" y="670718"/>
            <a:ext cx="8923022" cy="5516564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el-GR" altLang="en-US" sz="2200" b="1" dirty="0"/>
              <a:t>Γονιμοποίηση:</a:t>
            </a:r>
            <a:r>
              <a:rPr lang="el-GR" altLang="en-US" sz="2200" dirty="0"/>
              <a:t> είναι η ένωση του απλοειδής αρσενικού γαμέτη (σπερματοζωάριο) με το θηλυκό απλοειδή γαμέτη (ωοκύτταρο Β΄ τάξης, στο στάδιο της </a:t>
            </a:r>
            <a:r>
              <a:rPr lang="el-GR" altLang="en-US" sz="2200" dirty="0" err="1"/>
              <a:t>μετάφασης</a:t>
            </a:r>
            <a:r>
              <a:rPr lang="el-GR" altLang="en-US" sz="2200" dirty="0"/>
              <a:t> της δεύτερης μειωτικής διαίρεσης)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l-GR" altLang="en-US" sz="2200" dirty="0"/>
              <a:t>Η γονιμοποίηση του ωοκυττάρου Β΄ τάξης γίνεται μέσα στους ωαγωγούς</a:t>
            </a:r>
          </a:p>
        </p:txBody>
      </p:sp>
      <p:pic>
        <p:nvPicPr>
          <p:cNvPr id="73731" name="Picture 6" descr="human_sperm_fertilizing_ovum">
            <a:extLst>
              <a:ext uri="{FF2B5EF4-FFF2-40B4-BE49-F238E27FC236}">
                <a16:creationId xmlns:a16="http://schemas.microsoft.com/office/drawing/2014/main" id="{56407128-E8A8-4DBC-AA29-3D9893FF0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371" y="2420939"/>
            <a:ext cx="4339942" cy="295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Picture 7" descr="Img262488148">
            <a:extLst>
              <a:ext uri="{FF2B5EF4-FFF2-40B4-BE49-F238E27FC236}">
                <a16:creationId xmlns:a16="http://schemas.microsoft.com/office/drawing/2014/main" id="{41BED620-35C5-4E82-8A3C-13C91D873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191" y="2420939"/>
            <a:ext cx="38100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Text Box 8">
            <a:extLst>
              <a:ext uri="{FF2B5EF4-FFF2-40B4-BE49-F238E27FC236}">
                <a16:creationId xmlns:a16="http://schemas.microsoft.com/office/drawing/2014/main" id="{EE91C32A-2932-4294-A64C-773B34E62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169" y="5589589"/>
            <a:ext cx="8923022" cy="10064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l-GR" altLang="en-US" sz="2000" dirty="0">
                <a:solidFill>
                  <a:srgbClr val="993366"/>
                </a:solidFill>
                <a:latin typeface="+mn-lt"/>
              </a:rPr>
              <a:t>* Ολόκληρο το σπερματοζωάριο εισέρχεται στο ωοκύτταρο, εκτός των μιτοχονδρίων του. Γι’ αυτό και η </a:t>
            </a:r>
            <a:r>
              <a:rPr lang="el-GR" altLang="en-US" sz="2000" dirty="0" err="1">
                <a:solidFill>
                  <a:srgbClr val="993366"/>
                </a:solidFill>
                <a:latin typeface="+mn-lt"/>
              </a:rPr>
              <a:t>κυτταροπλασματική</a:t>
            </a:r>
            <a:r>
              <a:rPr lang="el-GR" altLang="en-US" sz="2000" dirty="0">
                <a:solidFill>
                  <a:srgbClr val="993366"/>
                </a:solidFill>
                <a:latin typeface="+mn-lt"/>
              </a:rPr>
              <a:t> κληρονομικότητα που οφείλεται στο </a:t>
            </a:r>
            <a:r>
              <a:rPr lang="en-US" altLang="en-US" sz="2000" dirty="0">
                <a:solidFill>
                  <a:srgbClr val="993366"/>
                </a:solidFill>
                <a:latin typeface="+mn-lt"/>
              </a:rPr>
              <a:t>DNA</a:t>
            </a:r>
            <a:r>
              <a:rPr lang="el-GR" altLang="en-US" sz="2000" dirty="0">
                <a:solidFill>
                  <a:srgbClr val="993366"/>
                </a:solidFill>
                <a:latin typeface="+mn-lt"/>
              </a:rPr>
              <a:t> των μιτοχονδρίων είναι μόνο μητρικής προέλευσης.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754" name="Picture 1">
            <a:extLst>
              <a:ext uri="{FF2B5EF4-FFF2-40B4-BE49-F238E27FC236}">
                <a16:creationId xmlns:a16="http://schemas.microsoft.com/office/drawing/2014/main" id="{3E1560E7-BE8F-4820-8A65-1C91033EF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8692" y="643467"/>
            <a:ext cx="591461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3180B81A-FA8B-4889-A18E-91A6741790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Το πρώτο σπερματοζωάριο που διαπερνά τα κύτταρα του ωοθυλακίου αναγνωρίζεται από ένα είδος </a:t>
            </a:r>
            <a:r>
              <a:rPr lang="el-GR" altLang="en-US" sz="2200" dirty="0" err="1"/>
              <a:t>γλυκοπρωτείνης</a:t>
            </a:r>
            <a:r>
              <a:rPr lang="el-GR" altLang="en-US" sz="2200" dirty="0"/>
              <a:t> της διαφανούς ζώνης του ωοκυττάρου.</a:t>
            </a:r>
          </a:p>
          <a:p>
            <a:pPr algn="just" eaLnBrk="1" hangingPunct="1"/>
            <a:r>
              <a:rPr lang="el-GR" altLang="en-US" sz="2200" dirty="0"/>
              <a:t>Η ένωση αυτή διεγείρει το </a:t>
            </a:r>
            <a:r>
              <a:rPr lang="el-GR" altLang="en-US" sz="2200" dirty="0" err="1"/>
              <a:t>ακρόσωμα</a:t>
            </a:r>
            <a:r>
              <a:rPr lang="el-GR" altLang="en-US" sz="2200" dirty="0"/>
              <a:t> του σπερματοζωαρίου που με </a:t>
            </a:r>
            <a:r>
              <a:rPr lang="el-GR" altLang="en-US" sz="2200" dirty="0" err="1"/>
              <a:t>εξωκυττάρωση</a:t>
            </a:r>
            <a:r>
              <a:rPr lang="el-GR" altLang="en-US" sz="2200" dirty="0"/>
              <a:t> απελευθερώνει τα </a:t>
            </a:r>
            <a:r>
              <a:rPr lang="el-GR" altLang="en-US" sz="2200" dirty="0" err="1"/>
              <a:t>λυτικά</a:t>
            </a:r>
            <a:r>
              <a:rPr lang="el-GR" altLang="en-US" sz="2200" dirty="0"/>
              <a:t> ένζυμα για να διαπεράσει τα στρώματα της διαφανούς ζώνης.</a:t>
            </a:r>
          </a:p>
          <a:p>
            <a:pPr algn="just" eaLnBrk="1" hangingPunct="1"/>
            <a:r>
              <a:rPr lang="el-GR" altLang="en-US" sz="2200" dirty="0"/>
              <a:t>Η ένωση των δύο κυτταρικών μεμβρανών </a:t>
            </a:r>
            <a:r>
              <a:rPr lang="el-GR" altLang="en-US" sz="2200" dirty="0" err="1"/>
              <a:t>εκπολώνει</a:t>
            </a:r>
            <a:r>
              <a:rPr lang="el-GR" altLang="en-US" sz="2200" dirty="0"/>
              <a:t> αστραπιαία την κυτταρική μεμβράνη του ωοκυττάρου και δημιουργείται ένα πρώτο φράγμα, που εμποδίζει την είσοδο άλλων σπερματοζωαρίων. </a:t>
            </a:r>
          </a:p>
          <a:p>
            <a:pPr algn="just" eaLnBrk="1" hangingPunct="1"/>
            <a:r>
              <a:rPr lang="el-GR" altLang="en-US" sz="2200" dirty="0"/>
              <a:t>Αμέσως μετά τα </a:t>
            </a:r>
            <a:r>
              <a:rPr lang="el-GR" altLang="en-US" sz="2200" u="sng" dirty="0"/>
              <a:t>κοκκιώδη </a:t>
            </a:r>
            <a:r>
              <a:rPr lang="el-GR" altLang="en-US" sz="2200" u="sng" dirty="0" err="1"/>
              <a:t>κυστίδια</a:t>
            </a:r>
            <a:r>
              <a:rPr lang="el-GR" altLang="en-US" sz="2200" dirty="0"/>
              <a:t> απελευθερώνουν ένζυμα που προκαλούν σκλήρυνση της διαφανούς ζώνης του ωοκυττάρου (μεμβράνη γονιμοποίησης).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802" name="Picture 5">
            <a:extLst>
              <a:ext uri="{FF2B5EF4-FFF2-40B4-BE49-F238E27FC236}">
                <a16:creationId xmlns:a16="http://schemas.microsoft.com/office/drawing/2014/main" id="{29AE2D2A-7E33-4465-807F-C7C0EA9E2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2999" y="643467"/>
            <a:ext cx="6546001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826" name="Content Placeholder 2">
            <a:extLst>
              <a:ext uri="{FF2B5EF4-FFF2-40B4-BE49-F238E27FC236}">
                <a16:creationId xmlns:a16="http://schemas.microsoft.com/office/drawing/2014/main" id="{99CD110D-5801-4ABF-AB2E-7FD8554D0F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Ακολουθεί η συμπλήρωση της δεύτερης μειωτικής διαίρεσης του ωοκυττάρου για σχηματισμό ωαρίου και αποχωρισμό του δεύτερου πολικού σωματίου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Ο απλοειδής πυρήνας του σπερματοζωαρίου ενώνεται με τον απλοειδή πυρήνα του ωαρίου και δημιουργείται το </a:t>
            </a:r>
            <a:r>
              <a:rPr lang="el-GR" altLang="en-US" sz="2200" dirty="0" err="1"/>
              <a:t>ζυγωτό</a:t>
            </a:r>
            <a:r>
              <a:rPr lang="en-GB" altLang="en-US" sz="2200" dirty="0"/>
              <a:t>.</a:t>
            </a: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Το </a:t>
            </a:r>
            <a:r>
              <a:rPr lang="el-GR" altLang="en-US" sz="2200" dirty="0" err="1"/>
              <a:t>κεντροσωμάτιο</a:t>
            </a:r>
            <a:r>
              <a:rPr lang="el-GR" altLang="en-US" sz="2200" dirty="0"/>
              <a:t> του σπερματοζωαρίου διπλασιάζεται και έτσι δημιουργούνται δύο </a:t>
            </a:r>
            <a:r>
              <a:rPr lang="el-GR" altLang="en-US" sz="2200" dirty="0" err="1"/>
              <a:t>κεντροσωμάτια</a:t>
            </a:r>
            <a:r>
              <a:rPr lang="el-GR" altLang="en-US" sz="2200" dirty="0"/>
              <a:t>, που θα σχηματίσουν τα ινίδια της ατράκτου για την πρώτη </a:t>
            </a:r>
            <a:r>
              <a:rPr lang="el-GR" altLang="en-US" sz="2200" dirty="0" err="1"/>
              <a:t>μιτωτική</a:t>
            </a:r>
            <a:r>
              <a:rPr lang="el-GR" altLang="en-US" sz="2200" dirty="0"/>
              <a:t> διαίρεση του </a:t>
            </a:r>
            <a:r>
              <a:rPr lang="el-GR" altLang="en-US" sz="2200" dirty="0" err="1"/>
              <a:t>ζυγωτού</a:t>
            </a:r>
            <a:r>
              <a:rPr lang="en-GB" altLang="en-US" sz="2200" dirty="0"/>
              <a:t>.</a:t>
            </a:r>
            <a:r>
              <a:rPr lang="el-GR" altLang="en-US" sz="2200" dirty="0"/>
              <a:t> </a:t>
            </a:r>
          </a:p>
          <a:p>
            <a:endParaRPr lang="en-GB" altLang="en-US" sz="20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>
            <a:extLst>
              <a:ext uri="{FF2B5EF4-FFF2-40B4-BE49-F238E27FC236}">
                <a16:creationId xmlns:a16="http://schemas.microsoft.com/office/drawing/2014/main" id="{5398DF88-9427-493B-90CC-1886956F23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4313" y="815926"/>
            <a:ext cx="3972149" cy="5407893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el-GR" altLang="en-US" sz="2200" u="sng" dirty="0"/>
              <a:t>Καταμήνιος κύκλος</a:t>
            </a:r>
            <a:r>
              <a:rPr lang="el-GR" altLang="en-US" sz="2200" dirty="0"/>
              <a:t> (διαρκεί </a:t>
            </a:r>
            <a:r>
              <a:rPr lang="en-US" altLang="en-US" sz="2200" dirty="0"/>
              <a:t>~</a:t>
            </a:r>
            <a:r>
              <a:rPr lang="el-GR" altLang="en-US" sz="2200" dirty="0"/>
              <a:t> 28 μέρες):</a:t>
            </a:r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b="1" dirty="0"/>
              <a:t>Ωοθηκικός κύκλος</a:t>
            </a:r>
            <a:r>
              <a:rPr lang="el-GR" altLang="en-US" sz="2200" dirty="0"/>
              <a:t>: περιλαμβάνει τις αλλαγές που γίνονται μέσα στην ωοθήκη και έχει σκοπό την ωρίμανση ενός ωοθυλακίου, την </a:t>
            </a:r>
            <a:r>
              <a:rPr lang="el-GR" altLang="en-US" sz="2200" dirty="0" err="1"/>
              <a:t>ωοθυλακιορρηξία</a:t>
            </a:r>
            <a:r>
              <a:rPr lang="el-GR" altLang="en-US" sz="2200" dirty="0"/>
              <a:t> και τη μετατροπή του ωοθυλακίου σε ωχρό σωμάτιο</a:t>
            </a:r>
          </a:p>
          <a:p>
            <a:pPr algn="just" eaLnBrk="1" hangingPunct="1">
              <a:buFontTx/>
              <a:buChar char="-"/>
              <a:defRPr/>
            </a:pPr>
            <a:r>
              <a:rPr lang="el-GR" altLang="en-US" sz="2200" b="1" dirty="0" err="1"/>
              <a:t>Ενδομητρικός</a:t>
            </a:r>
            <a:r>
              <a:rPr lang="el-GR" altLang="en-US" sz="2200" b="1" dirty="0"/>
              <a:t> κύκλος: </a:t>
            </a:r>
            <a:r>
              <a:rPr lang="el-GR" altLang="en-US" sz="2200" dirty="0"/>
              <a:t>περιλαμβάνει τις αλλαγές που γίνονται στο εσωτερικό βλεννογόνο της μήτρας και έχει σκοπό την προετοιμασία του </a:t>
            </a:r>
            <a:r>
              <a:rPr lang="el-GR" altLang="en-US" sz="2200" dirty="0" err="1"/>
              <a:t>ενδομητρίου</a:t>
            </a:r>
            <a:r>
              <a:rPr lang="el-GR" altLang="en-US" sz="2200" dirty="0"/>
              <a:t> για πιθανή εγκατάσταση του εμβρύου</a:t>
            </a:r>
            <a:endParaRPr lang="en-US" altLang="en-US" sz="2200" b="1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851" name="Picture 4">
            <a:extLst>
              <a:ext uri="{FF2B5EF4-FFF2-40B4-BE49-F238E27FC236}">
                <a16:creationId xmlns:a16="http://schemas.microsoft.com/office/drawing/2014/main" id="{CDC1381D-1306-4291-9F9A-6CCACC591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674246"/>
            <a:ext cx="6019331" cy="350626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0FBF1-FC15-4FB9-B32E-72D330FF669B}"/>
              </a:ext>
            </a:extLst>
          </p:cNvPr>
          <p:cNvSpPr txBox="1"/>
          <p:nvPr/>
        </p:nvSpPr>
        <p:spPr>
          <a:xfrm>
            <a:off x="808638" y="386930"/>
            <a:ext cx="9236700" cy="118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Ωοθηκικός</a:t>
            </a:r>
            <a:r>
              <a:rPr lang="en-US" alt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n-US" sz="4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κύκλος</a:t>
            </a:r>
            <a:endParaRPr lang="en-US" altLang="en-US" sz="4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1002A241-7E17-42D6-91CE-7BF9AFC4CC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n-US" altLang="en-US" sz="2200" dirty="0"/>
              <a:t>Ο υπ</a:t>
            </a:r>
            <a:r>
              <a:rPr lang="en-US" altLang="en-US" sz="2200" dirty="0" err="1"/>
              <a:t>οθάλ</a:t>
            </a:r>
            <a:r>
              <a:rPr lang="en-US" altLang="en-US" sz="2200" dirty="0"/>
              <a:t>αμος ελευθερώνει έναν εκλυτικό παράγοντα προς την αδενουπόφυση η οποία εκκρίνει στο αίμα τις γοναδοτρόπες ορμόνες: ωοθυλακιοτρόπο (FSH) και ωχρινοτρόπο (LH)</a:t>
            </a:r>
          </a:p>
          <a:p>
            <a:pPr algn="just"/>
            <a:r>
              <a:rPr lang="en-US" altLang="en-US" sz="2200" dirty="0" err="1"/>
              <a:t>Ωοθυλ</a:t>
            </a:r>
            <a:r>
              <a:rPr lang="en-US" altLang="en-US" sz="2200" dirty="0"/>
              <a:t>ακιοτρόπος ορμόνη επιδρά στην ωοθήκη → ωριμάζει ένα ωοθυλάκιο, ενώ ταυτόχρονα το ωοκύτταρο Α΄ τάξης εξελίσσεται σε ωοκύτταρο Β΄ τάξης</a:t>
            </a:r>
          </a:p>
          <a:p>
            <a:pPr algn="just"/>
            <a:r>
              <a:rPr lang="en-US" altLang="en-US" sz="2200" dirty="0"/>
              <a:t>Τα επ</a:t>
            </a:r>
            <a:r>
              <a:rPr lang="en-US" altLang="en-US" sz="2200" dirty="0" err="1"/>
              <a:t>ιθηλι</a:t>
            </a:r>
            <a:r>
              <a:rPr lang="en-US" altLang="en-US" sz="2200" dirty="0"/>
              <a:t>ακά κύτταρα των ωοθυλακίων που αναπτύσσονται εκκρίνουν την ορμόνη οιστραδιόλη </a:t>
            </a:r>
          </a:p>
          <a:p>
            <a:pPr marL="0" indent="0" algn="just">
              <a:buNone/>
            </a:pPr>
            <a:r>
              <a:rPr lang="en-US" altLang="en-US" sz="2200" dirty="0"/>
              <a:t>→ </a:t>
            </a:r>
            <a:r>
              <a:rPr lang="en-US" altLang="en-US" sz="2200" dirty="0" err="1"/>
              <a:t>διεγείρετ</a:t>
            </a:r>
            <a:r>
              <a:rPr lang="en-US" altLang="en-US" sz="2200" dirty="0"/>
              <a:t>αι η έκκριση της ωχρινοτρόπου ορμόνης από την αδενουπόφυση</a:t>
            </a:r>
          </a:p>
          <a:p>
            <a:pPr marL="0" indent="0" algn="just">
              <a:buNone/>
            </a:pPr>
            <a:r>
              <a:rPr lang="en-US" altLang="en-US" sz="2200" dirty="0"/>
              <a:t>→ π</a:t>
            </a:r>
            <a:r>
              <a:rPr lang="en-US" altLang="en-US" sz="2200" dirty="0" err="1"/>
              <a:t>ροκ</a:t>
            </a:r>
            <a:r>
              <a:rPr lang="en-US" altLang="en-US" sz="2200" dirty="0"/>
              <a:t>αλείται η ωοθυλακιορρηξία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898" name="Picture 1">
            <a:extLst>
              <a:ext uri="{FF2B5EF4-FFF2-40B4-BE49-F238E27FC236}">
                <a16:creationId xmlns:a16="http://schemas.microsoft.com/office/drawing/2014/main" id="{EBE1365D-AD44-458F-840C-612ADE1CA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2715" y="643467"/>
            <a:ext cx="7846569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A0813A81-C908-4C2F-861B-F7AE8D177C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41409" y="2769703"/>
            <a:ext cx="9577559" cy="3407259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Τα κύτταρα του ωοθυλακίου μετά την </a:t>
            </a:r>
            <a:r>
              <a:rPr lang="el-GR" altLang="en-US" sz="2200" dirty="0" err="1"/>
              <a:t>ωοθυλακιορρηξία</a:t>
            </a:r>
            <a:r>
              <a:rPr lang="el-GR" altLang="en-US" sz="2200" dirty="0"/>
              <a:t>, κάτω από την επίδραση της </a:t>
            </a:r>
            <a:r>
              <a:rPr lang="el-GR" altLang="en-US" sz="2200" dirty="0" err="1"/>
              <a:t>ωχρινοτρόπου</a:t>
            </a:r>
            <a:r>
              <a:rPr lang="el-GR" altLang="en-US" sz="2200" dirty="0"/>
              <a:t> ορμόνης, σχηματίζουν το ωχρό σωμάτιο, το οποίο εκκρίνει στο αίμα την </a:t>
            </a:r>
            <a:r>
              <a:rPr lang="el-GR" altLang="en-US" sz="2200" dirty="0" err="1"/>
              <a:t>οιστραδιόλη</a:t>
            </a:r>
            <a:r>
              <a:rPr lang="el-GR" altLang="en-US" sz="2200" dirty="0"/>
              <a:t> και την προγεστερόνη και μένει ενεργό για 10-12 μέρες και εάν δε γίνει γονιμοποίηση – κύηση, εκφυλίζεται, με αποτέλεσμα την απότομη μείωση των δύο αυτών ορμονών</a:t>
            </a:r>
            <a:r>
              <a:rPr lang="en-GB" altLang="en-US" sz="2200" dirty="0"/>
              <a:t>.</a:t>
            </a:r>
            <a:endParaRPr lang="el-GR" altLang="en-US" sz="22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6">
            <a:extLst>
              <a:ext uri="{FF2B5EF4-FFF2-40B4-BE49-F238E27FC236}">
                <a16:creationId xmlns:a16="http://schemas.microsoft.com/office/drawing/2014/main" id="{301514E0-03E1-4705-BC6B-42028F7DC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399" y="1341438"/>
            <a:ext cx="4298853" cy="297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l-GR" altLang="en-US" sz="2200" dirty="0">
                <a:latin typeface="+mn-lt"/>
              </a:rPr>
              <a:t>Το ωοκύτταρο Β΄ τάξης ζει 24 ώρες στον ωαγωγό ενώ τα σπερματοζωάρια ζουν 72 ώρες.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l-GR" altLang="en-US" sz="2200" u="sng" dirty="0">
                <a:latin typeface="+mn-lt"/>
              </a:rPr>
              <a:t>Κρίσιμη περίοδος:</a:t>
            </a:r>
            <a:r>
              <a:rPr lang="el-GR" altLang="en-US" sz="2200" dirty="0">
                <a:latin typeface="+mn-lt"/>
              </a:rPr>
              <a:t>     11</a:t>
            </a:r>
            <a:r>
              <a:rPr lang="el-GR" altLang="en-US" sz="2200" baseline="30000" dirty="0">
                <a:latin typeface="+mn-lt"/>
              </a:rPr>
              <a:t>η</a:t>
            </a:r>
            <a:r>
              <a:rPr lang="el-GR" altLang="en-US" sz="2200" dirty="0">
                <a:latin typeface="+mn-lt"/>
              </a:rPr>
              <a:t>-16</a:t>
            </a:r>
            <a:r>
              <a:rPr lang="el-GR" altLang="en-US" sz="2200" baseline="30000" dirty="0">
                <a:latin typeface="+mn-lt"/>
              </a:rPr>
              <a:t>η</a:t>
            </a:r>
            <a:r>
              <a:rPr lang="el-GR" altLang="en-US" sz="2200" dirty="0">
                <a:latin typeface="+mn-lt"/>
              </a:rPr>
              <a:t>  μέρα του καταμήνιου κύκλου (για καταμήνιο κύκλο 28 ημερών), όπου η γυναίκα μπορεί να μείνει έγκυος αν έρθει σε σεξουαλική επαφή.  </a:t>
            </a:r>
          </a:p>
        </p:txBody>
      </p:sp>
      <p:pic>
        <p:nvPicPr>
          <p:cNvPr id="82947" name="Picture 7">
            <a:extLst>
              <a:ext uri="{FF2B5EF4-FFF2-40B4-BE49-F238E27FC236}">
                <a16:creationId xmlns:a16="http://schemas.microsoft.com/office/drawing/2014/main" id="{1D575800-9398-480A-BADA-B8F6E342A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188913"/>
            <a:ext cx="4922838" cy="638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BBC180-E103-4D4A-92C3-C646B50FAEA3}"/>
              </a:ext>
            </a:extLst>
          </p:cNvPr>
          <p:cNvSpPr txBox="1"/>
          <p:nvPr/>
        </p:nvSpPr>
        <p:spPr>
          <a:xfrm>
            <a:off x="808638" y="386930"/>
            <a:ext cx="9236700" cy="118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Ενδομήτριος</a:t>
            </a:r>
            <a:r>
              <a:rPr lang="en-US" alt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n-US" sz="4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κύκλος</a:t>
            </a:r>
            <a:endParaRPr lang="en-US" altLang="en-US" sz="4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0" name="Rectangle 3">
            <a:extLst>
              <a:ext uri="{FF2B5EF4-FFF2-40B4-BE49-F238E27FC236}">
                <a16:creationId xmlns:a16="http://schemas.microsoft.com/office/drawing/2014/main" id="{6DF38CA3-8EED-4FE7-8CA6-7FFB06AD7F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n-US" altLang="en-US" sz="2200" dirty="0"/>
              <a:t>Η </a:t>
            </a:r>
            <a:r>
              <a:rPr lang="en-US" altLang="en-US" sz="2200" dirty="0" err="1"/>
              <a:t>οιστρ</a:t>
            </a:r>
            <a:r>
              <a:rPr lang="en-US" altLang="en-US" sz="2200" dirty="0"/>
              <a:t>αδιόλη που εκκρίνεται από τα κύτταρα τουαναπτυσσόμενου ωοθυλακίου, μετά τις πρώτες 3-5 μέρες του καταμήνιου κύκλου επιδρά στα κύτταρα του βλεννογόνου της μήτρας και προκαλεί τον πολλαπλασιασμό τους με αποτέλεσμα την πάχυνση του ενδομητρίου.</a:t>
            </a:r>
          </a:p>
          <a:p>
            <a:pPr algn="just"/>
            <a:r>
              <a:rPr lang="en-US" altLang="en-US" sz="2200" dirty="0" err="1"/>
              <a:t>Μετά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την</a:t>
            </a:r>
            <a:r>
              <a:rPr lang="en-US" altLang="en-US" sz="2200" dirty="0"/>
              <a:t> </a:t>
            </a:r>
            <a:r>
              <a:rPr lang="en-US" altLang="en-US" sz="2200" dirty="0" err="1"/>
              <a:t>ωοθυλ</a:t>
            </a:r>
            <a:r>
              <a:rPr lang="en-US" altLang="en-US" sz="2200" dirty="0"/>
              <a:t>ακιορρηξία, η οιστραδιόλη και η προγεστερόνη που εκκρίνονται από το ωχρό σωμάτιο, επιδρούν πάνω στο βλεννογόνο → συνεχίζεται η πάχυνση του, αγγειώνεται, αιματώνεται περισσότερο και εκκρίνει υγρό πλούσιο σε γλυκογόνο.  </a:t>
            </a:r>
          </a:p>
          <a:p>
            <a:pPr algn="just"/>
            <a:r>
              <a:rPr lang="en-US" altLang="en-US" sz="2200" dirty="0" err="1"/>
              <a:t>Αν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δε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γίνει</a:t>
            </a:r>
            <a:r>
              <a:rPr lang="en-US" altLang="en-US" sz="2200" dirty="0"/>
              <a:t> η </a:t>
            </a:r>
            <a:r>
              <a:rPr lang="en-US" altLang="en-US" sz="2200" dirty="0" err="1"/>
              <a:t>εμφύτευση</a:t>
            </a:r>
            <a:r>
              <a:rPr lang="en-US" altLang="en-US" sz="2200" dirty="0"/>
              <a:t> </a:t>
            </a:r>
            <a:r>
              <a:rPr lang="en-US" altLang="en-US" sz="2200" dirty="0" err="1"/>
              <a:t>εμ</a:t>
            </a:r>
            <a:r>
              <a:rPr lang="en-US" altLang="en-US" sz="2200" dirty="0"/>
              <a:t>βρύου, το ωχρό σωμάτιο αποδιοργανώνεται και μειώνεται η έκκριση των δύο αυτών ορμονών.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994" name="Content Placeholder 2">
            <a:extLst>
              <a:ext uri="{FF2B5EF4-FFF2-40B4-BE49-F238E27FC236}">
                <a16:creationId xmlns:a16="http://schemas.microsoft.com/office/drawing/2014/main" id="{8854B694-5B1A-4828-A2EE-DF3D8270E8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41409" y="1782981"/>
            <a:ext cx="9577559" cy="4393982"/>
          </a:xfrm>
        </p:spPr>
        <p:txBody>
          <a:bodyPr>
            <a:normAutofit/>
          </a:bodyPr>
          <a:lstStyle/>
          <a:p>
            <a:endParaRPr lang="el-GR" altLang="en-US" sz="2000" i="1" u="sng" dirty="0"/>
          </a:p>
          <a:p>
            <a:pPr algn="just"/>
            <a:r>
              <a:rPr lang="el-GR" altLang="en-US" sz="2200" b="1" u="sng" dirty="0"/>
              <a:t>Έμμηνη ρύση</a:t>
            </a:r>
            <a:r>
              <a:rPr lang="el-GR" altLang="en-US" sz="2200" dirty="0"/>
              <a:t>: είναι η αποβολή μεγάλου τμήματος του βλεννογόνου της μήτρας υπό μορφή κυτταρικών υπολειμμάτων και βλέννας με αίμα. Το φαινόμενο αυτό διαρκεί 3-5 μέρες.</a:t>
            </a:r>
          </a:p>
          <a:p>
            <a:pPr algn="just"/>
            <a:r>
              <a:rPr lang="el-GR" altLang="en-US" sz="2200" dirty="0"/>
              <a:t>Ο καταμήνιος κύκλος θεωρείται ότι αρχίζει με την πρώτη μέρα της έμμηνης ρύσης.</a:t>
            </a:r>
          </a:p>
          <a:p>
            <a:endParaRPr lang="en-GB" altLang="en-US" sz="20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B0B8DCBA-FEED-46EF-A140-35B904015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18" name="Rectangle 3">
            <a:extLst>
              <a:ext uri="{FF2B5EF4-FFF2-40B4-BE49-F238E27FC236}">
                <a16:creationId xmlns:a16="http://schemas.microsoft.com/office/drawing/2014/main" id="{917A7323-A11F-41A0-A8A5-F22F8717C4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31525" y="2524721"/>
            <a:ext cx="5695779" cy="3677123"/>
          </a:xfrm>
        </p:spPr>
        <p:txBody>
          <a:bodyPr anchor="ctr">
            <a:noAutofit/>
          </a:bodyPr>
          <a:lstStyle/>
          <a:p>
            <a:pPr algn="just" eaLnBrk="1" hangingPunct="1"/>
            <a:r>
              <a:rPr lang="el-GR" altLang="en-US" sz="2200" dirty="0"/>
              <a:t>Η </a:t>
            </a:r>
            <a:r>
              <a:rPr lang="el-GR" altLang="en-US" sz="2200" dirty="0" err="1"/>
              <a:t>οιστραδιόλη</a:t>
            </a:r>
            <a:r>
              <a:rPr lang="el-GR" altLang="en-US" sz="2200" dirty="0"/>
              <a:t> και η προγεστερόνη προάγουν την πάχυνση και διατήρηση του </a:t>
            </a:r>
            <a:r>
              <a:rPr lang="el-GR" altLang="en-US" sz="2200" dirty="0" err="1"/>
              <a:t>ενδομητρίου</a:t>
            </a:r>
            <a:r>
              <a:rPr lang="el-GR" altLang="en-US" sz="2200" dirty="0"/>
              <a:t> και σε ψηλές συγκεντρώσεις στο αίμα, παρεμποδίζουν έμμεσα την ωρίμανση νέου ωοθυλακίου αφού αναστέλλεται προσωρινά η έκκριση των </a:t>
            </a:r>
            <a:r>
              <a:rPr lang="el-GR" altLang="en-US" sz="2200" dirty="0" err="1"/>
              <a:t>γοναδοτρόπων</a:t>
            </a:r>
            <a:r>
              <a:rPr lang="el-GR" altLang="en-US" sz="2200" dirty="0"/>
              <a:t> ορμονών από την </a:t>
            </a:r>
            <a:r>
              <a:rPr lang="el-GR" altLang="en-US" sz="2200" dirty="0" err="1"/>
              <a:t>αδενοϋπόφυση</a:t>
            </a:r>
            <a:r>
              <a:rPr lang="el-GR" altLang="en-US" sz="2200" dirty="0"/>
              <a:t>. </a:t>
            </a:r>
          </a:p>
          <a:p>
            <a:pPr algn="just" eaLnBrk="1" hangingPunct="1"/>
            <a:r>
              <a:rPr lang="el-GR" altLang="en-US" sz="2200" dirty="0"/>
              <a:t>Η </a:t>
            </a:r>
            <a:r>
              <a:rPr lang="el-GR" altLang="en-US" sz="2200" dirty="0" err="1"/>
              <a:t>οιστραδιόλη</a:t>
            </a:r>
            <a:r>
              <a:rPr lang="el-GR" altLang="en-US" sz="2200" dirty="0"/>
              <a:t> είναι υπεύθυνη και για την εμφάνιση των δευτερευόντων φυλετικών χαρακτηριστικών της γυναίκας: πλατιά λεκάνη, ανάπτυξη του στήθους και ανάπτυξη τριχοφυΐας.  </a:t>
            </a:r>
          </a:p>
        </p:txBody>
      </p:sp>
      <p:pic>
        <p:nvPicPr>
          <p:cNvPr id="86019" name="Picture 4" descr="female">
            <a:extLst>
              <a:ext uri="{FF2B5EF4-FFF2-40B4-BE49-F238E27FC236}">
                <a16:creationId xmlns:a16="http://schemas.microsoft.com/office/drawing/2014/main" id="{2732F7DB-D765-4FDA-B47F-F7CEF61FB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14" b="3"/>
          <a:stretch/>
        </p:blipFill>
        <p:spPr bwMode="auto">
          <a:xfrm>
            <a:off x="6788383" y="613147"/>
            <a:ext cx="4565417" cy="559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45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7042" name="Picture 4">
            <a:extLst>
              <a:ext uri="{FF2B5EF4-FFF2-40B4-BE49-F238E27FC236}">
                <a16:creationId xmlns:a16="http://schemas.microsoft.com/office/drawing/2014/main" id="{682A169F-A5EA-4EA4-A012-ACA478F75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71832" y="643467"/>
            <a:ext cx="684833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066" name="Rectangle 3">
            <a:extLst>
              <a:ext uri="{FF2B5EF4-FFF2-40B4-BE49-F238E27FC236}">
                <a16:creationId xmlns:a16="http://schemas.microsoft.com/office/drawing/2014/main" id="{E84724C4-BE16-493C-9019-1A0A08FDD4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41409" y="1782981"/>
            <a:ext cx="9217217" cy="4393982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l-GR" altLang="en-US" sz="2200" dirty="0"/>
              <a:t>Ο καταμήνιος κύκλος ξεκινά κατά την εφηβική ηλικία  (11</a:t>
            </a:r>
            <a:r>
              <a:rPr lang="el-GR" altLang="en-US" sz="2200" baseline="30000" dirty="0"/>
              <a:t>ο</a:t>
            </a:r>
            <a:r>
              <a:rPr lang="el-GR" altLang="en-US" sz="2200" dirty="0"/>
              <a:t> - 13</a:t>
            </a:r>
            <a:r>
              <a:rPr lang="el-GR" altLang="en-US" sz="2200" baseline="30000" dirty="0"/>
              <a:t>ο</a:t>
            </a:r>
            <a:r>
              <a:rPr lang="el-GR" altLang="en-US" sz="2200" dirty="0"/>
              <a:t> έτος) και τελειώνει στην ηλικία 46-54 ετών → </a:t>
            </a:r>
            <a:r>
              <a:rPr lang="el-GR" altLang="en-US" sz="2200" u="sng" dirty="0"/>
              <a:t>εμμηνόπαυση</a:t>
            </a:r>
            <a:r>
              <a:rPr lang="el-GR" altLang="en-US" sz="2200" dirty="0"/>
              <a:t> </a:t>
            </a:r>
          </a:p>
          <a:p>
            <a:pPr algn="just" eaLnBrk="1" hangingPunct="1"/>
            <a:r>
              <a:rPr lang="el-GR" altLang="en-US" sz="2200" dirty="0"/>
              <a:t>Οι ωοθήκες χάνουν με την πάροδο του χρόνου την ικανότητα </a:t>
            </a:r>
            <a:r>
              <a:rPr lang="el-GR" altLang="en-US" sz="2200" dirty="0" err="1"/>
              <a:t>ανταποκρισης</a:t>
            </a:r>
            <a:r>
              <a:rPr lang="el-GR" altLang="en-US" sz="2200" dirty="0"/>
              <a:t> στις </a:t>
            </a:r>
            <a:r>
              <a:rPr lang="el-GR" altLang="en-US" sz="2200" dirty="0" err="1"/>
              <a:t>γοναδοτρόπες</a:t>
            </a:r>
            <a:r>
              <a:rPr lang="el-GR" altLang="en-US" sz="2200" dirty="0"/>
              <a:t> ορμόνες της </a:t>
            </a:r>
            <a:r>
              <a:rPr lang="el-GR" altLang="en-US" sz="2200" dirty="0" err="1"/>
              <a:t>αδενουπόφυσης</a:t>
            </a:r>
            <a:r>
              <a:rPr lang="el-GR" altLang="en-US" sz="2200" dirty="0"/>
              <a:t>. Το γεγονός αυτό σταματά την παραγωγή της </a:t>
            </a:r>
            <a:r>
              <a:rPr lang="el-GR" altLang="en-US" sz="2200" dirty="0" err="1"/>
              <a:t>οιστραδιόλης</a:t>
            </a:r>
            <a:r>
              <a:rPr lang="el-GR" altLang="en-US" sz="2200" dirty="0"/>
              <a:t> (ανυπαρξία έμμηνης ρύσης).</a:t>
            </a:r>
            <a:endParaRPr lang="el-GR" altLang="en-US" sz="2200" u="sng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0B8DCBA-FEED-46EF-A140-35B904015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524800FB-2FD8-44BB-9E51-2EF031974B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l-GR" altLang="en-US" sz="4000" b="1" u="sng" dirty="0"/>
              <a:t>Εμβρυογένεση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7569BFC4-4206-4F6C-9B2D-C54A2A0211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pPr algn="just" eaLnBrk="1" hangingPunct="1">
              <a:buFontTx/>
              <a:buNone/>
            </a:pPr>
            <a:r>
              <a:rPr lang="el-GR" altLang="en-US" sz="2400" i="1" u="sng" dirty="0"/>
              <a:t>1 στάδιο: Αυλάκωση</a:t>
            </a:r>
          </a:p>
          <a:p>
            <a:pPr algn="just" eaLnBrk="1" hangingPunct="1">
              <a:buFontTx/>
              <a:buNone/>
            </a:pPr>
            <a:r>
              <a:rPr lang="el-GR" altLang="en-US" sz="2200" dirty="0"/>
              <a:t>Διαδοχικές </a:t>
            </a:r>
            <a:r>
              <a:rPr lang="el-GR" altLang="en-US" sz="2200" dirty="0" err="1"/>
              <a:t>μιτωτικές</a:t>
            </a:r>
            <a:r>
              <a:rPr lang="el-GR" altLang="en-US" sz="2200" dirty="0"/>
              <a:t> διαιρέσεις του </a:t>
            </a:r>
            <a:r>
              <a:rPr lang="el-GR" altLang="en-US" sz="2200" dirty="0" err="1"/>
              <a:t>ζυγωτού</a:t>
            </a:r>
            <a:endParaRPr lang="el-GR" altLang="en-US" sz="2200" dirty="0"/>
          </a:p>
          <a:p>
            <a:pPr algn="just" eaLnBrk="1" hangingPunct="1">
              <a:buFontTx/>
              <a:buNone/>
            </a:pPr>
            <a:r>
              <a:rPr lang="el-GR" altLang="en-US" sz="2200" dirty="0" err="1"/>
              <a:t>Ζυγωτό</a:t>
            </a:r>
            <a:r>
              <a:rPr lang="el-GR" altLang="en-US" sz="2200" dirty="0"/>
              <a:t> → </a:t>
            </a:r>
            <a:r>
              <a:rPr lang="el-GR" altLang="en-US" sz="2200" dirty="0" err="1"/>
              <a:t>βλαστομερίδια</a:t>
            </a:r>
            <a:r>
              <a:rPr lang="el-GR" altLang="en-US" sz="2200" dirty="0"/>
              <a:t> → </a:t>
            </a:r>
            <a:r>
              <a:rPr lang="el-GR" altLang="en-US" sz="2200" dirty="0" err="1"/>
              <a:t>μορίδιο</a:t>
            </a:r>
            <a:r>
              <a:rPr lang="el-GR" altLang="en-US" sz="2200" dirty="0"/>
              <a:t> → </a:t>
            </a:r>
            <a:r>
              <a:rPr lang="el-GR" altLang="en-US" sz="2200" dirty="0" err="1"/>
              <a:t>βλαστίδιο</a:t>
            </a:r>
            <a:endParaRPr lang="el-GR" altLang="en-US" sz="2200" dirty="0"/>
          </a:p>
          <a:p>
            <a:pPr algn="just" eaLnBrk="1" hangingPunct="1">
              <a:buFontTx/>
              <a:buNone/>
            </a:pPr>
            <a:endParaRPr lang="el-GR" altLang="en-US" sz="2200" dirty="0"/>
          </a:p>
          <a:p>
            <a:pPr algn="just" eaLnBrk="1" hangingPunct="1"/>
            <a:r>
              <a:rPr lang="el-GR" altLang="en-US" sz="2200" dirty="0"/>
              <a:t>Κύτταρα της εξωτερικής στοιβάδας του </a:t>
            </a:r>
            <a:r>
              <a:rPr lang="el-GR" altLang="en-US" sz="2200" dirty="0" err="1"/>
              <a:t>βλαστιδίου</a:t>
            </a:r>
            <a:r>
              <a:rPr lang="el-GR" altLang="en-US" sz="2200" dirty="0"/>
              <a:t> σχηματίζουν την </a:t>
            </a:r>
            <a:r>
              <a:rPr lang="el-GR" altLang="en-US" sz="2200" dirty="0" err="1"/>
              <a:t>τροφοβλάστη</a:t>
            </a:r>
            <a:r>
              <a:rPr lang="el-GR" altLang="en-US" sz="2200" dirty="0"/>
              <a:t> με την οποία εξασφαλίζει τη σύνδεση του με το ενδομήτριο. </a:t>
            </a:r>
          </a:p>
        </p:txBody>
      </p:sp>
      <p:pic>
        <p:nvPicPr>
          <p:cNvPr id="89092" name="Picture 6">
            <a:extLst>
              <a:ext uri="{FF2B5EF4-FFF2-40B4-BE49-F238E27FC236}">
                <a16:creationId xmlns:a16="http://schemas.microsoft.com/office/drawing/2014/main" id="{B35DB5A9-7F94-4ECF-9ED0-804ADCB5D5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r="1" b="1"/>
          <a:stretch/>
        </p:blipFill>
        <p:spPr bwMode="auto">
          <a:xfrm>
            <a:off x="6788383" y="613147"/>
            <a:ext cx="4565417" cy="559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114" name="Rectangle 3">
            <a:extLst>
              <a:ext uri="{FF2B5EF4-FFF2-40B4-BE49-F238E27FC236}">
                <a16:creationId xmlns:a16="http://schemas.microsoft.com/office/drawing/2014/main" id="{0F47119E-738F-43E2-9571-3D54625228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5197" y="2252871"/>
            <a:ext cx="5223968" cy="4057220"/>
          </a:xfrm>
        </p:spPr>
        <p:txBody>
          <a:bodyPr anchor="ctr">
            <a:noAutofit/>
          </a:bodyPr>
          <a:lstStyle/>
          <a:p>
            <a:pPr algn="just" eaLnBrk="1" hangingPunct="1"/>
            <a:r>
              <a:rPr lang="el-GR" altLang="en-US" sz="2200" dirty="0"/>
              <a:t>Κύτταρα της </a:t>
            </a:r>
            <a:r>
              <a:rPr lang="el-GR" altLang="en-US" sz="2200" dirty="0" err="1"/>
              <a:t>τροφοβλάστης</a:t>
            </a:r>
            <a:r>
              <a:rPr lang="el-GR" altLang="en-US" sz="2200" dirty="0"/>
              <a:t> εκκρίνουν πρωτεολυτικά ένζυμα και εισχωρούν στο ενδομήτριο, σχηματίζοντας προεκβολές με τις οποίες το έμβρυο εμφυτεύεται στο ενδομήτριο. </a:t>
            </a:r>
          </a:p>
          <a:p>
            <a:pPr algn="just" eaLnBrk="1" hangingPunct="1"/>
            <a:r>
              <a:rPr lang="el-GR" altLang="en-US" sz="2200" dirty="0"/>
              <a:t>Οι προεκβολές αυτές θα σχηματίσουν το </a:t>
            </a:r>
            <a:r>
              <a:rPr lang="el-GR" altLang="en-US" sz="2200" b="1" dirty="0"/>
              <a:t>χόριο </a:t>
            </a:r>
            <a:r>
              <a:rPr lang="el-GR" altLang="en-US" sz="2200" dirty="0"/>
              <a:t>(διπλή </a:t>
            </a:r>
            <a:r>
              <a:rPr lang="el-GR" altLang="en-US" sz="2200" dirty="0" err="1"/>
              <a:t>εξωεμβρυική</a:t>
            </a:r>
            <a:r>
              <a:rPr lang="el-GR" altLang="en-US" sz="2200" dirty="0"/>
              <a:t> μεμβράνη που περιβάλλει το έμβρυο και χρησιμεύει για την τροφοδοσία του).</a:t>
            </a:r>
          </a:p>
          <a:p>
            <a:pPr algn="just" eaLnBrk="1" hangingPunct="1"/>
            <a:r>
              <a:rPr lang="el-GR" altLang="en-US" sz="2200" dirty="0"/>
              <a:t>Η </a:t>
            </a:r>
            <a:r>
              <a:rPr lang="el-GR" altLang="en-US" sz="2200" dirty="0" err="1"/>
              <a:t>τροφοβλάστη</a:t>
            </a:r>
            <a:r>
              <a:rPr lang="el-GR" altLang="en-US" sz="2200" dirty="0"/>
              <a:t> εκκρίνει μια ορμόνη τη </a:t>
            </a:r>
            <a:r>
              <a:rPr lang="el-GR" altLang="en-US" sz="2200" u="sng" dirty="0" err="1"/>
              <a:t>χοριονική</a:t>
            </a:r>
            <a:r>
              <a:rPr lang="el-GR" altLang="en-US" sz="2200" u="sng" dirty="0"/>
              <a:t> </a:t>
            </a:r>
            <a:r>
              <a:rPr lang="el-GR" altLang="en-US" sz="2200" u="sng" dirty="0" err="1"/>
              <a:t>γοναδοτροπίνη</a:t>
            </a:r>
            <a:r>
              <a:rPr lang="el-GR" altLang="en-US" sz="2200" dirty="0"/>
              <a:t> για τη διατήρηση του ωχρού σωματίου (κλασσικό τεστ εγκυμοσύνης).</a:t>
            </a:r>
            <a:r>
              <a:rPr lang="el-GR" altLang="en-US" sz="2200" i="1" u="sng" dirty="0"/>
              <a:t>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115" name="Picture 5" descr="implantation on the endometrial wall">
            <a:extLst>
              <a:ext uri="{FF2B5EF4-FFF2-40B4-BE49-F238E27FC236}">
                <a16:creationId xmlns:a16="http://schemas.microsoft.com/office/drawing/2014/main" id="{1F699006-5ED8-4C71-804A-A3E103754E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1" r="13942" b="2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E802E9-4452-4EA9-9EFD-77AA3EC81D27}"/>
              </a:ext>
            </a:extLst>
          </p:cNvPr>
          <p:cNvSpPr txBox="1"/>
          <p:nvPr/>
        </p:nvSpPr>
        <p:spPr>
          <a:xfrm>
            <a:off x="665085" y="1266092"/>
            <a:ext cx="399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en-US" sz="2400" i="1" u="sng" dirty="0"/>
              <a:t>2 στάδιο: Εμφύτευση</a:t>
            </a:r>
            <a:endParaRPr lang="el-GR" altLang="en-US" sz="24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70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1141" name="Group 7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91142" name="Freeform: Shape 73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143" name="Rectangle 7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138" name="Picture 5">
            <a:extLst>
              <a:ext uri="{FF2B5EF4-FFF2-40B4-BE49-F238E27FC236}">
                <a16:creationId xmlns:a16="http://schemas.microsoft.com/office/drawing/2014/main" id="{56A9D6F9-1FCB-4F72-85D3-E821D5CB8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7030" y="643467"/>
            <a:ext cx="7477939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62" name="Content Placeholder 2">
            <a:extLst>
              <a:ext uri="{FF2B5EF4-FFF2-40B4-BE49-F238E27FC236}">
                <a16:creationId xmlns:a16="http://schemas.microsoft.com/office/drawing/2014/main" id="{576BCA6C-90BF-44CE-ADB5-C792E60272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8638" y="2559235"/>
            <a:ext cx="10143668" cy="34355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altLang="en-US" sz="2000" b="1" dirty="0"/>
              <a:t>Βιβλιογραφία</a:t>
            </a:r>
            <a:r>
              <a:rPr lang="el-GR" altLang="en-US" sz="2000" dirty="0"/>
              <a:t>:</a:t>
            </a:r>
          </a:p>
          <a:p>
            <a:pPr marL="0" indent="0">
              <a:buNone/>
            </a:pPr>
            <a:r>
              <a:rPr lang="el-GR" altLang="en-US" sz="2000" dirty="0"/>
              <a:t>Βιολογία Β΄ Λυκείου Προσανατολισμού Ειδική Έκδοση, ΥΑΠ (2017) </a:t>
            </a:r>
          </a:p>
          <a:p>
            <a:pPr marL="0" indent="0">
              <a:buNone/>
            </a:pPr>
            <a:endParaRPr lang="el-GR" altLang="en-US" sz="2000" dirty="0"/>
          </a:p>
          <a:p>
            <a:pPr marL="0" indent="0">
              <a:buNone/>
            </a:pPr>
            <a:endParaRPr lang="el-GR" altLang="en-US" sz="2000" dirty="0"/>
          </a:p>
          <a:p>
            <a:pPr marL="0" indent="0">
              <a:buNone/>
            </a:pPr>
            <a:r>
              <a:rPr lang="el-GR" altLang="en-US" sz="2000" dirty="0"/>
              <a:t>Κάποιες φωτογραφίες έχουν παρθεί από το διαδίκτυο</a:t>
            </a:r>
          </a:p>
          <a:p>
            <a:pPr marL="0" indent="0">
              <a:buNone/>
            </a:pPr>
            <a:r>
              <a:rPr lang="el-GR" altLang="en-US" sz="2000" dirty="0"/>
              <a:t>Οι παρουσιάσεις είναι μόνο για παιδαγωγικό σκοπό και όχι κερδοσκοπικό!</a:t>
            </a:r>
            <a:endParaRPr lang="en-GB" altLang="en-US" sz="2000" dirty="0"/>
          </a:p>
          <a:p>
            <a:pPr marL="0" indent="0">
              <a:buNone/>
            </a:pPr>
            <a:r>
              <a:rPr lang="el-GR" altLang="en-US" sz="2400" dirty="0"/>
              <a:t>	</a:t>
            </a:r>
          </a:p>
          <a:p>
            <a:pPr marL="0" indent="0">
              <a:buNone/>
            </a:pPr>
            <a:endParaRPr lang="en-GB" alt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3684</Words>
  <Application>Microsoft Office PowerPoint</Application>
  <PresentationFormat>Widescreen</PresentationFormat>
  <Paragraphs>297</Paragraphs>
  <Slides>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3" baseType="lpstr">
      <vt:lpstr>Arial</vt:lpstr>
      <vt:lpstr>Calibri</vt:lpstr>
      <vt:lpstr>Calibri Light</vt:lpstr>
      <vt:lpstr>Wingdings</vt:lpstr>
      <vt:lpstr>Office Theme</vt:lpstr>
      <vt:lpstr>Αναπαραγωγή</vt:lpstr>
      <vt:lpstr>Ρόλος της αναπαραγωγής</vt:lpstr>
      <vt:lpstr>Τρόποι αναπαραγωγής</vt:lpstr>
      <vt:lpstr>Αμφιγονία</vt:lpstr>
      <vt:lpstr>PowerPoint Presentation</vt:lpstr>
      <vt:lpstr>PowerPoint Presentation</vt:lpstr>
      <vt:lpstr>Κυτταρική διαίρεση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Στάδια μίτωσης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Σημασία της Μίτωσης</vt:lpstr>
      <vt:lpstr>PowerPoint Presentation</vt:lpstr>
      <vt:lpstr>Μείωση</vt:lpstr>
      <vt:lpstr>PowerPoint Presentation</vt:lpstr>
      <vt:lpstr>Στη μετάφαση Ι της Μείωσης, τα ζεύγη ομόλογων χρωματοσωμάτων διατάσσονται κατά μήκος του ισημερινού επιπέδου.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Σημασία της Μείωσης</vt:lpstr>
      <vt:lpstr>PowerPoint Presentation</vt:lpstr>
      <vt:lpstr>Χιασματυπία</vt:lpstr>
      <vt:lpstr>Εισαγωγή στον άνθρωπο</vt:lpstr>
      <vt:lpstr>Δομή των γαμετών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Χαρακτηριστικά γνωρίσματα</vt:lpstr>
      <vt:lpstr>Δομή και λειτουργία του γεννητικού συστήματος του άνδρα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Τα κύτταρα Sertoli: </vt:lpstr>
      <vt:lpstr>PowerPoint Presentation</vt:lpstr>
      <vt:lpstr>PowerPoint Presentation</vt:lpstr>
      <vt:lpstr>PowerPoint Presentation</vt:lpstr>
      <vt:lpstr>PowerPoint Presentation</vt:lpstr>
      <vt:lpstr>Δομή και λειτουργία του γεννητικού συστήματος της γυναίκας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Εμβρυογένεση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Αναπαραγωγή</dc:title>
  <dc:creator>Ανδρονίκη  Κλώνη</dc:creator>
  <cp:lastModifiedBy>Ανδρονίκη  Κλώνη</cp:lastModifiedBy>
  <cp:revision>3</cp:revision>
  <dcterms:created xsi:type="dcterms:W3CDTF">2020-08-07T08:52:34Z</dcterms:created>
  <dcterms:modified xsi:type="dcterms:W3CDTF">2020-08-15T14:13:47Z</dcterms:modified>
</cp:coreProperties>
</file>