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79"/>
  </p:notesMasterIdLst>
  <p:sldIdLst>
    <p:sldId id="257" r:id="rId2"/>
    <p:sldId id="258" r:id="rId3"/>
    <p:sldId id="405" r:id="rId4"/>
    <p:sldId id="259" r:id="rId5"/>
    <p:sldId id="260" r:id="rId6"/>
    <p:sldId id="387" r:id="rId7"/>
    <p:sldId id="330" r:id="rId8"/>
    <p:sldId id="261" r:id="rId9"/>
    <p:sldId id="262" r:id="rId10"/>
    <p:sldId id="331" r:id="rId11"/>
    <p:sldId id="263" r:id="rId12"/>
    <p:sldId id="403" r:id="rId13"/>
    <p:sldId id="265" r:id="rId14"/>
    <p:sldId id="264" r:id="rId15"/>
    <p:sldId id="267" r:id="rId16"/>
    <p:sldId id="341" r:id="rId17"/>
    <p:sldId id="269" r:id="rId18"/>
    <p:sldId id="270" r:id="rId19"/>
    <p:sldId id="271" r:id="rId20"/>
    <p:sldId id="404" r:id="rId21"/>
    <p:sldId id="409" r:id="rId22"/>
    <p:sldId id="410" r:id="rId23"/>
    <p:sldId id="273" r:id="rId24"/>
    <p:sldId id="274" r:id="rId25"/>
    <p:sldId id="276" r:id="rId26"/>
    <p:sldId id="411" r:id="rId27"/>
    <p:sldId id="278" r:id="rId28"/>
    <p:sldId id="275" r:id="rId29"/>
    <p:sldId id="406" r:id="rId30"/>
    <p:sldId id="388" r:id="rId31"/>
    <p:sldId id="389" r:id="rId32"/>
    <p:sldId id="390" r:id="rId33"/>
    <p:sldId id="391" r:id="rId34"/>
    <p:sldId id="412" r:id="rId35"/>
    <p:sldId id="393" r:id="rId36"/>
    <p:sldId id="394" r:id="rId37"/>
    <p:sldId id="413" r:id="rId38"/>
    <p:sldId id="414" r:id="rId39"/>
    <p:sldId id="396" r:id="rId40"/>
    <p:sldId id="348" r:id="rId41"/>
    <p:sldId id="378" r:id="rId42"/>
    <p:sldId id="351" r:id="rId43"/>
    <p:sldId id="385" r:id="rId44"/>
    <p:sldId id="350" r:id="rId45"/>
    <p:sldId id="381" r:id="rId46"/>
    <p:sldId id="384" r:id="rId47"/>
    <p:sldId id="353" r:id="rId48"/>
    <p:sldId id="380" r:id="rId49"/>
    <p:sldId id="355" r:id="rId50"/>
    <p:sldId id="356" r:id="rId51"/>
    <p:sldId id="382" r:id="rId52"/>
    <p:sldId id="386" r:id="rId53"/>
    <p:sldId id="383" r:id="rId54"/>
    <p:sldId id="352" r:id="rId55"/>
    <p:sldId id="286" r:id="rId56"/>
    <p:sldId id="291" r:id="rId57"/>
    <p:sldId id="287" r:id="rId58"/>
    <p:sldId id="361" r:id="rId59"/>
    <p:sldId id="360" r:id="rId60"/>
    <p:sldId id="364" r:id="rId61"/>
    <p:sldId id="362" r:id="rId62"/>
    <p:sldId id="363" r:id="rId63"/>
    <p:sldId id="358" r:id="rId64"/>
    <p:sldId id="300" r:id="rId65"/>
    <p:sldId id="374" r:id="rId66"/>
    <p:sldId id="294" r:id="rId67"/>
    <p:sldId id="302" r:id="rId68"/>
    <p:sldId id="397" r:id="rId69"/>
    <p:sldId id="398" r:id="rId70"/>
    <p:sldId id="407" r:id="rId71"/>
    <p:sldId id="399" r:id="rId72"/>
    <p:sldId id="402" r:id="rId73"/>
    <p:sldId id="400" r:id="rId74"/>
    <p:sldId id="401" r:id="rId75"/>
    <p:sldId id="279" r:id="rId76"/>
    <p:sldId id="280" r:id="rId77"/>
    <p:sldId id="408" r:id="rId7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Panayides" userId="de49aded-bcdd-4a3a-869e-9289c755c108" providerId="ADAL" clId="{BC65C5F4-1E52-46BC-8AAD-009FE9C50AFC}"/>
    <pc:docChg chg="undo redo custSel addSld delSld modSld">
      <pc:chgData name="Andreas Panayides" userId="de49aded-bcdd-4a3a-869e-9289c755c108" providerId="ADAL" clId="{BC65C5F4-1E52-46BC-8AAD-009FE9C50AFC}" dt="2020-08-20T15:55:32.233" v="144" actId="47"/>
      <pc:docMkLst>
        <pc:docMk/>
      </pc:docMkLst>
      <pc:sldChg chg="modSp mod modAnim">
        <pc:chgData name="Andreas Panayides" userId="de49aded-bcdd-4a3a-869e-9289c755c108" providerId="ADAL" clId="{BC65C5F4-1E52-46BC-8AAD-009FE9C50AFC}" dt="2020-08-20T14:43:11.450" v="68" actId="20577"/>
        <pc:sldMkLst>
          <pc:docMk/>
          <pc:sldMk cId="0" sldId="261"/>
        </pc:sldMkLst>
        <pc:spChg chg="mod">
          <ac:chgData name="Andreas Panayides" userId="de49aded-bcdd-4a3a-869e-9289c755c108" providerId="ADAL" clId="{BC65C5F4-1E52-46BC-8AAD-009FE9C50AFC}" dt="2020-08-20T14:43:08.917" v="65" actId="1035"/>
          <ac:spMkLst>
            <pc:docMk/>
            <pc:sldMk cId="0" sldId="261"/>
            <ac:spMk id="7171" creationId="{5F36A6BB-B28B-4374-AC52-024CAC4CCF02}"/>
          </ac:spMkLst>
        </pc:spChg>
        <pc:spChg chg="mod">
          <ac:chgData name="Andreas Panayides" userId="de49aded-bcdd-4a3a-869e-9289c755c108" providerId="ADAL" clId="{BC65C5F4-1E52-46BC-8AAD-009FE9C50AFC}" dt="2020-08-20T14:43:08.162" v="64" actId="1035"/>
          <ac:spMkLst>
            <pc:docMk/>
            <pc:sldMk cId="0" sldId="261"/>
            <ac:spMk id="11266" creationId="{84E11FC8-7196-401A-B86D-C3E90864E7E6}"/>
          </ac:spMkLst>
        </pc:spChg>
      </pc:sldChg>
      <pc:sldChg chg="modSp">
        <pc:chgData name="Andreas Panayides" userId="de49aded-bcdd-4a3a-869e-9289c755c108" providerId="ADAL" clId="{BC65C5F4-1E52-46BC-8AAD-009FE9C50AFC}" dt="2020-08-20T14:43:37.638" v="76" actId="20577"/>
        <pc:sldMkLst>
          <pc:docMk/>
          <pc:sldMk cId="0" sldId="262"/>
        </pc:sldMkLst>
        <pc:spChg chg="mod">
          <ac:chgData name="Andreas Panayides" userId="de49aded-bcdd-4a3a-869e-9289c755c108" providerId="ADAL" clId="{BC65C5F4-1E52-46BC-8AAD-009FE9C50AFC}" dt="2020-08-20T14:43:37.638" v="76" actId="20577"/>
          <ac:spMkLst>
            <pc:docMk/>
            <pc:sldMk cId="0" sldId="262"/>
            <ac:spMk id="8195" creationId="{2D69DBFE-1C17-4F2F-8823-8ED249A5221C}"/>
          </ac:spMkLst>
        </pc:spChg>
      </pc:sldChg>
      <pc:sldChg chg="add del">
        <pc:chgData name="Andreas Panayides" userId="de49aded-bcdd-4a3a-869e-9289c755c108" providerId="ADAL" clId="{BC65C5F4-1E52-46BC-8AAD-009FE9C50AFC}" dt="2020-08-20T15:49:38.310" v="141" actId="47"/>
        <pc:sldMkLst>
          <pc:docMk/>
          <pc:sldMk cId="0" sldId="266"/>
        </pc:sldMkLst>
      </pc:sldChg>
      <pc:sldChg chg="modSp">
        <pc:chgData name="Andreas Panayides" userId="de49aded-bcdd-4a3a-869e-9289c755c108" providerId="ADAL" clId="{BC65C5F4-1E52-46BC-8AAD-009FE9C50AFC}" dt="2020-08-20T14:50:03.263" v="77" actId="20577"/>
        <pc:sldMkLst>
          <pc:docMk/>
          <pc:sldMk cId="0" sldId="271"/>
        </pc:sldMkLst>
        <pc:spChg chg="mod">
          <ac:chgData name="Andreas Panayides" userId="de49aded-bcdd-4a3a-869e-9289c755c108" providerId="ADAL" clId="{BC65C5F4-1E52-46BC-8AAD-009FE9C50AFC}" dt="2020-08-20T14:50:03.263" v="77" actId="20577"/>
          <ac:spMkLst>
            <pc:docMk/>
            <pc:sldMk cId="0" sldId="271"/>
            <ac:spMk id="17411" creationId="{35DEECF7-7BA8-4A79-B30D-83D64C974F5D}"/>
          </ac:spMkLst>
        </pc:spChg>
      </pc:sldChg>
      <pc:sldChg chg="del">
        <pc:chgData name="Andreas Panayides" userId="de49aded-bcdd-4a3a-869e-9289c755c108" providerId="ADAL" clId="{BC65C5F4-1E52-46BC-8AAD-009FE9C50AFC}" dt="2020-08-20T15:55:03.785" v="143" actId="47"/>
        <pc:sldMkLst>
          <pc:docMk/>
          <pc:sldMk cId="0" sldId="277"/>
        </pc:sldMkLst>
      </pc:sldChg>
      <pc:sldChg chg="del">
        <pc:chgData name="Andreas Panayides" userId="de49aded-bcdd-4a3a-869e-9289c755c108" providerId="ADAL" clId="{BC65C5F4-1E52-46BC-8AAD-009FE9C50AFC}" dt="2020-08-20T15:49:48.393" v="142" actId="47"/>
        <pc:sldMkLst>
          <pc:docMk/>
          <pc:sldMk cId="0" sldId="349"/>
        </pc:sldMkLst>
      </pc:sldChg>
      <pc:sldChg chg="addSp delSp modSp mod">
        <pc:chgData name="Andreas Panayides" userId="de49aded-bcdd-4a3a-869e-9289c755c108" providerId="ADAL" clId="{BC65C5F4-1E52-46BC-8AAD-009FE9C50AFC}" dt="2020-08-20T15:49:35.430" v="139" actId="14100"/>
        <pc:sldMkLst>
          <pc:docMk/>
          <pc:sldMk cId="0" sldId="351"/>
        </pc:sldMkLst>
        <pc:spChg chg="mod">
          <ac:chgData name="Andreas Panayides" userId="de49aded-bcdd-4a3a-869e-9289c755c108" providerId="ADAL" clId="{BC65C5F4-1E52-46BC-8AAD-009FE9C50AFC}" dt="2020-08-20T15:49:35.430" v="139" actId="14100"/>
          <ac:spMkLst>
            <pc:docMk/>
            <pc:sldMk cId="0" sldId="351"/>
            <ac:spMk id="45058" creationId="{64987418-F370-469A-82CF-95E67B952B94}"/>
          </ac:spMkLst>
        </pc:spChg>
        <pc:picChg chg="add del mod">
          <ac:chgData name="Andreas Panayides" userId="de49aded-bcdd-4a3a-869e-9289c755c108" providerId="ADAL" clId="{BC65C5F4-1E52-46BC-8AAD-009FE9C50AFC}" dt="2020-08-20T15:49:28.379" v="131" actId="22"/>
          <ac:picMkLst>
            <pc:docMk/>
            <pc:sldMk cId="0" sldId="351"/>
            <ac:picMk id="2" creationId="{E39CF078-AD6F-4BDC-B369-143FB0754303}"/>
          </ac:picMkLst>
        </pc:picChg>
      </pc:sldChg>
      <pc:sldChg chg="modSp">
        <pc:chgData name="Andreas Panayides" userId="de49aded-bcdd-4a3a-869e-9289c755c108" providerId="ADAL" clId="{BC65C5F4-1E52-46BC-8AAD-009FE9C50AFC}" dt="2020-08-20T15:32:51.034" v="114" actId="20577"/>
        <pc:sldMkLst>
          <pc:docMk/>
          <pc:sldMk cId="0" sldId="383"/>
        </pc:sldMkLst>
        <pc:spChg chg="mod">
          <ac:chgData name="Andreas Panayides" userId="de49aded-bcdd-4a3a-869e-9289c755c108" providerId="ADAL" clId="{BC65C5F4-1E52-46BC-8AAD-009FE9C50AFC}" dt="2020-08-20T15:32:51.034" v="114" actId="20577"/>
          <ac:spMkLst>
            <pc:docMk/>
            <pc:sldMk cId="0" sldId="383"/>
            <ac:spMk id="3" creationId="{14191D9C-F5C2-4012-ADD5-20EC757C95DE}"/>
          </ac:spMkLst>
        </pc:spChg>
      </pc:sldChg>
      <pc:sldChg chg="addSp delSp">
        <pc:chgData name="Andreas Panayides" userId="de49aded-bcdd-4a3a-869e-9289c755c108" providerId="ADAL" clId="{BC65C5F4-1E52-46BC-8AAD-009FE9C50AFC}" dt="2020-08-20T15:49:28.909" v="132" actId="21"/>
        <pc:sldMkLst>
          <pc:docMk/>
          <pc:sldMk cId="0" sldId="385"/>
        </pc:sldMkLst>
        <pc:picChg chg="add del">
          <ac:chgData name="Andreas Panayides" userId="de49aded-bcdd-4a3a-869e-9289c755c108" providerId="ADAL" clId="{BC65C5F4-1E52-46BC-8AAD-009FE9C50AFC}" dt="2020-08-20T15:49:28.909" v="132" actId="21"/>
          <ac:picMkLst>
            <pc:docMk/>
            <pc:sldMk cId="0" sldId="385"/>
            <ac:picMk id="49154" creationId="{40FA73D7-B491-4A57-B109-7AC8617E9381}"/>
          </ac:picMkLst>
        </pc:picChg>
      </pc:sldChg>
      <pc:sldChg chg="modSp">
        <pc:chgData name="Andreas Panayides" userId="de49aded-bcdd-4a3a-869e-9289c755c108" providerId="ADAL" clId="{BC65C5F4-1E52-46BC-8AAD-009FE9C50AFC}" dt="2020-08-20T14:54:50.333" v="79" actId="20577"/>
        <pc:sldMkLst>
          <pc:docMk/>
          <pc:sldMk cId="0" sldId="388"/>
        </pc:sldMkLst>
        <pc:spChg chg="mod">
          <ac:chgData name="Andreas Panayides" userId="de49aded-bcdd-4a3a-869e-9289c755c108" providerId="ADAL" clId="{BC65C5F4-1E52-46BC-8AAD-009FE9C50AFC}" dt="2020-08-20T14:54:50.333" v="79" actId="20577"/>
          <ac:spMkLst>
            <pc:docMk/>
            <pc:sldMk cId="0" sldId="388"/>
            <ac:spMk id="32770" creationId="{73B52C3C-4BBF-4E42-ABBC-AACC2CA71839}"/>
          </ac:spMkLst>
        </pc:spChg>
      </pc:sldChg>
      <pc:sldChg chg="del">
        <pc:chgData name="Andreas Panayides" userId="de49aded-bcdd-4a3a-869e-9289c755c108" providerId="ADAL" clId="{BC65C5F4-1E52-46BC-8AAD-009FE9C50AFC}" dt="2020-08-20T15:55:32.233" v="144" actId="47"/>
        <pc:sldMkLst>
          <pc:docMk/>
          <pc:sldMk cId="0" sldId="392"/>
        </pc:sldMkLst>
      </pc:sldChg>
      <pc:sldChg chg="modSp mod">
        <pc:chgData name="Andreas Panayides" userId="de49aded-bcdd-4a3a-869e-9289c755c108" providerId="ADAL" clId="{BC65C5F4-1E52-46BC-8AAD-009FE9C50AFC}" dt="2020-08-20T15:25:15.454" v="111" actId="20577"/>
        <pc:sldMkLst>
          <pc:docMk/>
          <pc:sldMk cId="0" sldId="396"/>
        </pc:sldMkLst>
        <pc:spChg chg="mod">
          <ac:chgData name="Andreas Panayides" userId="de49aded-bcdd-4a3a-869e-9289c755c108" providerId="ADAL" clId="{BC65C5F4-1E52-46BC-8AAD-009FE9C50AFC}" dt="2020-08-20T15:25:15.454" v="111" actId="20577"/>
          <ac:spMkLst>
            <pc:docMk/>
            <pc:sldMk cId="0" sldId="396"/>
            <ac:spMk id="44034" creationId="{64CF67C0-7DEF-4C32-9DE5-BCACC67A142D}"/>
          </ac:spMkLst>
        </pc:spChg>
      </pc:sldChg>
      <pc:sldChg chg="modSp mod">
        <pc:chgData name="Andreas Panayides" userId="de49aded-bcdd-4a3a-869e-9289c755c108" providerId="ADAL" clId="{BC65C5F4-1E52-46BC-8AAD-009FE9C50AFC}" dt="2020-08-20T14:43:11.531" v="69" actId="27636"/>
        <pc:sldMkLst>
          <pc:docMk/>
          <pc:sldMk cId="49558082" sldId="409"/>
        </pc:sldMkLst>
        <pc:spChg chg="mod">
          <ac:chgData name="Andreas Panayides" userId="de49aded-bcdd-4a3a-869e-9289c755c108" providerId="ADAL" clId="{BC65C5F4-1E52-46BC-8AAD-009FE9C50AFC}" dt="2020-08-20T14:43:11.531" v="69" actId="27636"/>
          <ac:spMkLst>
            <pc:docMk/>
            <pc:sldMk cId="49558082" sldId="409"/>
            <ac:spMk id="2" creationId="{86106A62-B5FF-4CF7-A2D2-9DC1506EAF7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76194-37E1-418F-9546-17C870C7E77C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C89C1-6829-4227-A5D7-538DABD1E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835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038C94C4-2E6A-49F0-AFEE-2638278182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A04F8BFE-D0AF-403F-A71E-B5DADB10DC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E7257BE-CD37-4680-9953-CFC05526D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5BBC07E-4C9B-44C2-BC59-43A01FE8225B}" type="slidenum">
              <a:rPr lang="en-GB" altLang="en-US" smtClean="0"/>
              <a:pPr/>
              <a:t>35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803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023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278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148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780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403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881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47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19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34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954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C98C9D0-5E6C-4CD5-A408-1B821B0E94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E3F85B1-C175-485D-B597-CE53AD3ABF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84A1A7C-6015-4590-B9CD-CFD58044D5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C4F2E-F5E3-4455-98D7-90E1E042B357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160632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B6D6C5-56E7-4415-86FD-7AEB238F0C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CF5620-46C0-4501-9B13-A4505BFCC7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EB8471-8826-46FB-BA57-125C7D1B64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5430C-7E9E-419F-8A57-739888A21953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32985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EEEFB7-4272-4976-9038-CD3503BC55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0B880A-89D3-41A3-82BB-A0635B52A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FAFD1F-DC50-4ED6-A55B-9405A67634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3AE9F-5E3D-4829-98D5-D618D5BDA950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165754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C5777A1-D644-4227-BAD1-C92C69BB4C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65A9837-4F5D-4725-B0D5-B7F16EB281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FCCCE60-5D81-4607-8695-73E0328434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FB676-8F46-488E-A929-9580BC1DDCD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698433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98BC4-85AE-45E7-83B8-74F59B7052F0}" type="datetimeFigureOut">
              <a:rPr lang="en-GB" smtClean="0"/>
              <a:t>20/08/2020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D358A-960A-4224-BB7E-AB74EBD6CF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3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E:\&#914;%20&#923;&#965;&#954;&#949;&#943;&#959;&#965;\&#957;&#959;&#957;&#945;%20&#960;&#945;&#961;&#959;&#965;&#963;&#953;&#940;&#963;&#949;&#953;&#962;\8.%20&#924;&#949;&#964;&#945;&#966;&#959;&#961;&#940;%20&#959;&#965;&#963;&#953;&#974;&#957;%20-%20&#922;&#965;&#954;&#955;&#959;&#966;&#959;&#961;&#953;&#954;&#972;%20&#963;&#973;&#963;&#964;&#951;&#956;&#945;\y2mate.com%20-%20how_cardiovascular_system_works_animation_components_and_functions_of_blood_video_U-EsypdlTm8_360p.mp4" TargetMode="External"/><Relationship Id="rId1" Type="http://schemas.microsoft.com/office/2007/relationships/media" Target="file:///E:\&#914;%20&#923;&#965;&#954;&#949;&#943;&#959;&#965;\&#957;&#959;&#957;&#945;%20&#960;&#945;&#961;&#959;&#965;&#963;&#953;&#940;&#963;&#949;&#953;&#962;\8.%20&#924;&#949;&#964;&#945;&#966;&#959;&#961;&#940;%20&#959;&#965;&#963;&#953;&#974;&#957;%20-%20&#922;&#965;&#954;&#955;&#959;&#966;&#959;&#961;&#953;&#954;&#972;%20&#963;&#973;&#963;&#964;&#951;&#956;&#945;\y2mate.com%20-%20how_cardiovascular_system_works_animation_components_and_functions_of_blood_video_U-EsypdlTm8_360p.mp4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73">
            <a:extLst>
              <a:ext uri="{FF2B5EF4-FFF2-40B4-BE49-F238E27FC236}">
                <a16:creationId xmlns:a16="http://schemas.microsoft.com/office/drawing/2014/main" id="{0240AA30-F69A-4FAF-AE07-47018173A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6">
            <a:extLst>
              <a:ext uri="{FF2B5EF4-FFF2-40B4-BE49-F238E27FC236}">
                <a16:creationId xmlns:a16="http://schemas.microsoft.com/office/drawing/2014/main" id="{0875C705-D4A7-412C-A9E0-BA5D48FF1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3140" y="321731"/>
            <a:ext cx="3602559" cy="36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4" descr="cardiovascular_427x500">
            <a:extLst>
              <a:ext uri="{FF2B5EF4-FFF2-40B4-BE49-F238E27FC236}">
                <a16:creationId xmlns:a16="http://schemas.microsoft.com/office/drawing/2014/main" id="{95494DBF-8141-4025-AF53-873012A2C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1147" y="316598"/>
            <a:ext cx="3080187" cy="36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Freeform 5">
            <a:extLst>
              <a:ext uri="{FF2B5EF4-FFF2-40B4-BE49-F238E27FC236}">
                <a16:creationId xmlns:a16="http://schemas.microsoft.com/office/drawing/2014/main" id="{77AE232F-8DC9-433E-8E9F-08B5A8360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789091" y="4377267"/>
            <a:ext cx="542047" cy="2376459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6">
            <a:extLst>
              <a:ext uri="{FF2B5EF4-FFF2-40B4-BE49-F238E27FC236}">
                <a16:creationId xmlns:a16="http://schemas.microsoft.com/office/drawing/2014/main" id="{3B1C58A3-300B-400F-A894-FD8BB10A1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783841" y="4208147"/>
            <a:ext cx="369761" cy="212183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7">
            <a:extLst>
              <a:ext uri="{FF2B5EF4-FFF2-40B4-BE49-F238E27FC236}">
                <a16:creationId xmlns:a16="http://schemas.microsoft.com/office/drawing/2014/main" id="{6FB69856-A6E3-4654-BD50-6D8E4E75B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951746" y="4098332"/>
            <a:ext cx="201857" cy="20558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6">
            <a:extLst>
              <a:ext uri="{FF2B5EF4-FFF2-40B4-BE49-F238E27FC236}">
                <a16:creationId xmlns:a16="http://schemas.microsoft.com/office/drawing/2014/main" id="{5190D104-AE08-4129-8996-47C6F0630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048198" y="4208147"/>
            <a:ext cx="339126" cy="212183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7">
            <a:extLst>
              <a:ext uri="{FF2B5EF4-FFF2-40B4-BE49-F238E27FC236}">
                <a16:creationId xmlns:a16="http://schemas.microsoft.com/office/drawing/2014/main" id="{3B80333C-12BF-46C0-9DDE-043EA600C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053721" y="4098333"/>
            <a:ext cx="201857" cy="20558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Rectangle 8">
            <a:extLst>
              <a:ext uri="{FF2B5EF4-FFF2-40B4-BE49-F238E27FC236}">
                <a16:creationId xmlns:a16="http://schemas.microsoft.com/office/drawing/2014/main" id="{8488CD0F-BED8-464A-B629-B9DF357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51447" y="4098334"/>
            <a:ext cx="10304132" cy="1960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927D6C55-EA8C-43A1-8345-E20D06B3CDC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85346" y="4267831"/>
            <a:ext cx="9716883" cy="1071585"/>
          </a:xfrm>
        </p:spPr>
        <p:txBody>
          <a:bodyPr>
            <a:normAutofit/>
          </a:bodyPr>
          <a:lstStyle/>
          <a:p>
            <a:pPr algn="l" eaLnBrk="1" hangingPunct="1"/>
            <a:r>
              <a:rPr lang="el-GR" altLang="en-US" sz="4800" b="1" u="sng">
                <a:solidFill>
                  <a:srgbClr val="FEFFFF"/>
                </a:solidFill>
              </a:rPr>
              <a:t>Κυκλοφορικό Σύστημα</a:t>
            </a:r>
          </a:p>
        </p:txBody>
      </p:sp>
      <p:sp>
        <p:nvSpPr>
          <p:cNvPr id="88" name="Rectangle 8">
            <a:extLst>
              <a:ext uri="{FF2B5EF4-FFF2-40B4-BE49-F238E27FC236}">
                <a16:creationId xmlns:a16="http://schemas.microsoft.com/office/drawing/2014/main" id="{95F7A14D-9BE4-44DE-B304-15B1F3C38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387324" y="4377267"/>
            <a:ext cx="801628" cy="1952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1" name="TextBox 1">
            <a:extLst>
              <a:ext uri="{FF2B5EF4-FFF2-40B4-BE49-F238E27FC236}">
                <a16:creationId xmlns:a16="http://schemas.microsoft.com/office/drawing/2014/main" id="{077DC5FD-51C6-41F0-80C3-4D8E3C957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1" y="6237289"/>
            <a:ext cx="3313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l-GR" altLang="en-US" sz="1800"/>
              <a:t>Ανδρονίκη Κλώνη</a:t>
            </a:r>
            <a:endParaRPr lang="en-GB" altLang="en-US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AAB661CC-6FB9-49AA-AB28-382DFE9B58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55077" y="333375"/>
            <a:ext cx="10142805" cy="5792788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el-GR" altLang="en-US" sz="2200" dirty="0"/>
              <a:t>Το κυκλοφορικό σύστημα αποτελείται από το </a:t>
            </a:r>
            <a:r>
              <a:rPr lang="el-GR" altLang="en-US" sz="2200" b="1" dirty="0"/>
              <a:t>……</a:t>
            </a:r>
            <a:r>
              <a:rPr lang="en-GB" altLang="en-US" sz="2200" b="1" dirty="0"/>
              <a:t>….</a:t>
            </a:r>
            <a:r>
              <a:rPr lang="el-GR" altLang="en-US" sz="2200" b="1" dirty="0"/>
              <a:t>..</a:t>
            </a:r>
            <a:r>
              <a:rPr lang="el-GR" altLang="en-US" sz="2200" dirty="0"/>
              <a:t>, την </a:t>
            </a:r>
            <a:r>
              <a:rPr lang="el-GR" altLang="en-US" sz="2200" b="1" dirty="0"/>
              <a:t>…</a:t>
            </a:r>
            <a:r>
              <a:rPr lang="en-GB" altLang="en-US" sz="2200" b="1" dirty="0"/>
              <a:t>….</a:t>
            </a:r>
            <a:r>
              <a:rPr lang="el-GR" altLang="en-US" sz="2200" b="1" dirty="0"/>
              <a:t>………..</a:t>
            </a:r>
            <a:r>
              <a:rPr lang="el-GR" altLang="en-US" sz="2200" dirty="0"/>
              <a:t> και τα ………………</a:t>
            </a:r>
            <a:r>
              <a:rPr lang="en-GB" altLang="en-US" sz="2200" dirty="0"/>
              <a:t>……………………</a:t>
            </a:r>
            <a:r>
              <a:rPr lang="el-GR" altLang="en-US" sz="2200" dirty="0"/>
              <a:t>………(φλέβες, αρτηρίες και αιμοφόρα τριχοειδή αγγεία).</a:t>
            </a:r>
          </a:p>
        </p:txBody>
      </p:sp>
      <p:pic>
        <p:nvPicPr>
          <p:cNvPr id="5123" name="Picture 6">
            <a:extLst>
              <a:ext uri="{FF2B5EF4-FFF2-40B4-BE49-F238E27FC236}">
                <a16:creationId xmlns:a16="http://schemas.microsoft.com/office/drawing/2014/main" id="{98C39E7F-D769-4ED2-AB3C-0344F6D27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629" y="1277992"/>
            <a:ext cx="7610742" cy="5193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21DA32-B61A-4A6B-9A15-6047E4BDE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732" y="233486"/>
            <a:ext cx="86518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b="1" dirty="0"/>
              <a:t>αίμα</a:t>
            </a:r>
            <a:endParaRPr lang="en-GB" altLang="en-US" sz="2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8E8893-FF27-4160-95EF-10A48086D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5078" y="233486"/>
            <a:ext cx="122396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b="1" dirty="0"/>
              <a:t>καρδιά</a:t>
            </a:r>
            <a:endParaRPr lang="en-GB" altLang="en-US" sz="2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BAA351-7DAF-429B-94B1-FDFA76D9B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5653" y="562867"/>
            <a:ext cx="302418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b="1" dirty="0"/>
              <a:t>αιμοφόρα αγγεία</a:t>
            </a:r>
            <a:endParaRPr lang="en-GB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how_cardiovascular_system_works_animation_components_and_functions_of_blood_video_U-EsypdlTm8_360p.mp4">
            <a:hlinkClick r:id="" action="ppaction://media"/>
            <a:extLst>
              <a:ext uri="{FF2B5EF4-FFF2-40B4-BE49-F238E27FC236}">
                <a16:creationId xmlns:a16="http://schemas.microsoft.com/office/drawing/2014/main" id="{0786FD58-8FFA-47B0-83FA-BD6B227DCCD1}"/>
              </a:ext>
            </a:extLst>
          </p:cNvPr>
          <p:cNvPicPr>
            <a:picLocks noGrp="1" noChangeAspect="1" noChangeArrowheads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2063" y="549275"/>
            <a:ext cx="7127875" cy="53467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97A4EC4-AB65-4D0B-AD52-A16AE13FDF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1348" y="476250"/>
            <a:ext cx="6424515" cy="1143000"/>
          </a:xfrm>
        </p:spPr>
        <p:txBody>
          <a:bodyPr/>
          <a:lstStyle/>
          <a:p>
            <a:pPr eaLnBrk="1" hangingPunct="1"/>
            <a:r>
              <a:rPr lang="el-GR" altLang="en-US" sz="2800" b="1" u="sng" dirty="0"/>
              <a:t>Αίμα</a:t>
            </a: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1BA3F8F2-681C-464B-8306-8F4C25DCA8B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11348" y="1773238"/>
            <a:ext cx="4697315" cy="4525962"/>
          </a:xfrm>
        </p:spPr>
        <p:txBody>
          <a:bodyPr/>
          <a:lstStyle/>
          <a:p>
            <a:pPr algn="just" eaLnBrk="1" hangingPunct="1"/>
            <a:r>
              <a:rPr lang="el-GR" altLang="en-US" sz="2200" dirty="0"/>
              <a:t>Υγρός ιστός</a:t>
            </a:r>
          </a:p>
          <a:p>
            <a:pPr algn="just" eaLnBrk="1" hangingPunct="1"/>
            <a:r>
              <a:rPr lang="el-GR" altLang="en-US" sz="2200" dirty="0"/>
              <a:t>Το αίμα αποτελείται από το ………</a:t>
            </a:r>
            <a:r>
              <a:rPr lang="en-GB" altLang="en-US" sz="2200" dirty="0"/>
              <a:t>…….</a:t>
            </a:r>
            <a:r>
              <a:rPr lang="el-GR" altLang="en-US" sz="2200" dirty="0"/>
              <a:t>… (άμορφο συστατικό) και τα ……………………</a:t>
            </a:r>
            <a:r>
              <a:rPr lang="en-GB" altLang="en-US" sz="2200" dirty="0"/>
              <a:t>……..</a:t>
            </a:r>
            <a:r>
              <a:rPr lang="el-GR" altLang="en-US" sz="2200" dirty="0"/>
              <a:t>…………που είναι τα </a:t>
            </a:r>
            <a:r>
              <a:rPr lang="el-GR" altLang="en-US" sz="2200" dirty="0" err="1"/>
              <a:t>ερυθροκύτταρα</a:t>
            </a:r>
            <a:r>
              <a:rPr lang="el-GR" altLang="en-US" sz="2200" dirty="0"/>
              <a:t>, τα λευκοκύτταρα και τα αιμοπετάλια, τα οποία αιωρούνται στο πλάσμα και κινούνται μαζί του.</a:t>
            </a:r>
          </a:p>
        </p:txBody>
      </p:sp>
      <p:pic>
        <p:nvPicPr>
          <p:cNvPr id="7172" name="Picture 6" descr="19432">
            <a:extLst>
              <a:ext uri="{FF2B5EF4-FFF2-40B4-BE49-F238E27FC236}">
                <a16:creationId xmlns:a16="http://schemas.microsoft.com/office/drawing/2014/main" id="{8030A5D5-49ED-4425-930F-6386D5A2907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88163" y="549276"/>
            <a:ext cx="3384550" cy="2708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3" name="Content Placeholder 6">
            <a:extLst>
              <a:ext uri="{FF2B5EF4-FFF2-40B4-BE49-F238E27FC236}">
                <a16:creationId xmlns:a16="http://schemas.microsoft.com/office/drawing/2014/main" id="{A9AB0B5A-AD6D-4DAE-A940-5DB3A92AB8A3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6813" y="3411539"/>
            <a:ext cx="4025900" cy="292258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399864-E25B-4CCA-8B1A-63A7A9A33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2395537"/>
            <a:ext cx="1295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b="1" dirty="0"/>
              <a:t>πλάσμα</a:t>
            </a:r>
            <a:endParaRPr lang="en-GB" altLang="en-US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07EA4F-FC7E-45DA-A026-3677E0588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7730" y="2763838"/>
            <a:ext cx="33845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b="1" dirty="0"/>
              <a:t>έμμορφα συστατικά</a:t>
            </a:r>
            <a:endParaRPr lang="en-GB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AA0CDC48-BE9F-4C4F-B442-257D91F3B1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n-US" sz="4000" u="sng">
                <a:solidFill>
                  <a:srgbClr val="FFFFFF"/>
                </a:solidFill>
              </a:rPr>
              <a:t>Λειτουργίες του αίματος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174BA96-DC95-4DED-A2F6-46620AB26B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 lnSpcReduction="10000"/>
          </a:bodyPr>
          <a:lstStyle/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Μεταφορά Ο</a:t>
            </a:r>
            <a:r>
              <a:rPr lang="el-GR" altLang="en-US" sz="2200" baseline="-25000" dirty="0"/>
              <a:t>2</a:t>
            </a:r>
            <a:r>
              <a:rPr lang="el-GR" altLang="en-US" sz="2200" dirty="0"/>
              <a:t> από τους πνεύμονες στους ιστούς και ταυτόχρονη μεταφορά </a:t>
            </a:r>
            <a:r>
              <a:rPr lang="en-US" altLang="en-US" sz="2200" dirty="0"/>
              <a:t>C</a:t>
            </a:r>
            <a:r>
              <a:rPr lang="el-GR" altLang="en-US" sz="2200" dirty="0"/>
              <a:t>Ο</a:t>
            </a:r>
            <a:r>
              <a:rPr lang="el-GR" altLang="en-US" sz="2200" baseline="-25000" dirty="0"/>
              <a:t>2</a:t>
            </a:r>
            <a:r>
              <a:rPr lang="el-GR" altLang="en-US" sz="2200" dirty="0"/>
              <a:t> από τους ιστούς στους πνεύμονες.</a:t>
            </a:r>
          </a:p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Μεταφορά θρεπτικών ουσιών στους ιστούς και άχρηστων ή τοξικών ουσιών στα απεκκριτικά όργανα (</a:t>
            </a:r>
            <a:r>
              <a:rPr lang="el-GR" altLang="en-US" sz="2200" dirty="0" err="1"/>
              <a:t>νεφροί</a:t>
            </a:r>
            <a:r>
              <a:rPr lang="el-GR" altLang="en-US" sz="2200" dirty="0"/>
              <a:t>) ή στα όργανα αποτοξίνωσης (συκώτι, σπλήνα).</a:t>
            </a:r>
          </a:p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Μεταφορά χρήσιμων ουσιών (ορμόνες, βιταμίνες) από τα σημεία παραγωγής τους στα σημεία δράσης τους.</a:t>
            </a:r>
          </a:p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Ισοκατανομή της θερμικής ενέργειας που παράγεται από το μεταβολισμό των ιστών, σε όλο το σώμα.</a:t>
            </a:r>
          </a:p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Αποτελεί τμήμα του ανοσοποιητικού συστήματος.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E8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1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B313052-7003-48E4-82D7-A9ED90361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4667" y="643467"/>
            <a:ext cx="948266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CC468F5B-AE33-4616-9F33-ABA6EFE3F3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3200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Τα συστατικά του αίματος</a:t>
            </a:r>
          </a:p>
        </p:txBody>
      </p:sp>
      <p:pic>
        <p:nvPicPr>
          <p:cNvPr id="10242" name="Picture 4">
            <a:extLst>
              <a:ext uri="{FF2B5EF4-FFF2-40B4-BE49-F238E27FC236}">
                <a16:creationId xmlns:a16="http://schemas.microsoft.com/office/drawing/2014/main" id="{DB65DAE3-BCE7-4558-A563-578069B2D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5501" y="1562685"/>
            <a:ext cx="7392222" cy="495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A44CB4EE-83AD-4C56-872E-1E3F03E70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9255E12D-D5B1-4FC4-8749-107188960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2164" y="-1"/>
            <a:ext cx="759618" cy="6858000"/>
          </a:xfrm>
          <a:custGeom>
            <a:avLst/>
            <a:gdLst>
              <a:gd name="connsiteX0" fmla="*/ 2273 w 759618"/>
              <a:gd name="connsiteY0" fmla="*/ 0 h 6858000"/>
              <a:gd name="connsiteX1" fmla="*/ 759617 w 759618"/>
              <a:gd name="connsiteY1" fmla="*/ 0 h 6858000"/>
              <a:gd name="connsiteX2" fmla="*/ 759617 w 759618"/>
              <a:gd name="connsiteY2" fmla="*/ 1613807 h 6858000"/>
              <a:gd name="connsiteX3" fmla="*/ 759618 w 759618"/>
              <a:gd name="connsiteY3" fmla="*/ 1613808 h 6858000"/>
              <a:gd name="connsiteX4" fmla="*/ 759618 w 759618"/>
              <a:gd name="connsiteY4" fmla="*/ 6858000 h 6858000"/>
              <a:gd name="connsiteX5" fmla="*/ 0 w 759618"/>
              <a:gd name="connsiteY5" fmla="*/ 6391227 h 6858000"/>
              <a:gd name="connsiteX6" fmla="*/ 0 w 759618"/>
              <a:gd name="connsiteY6" fmla="*/ 1147035 h 6858000"/>
              <a:gd name="connsiteX7" fmla="*/ 2273 w 759618"/>
              <a:gd name="connsiteY7" fmla="*/ 11484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618" h="6858000">
                <a:moveTo>
                  <a:pt x="2273" y="0"/>
                </a:moveTo>
                <a:lnTo>
                  <a:pt x="759617" y="0"/>
                </a:lnTo>
                <a:lnTo>
                  <a:pt x="759617" y="1613807"/>
                </a:lnTo>
                <a:lnTo>
                  <a:pt x="759618" y="1613808"/>
                </a:lnTo>
                <a:lnTo>
                  <a:pt x="759618" y="6858000"/>
                </a:lnTo>
                <a:lnTo>
                  <a:pt x="0" y="6391227"/>
                </a:lnTo>
                <a:lnTo>
                  <a:pt x="0" y="1147035"/>
                </a:lnTo>
                <a:lnTo>
                  <a:pt x="2273" y="114843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41" name="Freeform 7">
            <a:extLst>
              <a:ext uri="{FF2B5EF4-FFF2-40B4-BE49-F238E27FC236}">
                <a16:creationId xmlns:a16="http://schemas.microsoft.com/office/drawing/2014/main" id="{9B20A794-0515-443F-9764-44A6569EC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879652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8" name="Picture 6" descr="432px-Blut-EDTA">
            <a:extLst>
              <a:ext uri="{FF2B5EF4-FFF2-40B4-BE49-F238E27FC236}">
                <a16:creationId xmlns:a16="http://schemas.microsoft.com/office/drawing/2014/main" id="{EACC94C3-3E4C-4077-BC27-BAC929DF1F1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9" r="2" b="2"/>
          <a:stretch/>
        </p:blipFill>
        <p:spPr>
          <a:xfrm>
            <a:off x="1" y="1"/>
            <a:ext cx="4634682" cy="614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" name="Rectangle 8">
            <a:extLst>
              <a:ext uri="{FF2B5EF4-FFF2-40B4-BE49-F238E27FC236}">
                <a16:creationId xmlns:a16="http://schemas.microsoft.com/office/drawing/2014/main" id="{A9CE15CA-2228-4197-93B9-E41A1DC42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"/>
            <a:ext cx="728717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84E11FC8-7196-401A-B86D-C3E90864E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52841" y="643465"/>
            <a:ext cx="5840770" cy="177962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000" b="1" u="sng" dirty="0" err="1">
                <a:solidFill>
                  <a:srgbClr val="FFFFFF"/>
                </a:solidFill>
              </a:rPr>
              <a:t>Πλάσμ</a:t>
            </a:r>
            <a:r>
              <a:rPr lang="en-US" altLang="en-US" sz="3000" b="1" u="sng" dirty="0">
                <a:solidFill>
                  <a:srgbClr val="FFFFFF"/>
                </a:solidFill>
              </a:rPr>
              <a:t>α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5F36A6BB-B28B-4374-AC52-024CAC4CCF0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552840" y="2040836"/>
            <a:ext cx="5840770" cy="410017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altLang="en-US" sz="2200" dirty="0">
                <a:solidFill>
                  <a:srgbClr val="FEFFFF"/>
                </a:solidFill>
              </a:rPr>
              <a:t>Απ</a:t>
            </a:r>
            <a:r>
              <a:rPr lang="en-US" altLang="en-US" sz="2200" dirty="0" err="1">
                <a:solidFill>
                  <a:srgbClr val="FEFFFF"/>
                </a:solidFill>
              </a:rPr>
              <a:t>οτελεί</a:t>
            </a:r>
            <a:r>
              <a:rPr lang="en-US" altLang="en-US" sz="2200" dirty="0">
                <a:solidFill>
                  <a:srgbClr val="FEFFFF"/>
                </a:solidFill>
              </a:rPr>
              <a:t> </a:t>
            </a:r>
            <a:r>
              <a:rPr lang="en-US" altLang="en-US" sz="2200" dirty="0" err="1">
                <a:solidFill>
                  <a:srgbClr val="FEFFFF"/>
                </a:solidFill>
              </a:rPr>
              <a:t>το</a:t>
            </a:r>
            <a:r>
              <a:rPr lang="en-US" altLang="en-US" sz="2200" dirty="0">
                <a:solidFill>
                  <a:srgbClr val="FEFFFF"/>
                </a:solidFill>
              </a:rPr>
              <a:t> 55% </a:t>
            </a:r>
            <a:r>
              <a:rPr lang="en-US" altLang="en-US" sz="2200" dirty="0" err="1">
                <a:solidFill>
                  <a:srgbClr val="FEFFFF"/>
                </a:solidFill>
              </a:rPr>
              <a:t>του</a:t>
            </a:r>
            <a:r>
              <a:rPr lang="en-US" altLang="en-US" sz="2200" dirty="0">
                <a:solidFill>
                  <a:srgbClr val="FEFFFF"/>
                </a:solidFill>
              </a:rPr>
              <a:t> </a:t>
            </a:r>
            <a:r>
              <a:rPr lang="en-US" altLang="en-US" sz="2200" dirty="0" err="1">
                <a:solidFill>
                  <a:srgbClr val="FEFFFF"/>
                </a:solidFill>
              </a:rPr>
              <a:t>όγκου</a:t>
            </a:r>
            <a:r>
              <a:rPr lang="en-US" altLang="en-US" sz="2200" dirty="0">
                <a:solidFill>
                  <a:srgbClr val="FEFFFF"/>
                </a:solidFill>
              </a:rPr>
              <a:t> </a:t>
            </a:r>
            <a:r>
              <a:rPr lang="en-US" altLang="en-US" sz="2200" dirty="0" err="1">
                <a:solidFill>
                  <a:srgbClr val="FEFFFF"/>
                </a:solidFill>
              </a:rPr>
              <a:t>του</a:t>
            </a:r>
            <a:r>
              <a:rPr lang="en-US" altLang="en-US" sz="2200" dirty="0">
                <a:solidFill>
                  <a:srgbClr val="FEFFFF"/>
                </a:solidFill>
              </a:rPr>
              <a:t> α</a:t>
            </a:r>
            <a:r>
              <a:rPr lang="en-US" altLang="en-US" sz="2200" dirty="0" err="1">
                <a:solidFill>
                  <a:srgbClr val="FEFFFF"/>
                </a:solidFill>
              </a:rPr>
              <a:t>ίμ</a:t>
            </a:r>
            <a:r>
              <a:rPr lang="en-US" altLang="en-US" sz="2200" dirty="0">
                <a:solidFill>
                  <a:srgbClr val="FEFFFF"/>
                </a:solidFill>
              </a:rPr>
              <a:t>ατος.</a:t>
            </a:r>
          </a:p>
          <a:p>
            <a:pPr algn="just"/>
            <a:r>
              <a:rPr lang="en-US" altLang="en-US" sz="2200" dirty="0">
                <a:solidFill>
                  <a:srgbClr val="FEFFFF"/>
                </a:solidFill>
              </a:rPr>
              <a:t>Απ</a:t>
            </a:r>
            <a:r>
              <a:rPr lang="en-US" altLang="en-US" sz="2200" dirty="0" err="1">
                <a:solidFill>
                  <a:srgbClr val="FEFFFF"/>
                </a:solidFill>
              </a:rPr>
              <a:t>οτελείτ</a:t>
            </a:r>
            <a:r>
              <a:rPr lang="en-US" altLang="en-US" sz="2200" dirty="0">
                <a:solidFill>
                  <a:srgbClr val="FEFFFF"/>
                </a:solidFill>
              </a:rPr>
              <a:t>αι κατά 90% από νερό και το χρώμα του είναι υποκίτρινο.</a:t>
            </a:r>
          </a:p>
          <a:p>
            <a:pPr algn="just"/>
            <a:r>
              <a:rPr lang="en-US" altLang="en-US" sz="2200" dirty="0" err="1">
                <a:solidFill>
                  <a:srgbClr val="FEFFFF"/>
                </a:solidFill>
              </a:rPr>
              <a:t>Ποιες</a:t>
            </a:r>
            <a:r>
              <a:rPr lang="en-US" altLang="en-US" sz="2200" dirty="0">
                <a:solidFill>
                  <a:srgbClr val="FEFFFF"/>
                </a:solidFill>
              </a:rPr>
              <a:t> </a:t>
            </a:r>
            <a:r>
              <a:rPr lang="en-US" altLang="en-US" sz="2200" dirty="0" err="1">
                <a:solidFill>
                  <a:srgbClr val="FEFFFF"/>
                </a:solidFill>
              </a:rPr>
              <a:t>ουσίες</a:t>
            </a:r>
            <a:r>
              <a:rPr lang="en-US" altLang="en-US" sz="2200" dirty="0">
                <a:solidFill>
                  <a:srgbClr val="FEFFFF"/>
                </a:solidFill>
              </a:rPr>
              <a:t> β</a:t>
            </a:r>
            <a:r>
              <a:rPr lang="en-US" altLang="en-US" sz="2200" dirty="0" err="1">
                <a:solidFill>
                  <a:srgbClr val="FEFFFF"/>
                </a:solidFill>
              </a:rPr>
              <a:t>ρίσκοντ</a:t>
            </a:r>
            <a:r>
              <a:rPr lang="en-US" altLang="en-US" sz="2200" dirty="0">
                <a:solidFill>
                  <a:srgbClr val="FEFFFF"/>
                </a:solidFill>
              </a:rPr>
              <a:t>αι διαλυμένες μέσα στο πλάσμα;</a:t>
            </a:r>
          </a:p>
          <a:p>
            <a:pPr marL="0" indent="0" algn="just">
              <a:buNone/>
            </a:pPr>
            <a:r>
              <a:rPr lang="en-US" altLang="en-US" sz="2200" b="1" dirty="0" err="1">
                <a:solidFill>
                  <a:srgbClr val="FEFFFF"/>
                </a:solidFill>
              </a:rPr>
              <a:t>Μέσ</a:t>
            </a:r>
            <a:r>
              <a:rPr lang="en-US" altLang="en-US" sz="2200" b="1" dirty="0">
                <a:solidFill>
                  <a:srgbClr val="FEFFFF"/>
                </a:solidFill>
              </a:rPr>
              <a:t>α στο πλάσμα βρίσκονται διαλυμένες πολλές ουσίες όπως: ανόργανα άλατα (Να</a:t>
            </a:r>
            <a:r>
              <a:rPr lang="en-US" altLang="en-US" sz="2200" b="1" baseline="30000" dirty="0">
                <a:solidFill>
                  <a:srgbClr val="FEFFFF"/>
                </a:solidFill>
              </a:rPr>
              <a:t>+</a:t>
            </a:r>
            <a:r>
              <a:rPr lang="en-US" altLang="en-US" sz="2200" b="1" dirty="0">
                <a:solidFill>
                  <a:srgbClr val="FEFFFF"/>
                </a:solidFill>
              </a:rPr>
              <a:t>, Κ</a:t>
            </a:r>
            <a:r>
              <a:rPr lang="en-US" altLang="en-US" sz="2200" b="1" baseline="30000" dirty="0">
                <a:solidFill>
                  <a:srgbClr val="FEFFFF"/>
                </a:solidFill>
              </a:rPr>
              <a:t>+</a:t>
            </a:r>
            <a:r>
              <a:rPr lang="en-US" altLang="en-US" sz="2200" b="1" dirty="0">
                <a:solidFill>
                  <a:srgbClr val="FEFFFF"/>
                </a:solidFill>
              </a:rPr>
              <a:t>, Cα</a:t>
            </a:r>
            <a:r>
              <a:rPr lang="en-US" altLang="en-US" sz="2200" b="1" baseline="30000" dirty="0">
                <a:solidFill>
                  <a:srgbClr val="FEFFFF"/>
                </a:solidFill>
              </a:rPr>
              <a:t>2+</a:t>
            </a:r>
            <a:r>
              <a:rPr lang="en-US" altLang="en-US" sz="2200" b="1" dirty="0">
                <a:solidFill>
                  <a:srgbClr val="FEFFFF"/>
                </a:solidFill>
              </a:rPr>
              <a:t>), θρεπτικά υλικά (αμινοξέα, σάκχαρα, λίπη), βιταμίνες και κυτταρικά προϊόντα (ινωδογόνο, ορμόνες και επιβλαβή προϊόντα του μεταβολισμού π.χ. </a:t>
            </a:r>
            <a:r>
              <a:rPr lang="en-US" altLang="en-US" sz="2200" b="1" dirty="0" err="1">
                <a:solidFill>
                  <a:srgbClr val="FEFFFF"/>
                </a:solidFill>
              </a:rPr>
              <a:t>ουρί</a:t>
            </a:r>
            <a:r>
              <a:rPr lang="en-US" altLang="en-US" sz="2200" b="1" dirty="0">
                <a:solidFill>
                  <a:srgbClr val="FEFFFF"/>
                </a:solidFill>
              </a:rPr>
              <a:t>α).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4" name="Rectangle 136">
            <a:extLst>
              <a:ext uri="{FF2B5EF4-FFF2-40B4-BE49-F238E27FC236}">
                <a16:creationId xmlns:a16="http://schemas.microsoft.com/office/drawing/2014/main" id="{828D1E49-2A21-4A83-A0E0-FB1597B4B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295" name="Group 138">
            <a:extLst>
              <a:ext uri="{FF2B5EF4-FFF2-40B4-BE49-F238E27FC236}">
                <a16:creationId xmlns:a16="http://schemas.microsoft.com/office/drawing/2014/main" id="{088B852E-5494-418B-A833-75CF016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0" name="Freeform 5">
              <a:extLst>
                <a:ext uri="{FF2B5EF4-FFF2-40B4-BE49-F238E27FC236}">
                  <a16:creationId xmlns:a16="http://schemas.microsoft.com/office/drawing/2014/main" id="{DF31E3C1-1A46-4329-9F80-B576692FE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6" name="Freeform 6">
              <a:extLst>
                <a:ext uri="{FF2B5EF4-FFF2-40B4-BE49-F238E27FC236}">
                  <a16:creationId xmlns:a16="http://schemas.microsoft.com/office/drawing/2014/main" id="{294B4592-99CA-47B1-816F-CE2D44F65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7">
              <a:extLst>
                <a:ext uri="{FF2B5EF4-FFF2-40B4-BE49-F238E27FC236}">
                  <a16:creationId xmlns:a16="http://schemas.microsoft.com/office/drawing/2014/main" id="{BF690E4C-72F8-4AC5-AF99-562763CC6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7" name="Freeform 8">
              <a:extLst>
                <a:ext uri="{FF2B5EF4-FFF2-40B4-BE49-F238E27FC236}">
                  <a16:creationId xmlns:a16="http://schemas.microsoft.com/office/drawing/2014/main" id="{F834CDD4-CAB8-4ACC-9AAC-5399C743DE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9">
              <a:extLst>
                <a:ext uri="{FF2B5EF4-FFF2-40B4-BE49-F238E27FC236}">
                  <a16:creationId xmlns:a16="http://schemas.microsoft.com/office/drawing/2014/main" id="{1AEB045A-6821-475B-A28E-047437ABE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0">
              <a:extLst>
                <a:ext uri="{FF2B5EF4-FFF2-40B4-BE49-F238E27FC236}">
                  <a16:creationId xmlns:a16="http://schemas.microsoft.com/office/drawing/2014/main" id="{D9B790C0-3D34-4626-BAFB-6EB473F40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1">
              <a:extLst>
                <a:ext uri="{FF2B5EF4-FFF2-40B4-BE49-F238E27FC236}">
                  <a16:creationId xmlns:a16="http://schemas.microsoft.com/office/drawing/2014/main" id="{EDA4D87F-91A4-4628-9A6E-F01820A7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2">
              <a:extLst>
                <a:ext uri="{FF2B5EF4-FFF2-40B4-BE49-F238E27FC236}">
                  <a16:creationId xmlns:a16="http://schemas.microsoft.com/office/drawing/2014/main" id="{045DAB88-124C-459C-A889-DAE9C9BE2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3">
              <a:extLst>
                <a:ext uri="{FF2B5EF4-FFF2-40B4-BE49-F238E27FC236}">
                  <a16:creationId xmlns:a16="http://schemas.microsoft.com/office/drawing/2014/main" id="{85D44010-1DAA-4CAC-B83F-7E3E8C45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">
              <a:extLst>
                <a:ext uri="{FF2B5EF4-FFF2-40B4-BE49-F238E27FC236}">
                  <a16:creationId xmlns:a16="http://schemas.microsoft.com/office/drawing/2014/main" id="{E8C01D66-5C93-4A2E-AA74-DE97574EA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5">
              <a:extLst>
                <a:ext uri="{FF2B5EF4-FFF2-40B4-BE49-F238E27FC236}">
                  <a16:creationId xmlns:a16="http://schemas.microsoft.com/office/drawing/2014/main" id="{E2E1A6E1-6C4A-47D3-81E2-9F8624F1B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6">
              <a:extLst>
                <a:ext uri="{FF2B5EF4-FFF2-40B4-BE49-F238E27FC236}">
                  <a16:creationId xmlns:a16="http://schemas.microsoft.com/office/drawing/2014/main" id="{3E849CB5-4526-49DC-B77B-A20FDB7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7">
              <a:extLst>
                <a:ext uri="{FF2B5EF4-FFF2-40B4-BE49-F238E27FC236}">
                  <a16:creationId xmlns:a16="http://schemas.microsoft.com/office/drawing/2014/main" id="{5A18C8A4-FB2A-44C1-93D3-26C6DDFE0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8">
              <a:extLst>
                <a:ext uri="{FF2B5EF4-FFF2-40B4-BE49-F238E27FC236}">
                  <a16:creationId xmlns:a16="http://schemas.microsoft.com/office/drawing/2014/main" id="{85D014FD-8C5A-4071-B19E-4910AAB61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9">
              <a:extLst>
                <a:ext uri="{FF2B5EF4-FFF2-40B4-BE49-F238E27FC236}">
                  <a16:creationId xmlns:a16="http://schemas.microsoft.com/office/drawing/2014/main" id="{A37D7262-3596-4026-9AD4-E94332E5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20">
              <a:extLst>
                <a:ext uri="{FF2B5EF4-FFF2-40B4-BE49-F238E27FC236}">
                  <a16:creationId xmlns:a16="http://schemas.microsoft.com/office/drawing/2014/main" id="{187E37E0-AAC3-4B33-AF36-334ACCBD3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21">
              <a:extLst>
                <a:ext uri="{FF2B5EF4-FFF2-40B4-BE49-F238E27FC236}">
                  <a16:creationId xmlns:a16="http://schemas.microsoft.com/office/drawing/2014/main" id="{409758BB-8A0E-4BEB-BC0C-F410AD98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22">
              <a:extLst>
                <a:ext uri="{FF2B5EF4-FFF2-40B4-BE49-F238E27FC236}">
                  <a16:creationId xmlns:a16="http://schemas.microsoft.com/office/drawing/2014/main" id="{97C4EFE2-9D25-4978-BD9A-873B49270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23">
              <a:extLst>
                <a:ext uri="{FF2B5EF4-FFF2-40B4-BE49-F238E27FC236}">
                  <a16:creationId xmlns:a16="http://schemas.microsoft.com/office/drawing/2014/main" id="{9CCAF82A-A0E0-4B55-A97B-EFFAE79AF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24">
              <a:extLst>
                <a:ext uri="{FF2B5EF4-FFF2-40B4-BE49-F238E27FC236}">
                  <a16:creationId xmlns:a16="http://schemas.microsoft.com/office/drawing/2014/main" id="{4F800DD8-3954-4F73-8807-16F1CFAC1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25">
              <a:extLst>
                <a:ext uri="{FF2B5EF4-FFF2-40B4-BE49-F238E27FC236}">
                  <a16:creationId xmlns:a16="http://schemas.microsoft.com/office/drawing/2014/main" id="{84E1C91A-4B06-4852-918C-6380FA98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290" name="Rectangle 2">
            <a:extLst>
              <a:ext uri="{FF2B5EF4-FFF2-40B4-BE49-F238E27FC236}">
                <a16:creationId xmlns:a16="http://schemas.microsoft.com/office/drawing/2014/main" id="{83975D46-EBFB-47FB-9111-3BAF89A20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9000" y="332944"/>
            <a:ext cx="10488547" cy="1190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3000" b="1" u="sng" dirty="0" err="1"/>
              <a:t>Ερυθροκύττ</a:t>
            </a:r>
            <a:r>
              <a:rPr lang="en-US" altLang="en-US" sz="3000" b="1" u="sng" dirty="0"/>
              <a:t>αρα (ερυθρά αιμοσφαίρια)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F5437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2" name="Picture 9" descr="12664">
            <a:extLst>
              <a:ext uri="{FF2B5EF4-FFF2-40B4-BE49-F238E27FC236}">
                <a16:creationId xmlns:a16="http://schemas.microsoft.com/office/drawing/2014/main" id="{A902DB22-9094-43B5-A456-AE1FF073DD0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3" r="-1" b="5201"/>
          <a:stretch/>
        </p:blipFill>
        <p:spPr>
          <a:xfrm>
            <a:off x="1103257" y="2416047"/>
            <a:ext cx="4626864" cy="3346704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Rectangle 7">
            <a:extLst>
              <a:ext uri="{FF2B5EF4-FFF2-40B4-BE49-F238E27FC236}">
                <a16:creationId xmlns:a16="http://schemas.microsoft.com/office/drawing/2014/main" id="{2D69DBFE-1C17-4F2F-8823-8ED249A522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58273" y="1523856"/>
            <a:ext cx="5700340" cy="509967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just">
              <a:buClr>
                <a:srgbClr val="F54372"/>
              </a:buClr>
              <a:defRPr/>
            </a:pPr>
            <a:r>
              <a:rPr lang="en-US" sz="2200" dirty="0" err="1"/>
              <a:t>Σε</a:t>
            </a:r>
            <a:r>
              <a:rPr lang="en-US" sz="2200" dirty="0"/>
              <a:t> π</a:t>
            </a:r>
            <a:r>
              <a:rPr lang="en-US" sz="2200" dirty="0" err="1"/>
              <a:t>οιο</a:t>
            </a:r>
            <a:r>
              <a:rPr lang="en-US" sz="2200" dirty="0"/>
              <a:t> </a:t>
            </a:r>
            <a:r>
              <a:rPr lang="en-US" sz="2200" dirty="0" err="1"/>
              <a:t>μέρος</a:t>
            </a:r>
            <a:r>
              <a:rPr lang="en-US" sz="2200" dirty="0"/>
              <a:t> </a:t>
            </a:r>
            <a:r>
              <a:rPr lang="en-US" sz="2200" dirty="0" err="1"/>
              <a:t>του</a:t>
            </a:r>
            <a:r>
              <a:rPr lang="en-US" sz="2200" dirty="0"/>
              <a:t> </a:t>
            </a:r>
            <a:r>
              <a:rPr lang="en-US" sz="2200" dirty="0" err="1"/>
              <a:t>σώμ</a:t>
            </a:r>
            <a:r>
              <a:rPr lang="en-US" sz="2200" dirty="0"/>
              <a:t>ατος παράγονται τα ερυθρά αιμοσφαίρια; </a:t>
            </a:r>
          </a:p>
          <a:p>
            <a:pPr marL="0" indent="0" algn="just">
              <a:buClr>
                <a:srgbClr val="F54372"/>
              </a:buClr>
              <a:buNone/>
              <a:defRPr/>
            </a:pPr>
            <a:r>
              <a:rPr lang="en-US" altLang="en-US" sz="2200" b="1" dirty="0"/>
              <a:t>Πα</a:t>
            </a:r>
            <a:r>
              <a:rPr lang="en-US" altLang="en-US" sz="2200" b="1" dirty="0" err="1"/>
              <a:t>ράγοντ</a:t>
            </a:r>
            <a:r>
              <a:rPr lang="en-US" altLang="en-US" sz="2200" b="1" dirty="0"/>
              <a:t>αι στον ερυθρό μυελό των οστών </a:t>
            </a:r>
          </a:p>
          <a:p>
            <a:pPr algn="just">
              <a:buClr>
                <a:srgbClr val="F54372"/>
              </a:buClr>
              <a:defRPr/>
            </a:pPr>
            <a:r>
              <a:rPr lang="en-US" sz="2200" dirty="0" err="1"/>
              <a:t>Πώς</a:t>
            </a:r>
            <a:r>
              <a:rPr lang="en-US" sz="2200" dirty="0"/>
              <a:t> </a:t>
            </a:r>
            <a:r>
              <a:rPr lang="en-US" sz="2200" dirty="0" err="1"/>
              <a:t>ονομάζοντ</a:t>
            </a:r>
            <a:r>
              <a:rPr lang="en-US" sz="2200" dirty="0"/>
              <a:t>αι τα κύτταρα από τα οποία έχουν διαφοροποιηθεί τα ερυθρά αιμοσφαίρια;</a:t>
            </a:r>
          </a:p>
          <a:p>
            <a:pPr marL="0" indent="0" algn="just">
              <a:buClr>
                <a:srgbClr val="F54372"/>
              </a:buClr>
              <a:buNone/>
              <a:defRPr/>
            </a:pPr>
            <a:r>
              <a:rPr lang="en-US" altLang="en-US" sz="2200" b="1" dirty="0" err="1"/>
              <a:t>Αρχέγον</a:t>
            </a:r>
            <a:r>
              <a:rPr lang="en-US" altLang="en-US" sz="2200" b="1" dirty="0"/>
              <a:t>α αιμοποιητικά κύτταρα (τα οποία διαφοροποιούνται σ</a:t>
            </a:r>
            <a:r>
              <a:rPr lang="el-GR" altLang="en-US" sz="2200" b="1" dirty="0"/>
              <a:t>ε</a:t>
            </a:r>
            <a:r>
              <a:rPr lang="en-US" altLang="en-US" sz="2200" b="1" dirty="0"/>
              <a:t> μυελοβλάστες και τελικά σε ερυθροκύτταρα).</a:t>
            </a:r>
            <a:endParaRPr lang="en-US" altLang="en-US" sz="2200" dirty="0"/>
          </a:p>
          <a:p>
            <a:pPr algn="just">
              <a:buClr>
                <a:srgbClr val="F54372"/>
              </a:buClr>
              <a:defRPr/>
            </a:pPr>
            <a:r>
              <a:rPr lang="en-US" sz="2200" dirty="0" err="1"/>
              <a:t>Ποιοι</a:t>
            </a:r>
            <a:r>
              <a:rPr lang="en-US" sz="2200" dirty="0"/>
              <a:t> </a:t>
            </a:r>
            <a:r>
              <a:rPr lang="en-US" sz="2200" dirty="0" err="1"/>
              <a:t>άλλοι</a:t>
            </a:r>
            <a:r>
              <a:rPr lang="en-US" sz="2200" dirty="0"/>
              <a:t> πα</a:t>
            </a:r>
            <a:r>
              <a:rPr lang="en-US" sz="2200" dirty="0" err="1"/>
              <a:t>ράγοντες</a:t>
            </a:r>
            <a:r>
              <a:rPr lang="en-US" sz="2200" dirty="0"/>
              <a:t> </a:t>
            </a:r>
            <a:r>
              <a:rPr lang="en-US" sz="2200" dirty="0" err="1"/>
              <a:t>είν</a:t>
            </a:r>
            <a:r>
              <a:rPr lang="en-US" sz="2200" dirty="0"/>
              <a:t>αι απαραίτητοι για αυτήν τη διαφοροποίηση τους σε ερυθρά αιμοσφαίρια;</a:t>
            </a:r>
            <a:endParaRPr lang="en-US" altLang="en-US" sz="2200" dirty="0"/>
          </a:p>
          <a:p>
            <a:pPr marL="0" indent="0" algn="just">
              <a:buClr>
                <a:srgbClr val="F54372"/>
              </a:buClr>
              <a:buNone/>
              <a:defRPr/>
            </a:pPr>
            <a:r>
              <a:rPr lang="en-US" altLang="en-US" sz="2200" b="1" dirty="0" err="1"/>
              <a:t>Με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τη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δράση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της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ερυθρο</a:t>
            </a:r>
            <a:r>
              <a:rPr lang="en-US" altLang="en-US" sz="2200" b="1" dirty="0"/>
              <a:t>ποιητίνης ορμόνης που παράγεται στους νεφρούς, της βιταμίνης Β12 και σίδηρο.</a:t>
            </a:r>
          </a:p>
          <a:p>
            <a:pPr marL="0">
              <a:buClr>
                <a:srgbClr val="F54372"/>
              </a:buClr>
              <a:defRPr/>
            </a:pPr>
            <a:endParaRPr lang="en-US" alt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4">
            <a:extLst>
              <a:ext uri="{FF2B5EF4-FFF2-40B4-BE49-F238E27FC236}">
                <a16:creationId xmlns:a16="http://schemas.microsoft.com/office/drawing/2014/main" id="{C9F9D0D0-2A20-408E-ADCA-B70A6794F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0510" y="643467"/>
            <a:ext cx="6870979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>
            <a:extLst>
              <a:ext uri="{FF2B5EF4-FFF2-40B4-BE49-F238E27FC236}">
                <a16:creationId xmlns:a16="http://schemas.microsoft.com/office/drawing/2014/main" id="{8D71F23B-6C6A-44B1-9EE7-2039E38AD20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87791" y="260350"/>
            <a:ext cx="11029071" cy="3384550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/>
              <a:t>Πόσο ζουν τα ερυθρά αιμοσφαίρια;</a:t>
            </a:r>
          </a:p>
          <a:p>
            <a:pPr marL="0" indent="0" algn="just">
              <a:buNone/>
              <a:defRPr/>
            </a:pPr>
            <a:r>
              <a:rPr lang="el-GR" altLang="en-US" sz="2200" b="1" dirty="0"/>
              <a:t>Έχουν κύκλο ζωής 120 ημέρες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/>
              <a:t>Ποιος είναι ο ρόλος των ερυθρών αιμοσφαιρίων;</a:t>
            </a:r>
          </a:p>
          <a:p>
            <a:pPr marL="0" indent="0" algn="just">
              <a:buNone/>
              <a:defRPr/>
            </a:pPr>
            <a:r>
              <a:rPr lang="el-GR" altLang="en-US" sz="2200" b="1" dirty="0"/>
              <a:t>Βασικός ρόλος των </a:t>
            </a:r>
            <a:r>
              <a:rPr lang="el-GR" altLang="en-US" sz="2200" b="1" dirty="0" err="1"/>
              <a:t>ερυθροκυττάρων</a:t>
            </a:r>
            <a:r>
              <a:rPr lang="el-GR" altLang="en-US" sz="2200" b="1" dirty="0"/>
              <a:t> είναι η μεταφορά του οξυγόνου και του διοξειδίου του άνθρακα.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/>
              <a:t>Πώς καταστρέφονται;</a:t>
            </a:r>
          </a:p>
          <a:p>
            <a:pPr marL="0" indent="0" algn="just">
              <a:buNone/>
              <a:defRPr/>
            </a:pPr>
            <a:r>
              <a:rPr lang="el-GR" altLang="en-US" sz="2200" b="1" dirty="0"/>
              <a:t>Προς το τέλος της ζωής τους τα κύτταρα παθαίνουν λύση και τα περιεχόμενα τους (κυρίως ο σίδηρος) ανακυκλώνονται από τα φαγοκύτταρα του σπλήνα και προωθούνται στο μυελό των οστών για να  χρησιμοποιηθούν ξανά για τη δημιουργία νέων </a:t>
            </a:r>
            <a:r>
              <a:rPr lang="el-GR" altLang="en-US" sz="2200" b="1" dirty="0" err="1"/>
              <a:t>ερυθροκυττάρων</a:t>
            </a:r>
            <a:r>
              <a:rPr lang="el-GR" altLang="en-US" sz="2200" b="1" dirty="0"/>
              <a:t>.</a:t>
            </a:r>
          </a:p>
          <a:p>
            <a:pPr marL="0" indent="0">
              <a:buNone/>
              <a:defRPr/>
            </a:pPr>
            <a:endParaRPr lang="el-GR" altLang="en-US" sz="2200" b="1" dirty="0"/>
          </a:p>
          <a:p>
            <a:pPr eaLnBrk="1" hangingPunct="1">
              <a:buFontTx/>
              <a:buNone/>
              <a:defRPr/>
            </a:pPr>
            <a:endParaRPr lang="en-US" altLang="en-US" sz="2400" dirty="0"/>
          </a:p>
        </p:txBody>
      </p:sp>
      <p:pic>
        <p:nvPicPr>
          <p:cNvPr id="14339" name="Picture 7" descr="red blood cells">
            <a:extLst>
              <a:ext uri="{FF2B5EF4-FFF2-40B4-BE49-F238E27FC236}">
                <a16:creationId xmlns:a16="http://schemas.microsoft.com/office/drawing/2014/main" id="{92C324A5-7B76-4C50-89DB-5F5474FB149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716" y="3644900"/>
            <a:ext cx="3839220" cy="27834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126CB-F5D0-4E2A-A975-25FEF549F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4" y="887896"/>
            <a:ext cx="4276579" cy="5335923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/>
              <a:t>Πόσα ερυθρά αιμοσφαίρια έχει ο άνθρωπος ανά </a:t>
            </a:r>
            <a:r>
              <a:rPr lang="en-GB" altLang="en-US" sz="2200" dirty="0"/>
              <a:t>mm</a:t>
            </a:r>
            <a:r>
              <a:rPr lang="en-GB" altLang="en-US" sz="2200" baseline="30000" dirty="0"/>
              <a:t>3</a:t>
            </a:r>
            <a:r>
              <a:rPr lang="el-GR" altLang="en-US" sz="2200" dirty="0"/>
              <a:t>;</a:t>
            </a:r>
          </a:p>
          <a:p>
            <a:pPr marL="0" indent="0" algn="just">
              <a:buNone/>
              <a:defRPr/>
            </a:pPr>
            <a:r>
              <a:rPr lang="el-GR" altLang="en-US" sz="2200" b="1" dirty="0"/>
              <a:t>5 – 6 εκατομμύρια κύτταρα ανά </a:t>
            </a:r>
            <a:r>
              <a:rPr lang="en-GB" altLang="en-US" sz="2200" b="1" dirty="0"/>
              <a:t>mm</a:t>
            </a:r>
            <a:r>
              <a:rPr lang="en-GB" altLang="en-US" sz="2200" b="1" baseline="30000" dirty="0"/>
              <a:t>3 </a:t>
            </a:r>
            <a:r>
              <a:rPr lang="el-GR" altLang="en-US" sz="2200" dirty="0"/>
              <a:t>(30 τρισεκατομμύρια ερυθρά αιμοσφαίρια στο ανθρώπινο σώμα)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Το σχήμα των ερυθρών αιμοσφαιρίων είναι αμφίκοιλος δίσκος. Να εξηγήσετε από ποιους παράγοντες καθορίζεται το σχήμα αυτό.</a:t>
            </a:r>
            <a:endParaRPr lang="el-GR" altLang="en-US" sz="2200" dirty="0"/>
          </a:p>
          <a:p>
            <a:pPr marL="0" indent="0" algn="just">
              <a:buNone/>
              <a:defRPr/>
            </a:pPr>
            <a:r>
              <a:rPr lang="el-GR" altLang="en-US" sz="2200" b="1" dirty="0"/>
              <a:t>(α) Δεν έχουν πυρήνα</a:t>
            </a:r>
          </a:p>
          <a:p>
            <a:pPr marL="0" indent="0" algn="just">
              <a:buNone/>
              <a:defRPr/>
            </a:pPr>
            <a:r>
              <a:rPr lang="el-GR" altLang="en-US" sz="2200" b="1" dirty="0"/>
              <a:t>(β) Έχουν μεγάλες ποσότητες αιμοσφαιρίνης</a:t>
            </a:r>
          </a:p>
          <a:p>
            <a:pPr marL="0" indent="0">
              <a:buNone/>
              <a:defRPr/>
            </a:pPr>
            <a:endParaRPr lang="el-GR" altLang="en-US" sz="1600" dirty="0"/>
          </a:p>
          <a:p>
            <a:pPr marL="0" indent="0">
              <a:buNone/>
              <a:defRPr/>
            </a:pPr>
            <a:endParaRPr lang="en-GB" sz="1600" dirty="0"/>
          </a:p>
        </p:txBody>
      </p:sp>
      <p:sp>
        <p:nvSpPr>
          <p:cNvPr id="15365" name="Rectangle 7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3" name="Picture 7" descr="red blood cells">
            <a:extLst>
              <a:ext uri="{FF2B5EF4-FFF2-40B4-BE49-F238E27FC236}">
                <a16:creationId xmlns:a16="http://schemas.microsoft.com/office/drawing/2014/main" id="{F0E591D4-0661-428E-9BF7-66FD1F907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245370"/>
            <a:ext cx="6019331" cy="436401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>
            <a:extLst>
              <a:ext uri="{FF2B5EF4-FFF2-40B4-BE49-F238E27FC236}">
                <a16:creationId xmlns:a16="http://schemas.microsoft.com/office/drawing/2014/main" id="{01BFC1EF-6FDF-4385-9B73-F61A2313B25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31520" y="407964"/>
            <a:ext cx="10916529" cy="5973788"/>
          </a:xfrm>
        </p:spPr>
        <p:txBody>
          <a:bodyPr/>
          <a:lstStyle/>
          <a:p>
            <a:pPr algn="just" eaLnBrk="1" hangingPunct="1"/>
            <a:r>
              <a:rPr lang="el-GR" altLang="en-US" sz="2200" dirty="0"/>
              <a:t>Τα </a:t>
            </a:r>
            <a:r>
              <a:rPr lang="el-GR" altLang="en-US" sz="2200" dirty="0" err="1"/>
              <a:t>ερυθροκύτταρα</a:t>
            </a:r>
            <a:r>
              <a:rPr lang="el-GR" altLang="en-US" sz="2200" dirty="0"/>
              <a:t> παράγουν την πρωτεΐνη αιμοσφαιρίνη που είναι απαραίτητη για τη δέσμευση του οξυγόνου και του διοξειδίου του άνθρακα.</a:t>
            </a:r>
          </a:p>
          <a:p>
            <a:pPr algn="just" eaLnBrk="1" hangingPunct="1"/>
            <a:r>
              <a:rPr lang="el-GR" altLang="en-US" sz="2200" dirty="0"/>
              <a:t>Το μόριο της </a:t>
            </a:r>
            <a:r>
              <a:rPr lang="el-GR" altLang="en-US" sz="2200" b="1" dirty="0"/>
              <a:t>αιμοσφαιρίνης Α</a:t>
            </a:r>
            <a:r>
              <a:rPr lang="el-GR" altLang="en-US" sz="2200" dirty="0"/>
              <a:t> αποτελείται από 4 </a:t>
            </a:r>
            <a:r>
              <a:rPr lang="el-GR" altLang="en-US" sz="2200" dirty="0" err="1"/>
              <a:t>πολυπεπτιδικές</a:t>
            </a:r>
            <a:r>
              <a:rPr lang="el-GR" altLang="en-US" sz="2200" dirty="0"/>
              <a:t> αλυσίδες (2 α-αλυσίδες και 2 β-αλυσίδες)</a:t>
            </a:r>
          </a:p>
          <a:p>
            <a:pPr algn="just" eaLnBrk="1" hangingPunct="1"/>
            <a:r>
              <a:rPr lang="el-GR" altLang="en-US" sz="2200" dirty="0"/>
              <a:t>Κάθε αλυσίδα συνδέεται με ένα μόριο </a:t>
            </a:r>
            <a:r>
              <a:rPr lang="el-GR" altLang="en-US" sz="2200" b="1" dirty="0" err="1"/>
              <a:t>αίμης</a:t>
            </a:r>
            <a:r>
              <a:rPr lang="el-GR" altLang="en-US" sz="2200" dirty="0"/>
              <a:t> που περιέχει σίδηρο.</a:t>
            </a:r>
          </a:p>
          <a:p>
            <a:pPr algn="just" eaLnBrk="1" hangingPunct="1"/>
            <a:r>
              <a:rPr lang="el-GR" altLang="en-US" sz="2200" dirty="0"/>
              <a:t>Κάθε </a:t>
            </a:r>
            <a:r>
              <a:rPr lang="el-GR" altLang="en-US" sz="2200" dirty="0" err="1"/>
              <a:t>ερυθροκύτταρο</a:t>
            </a:r>
            <a:r>
              <a:rPr lang="el-GR" altLang="en-US" sz="2200" dirty="0"/>
              <a:t> περιέχει </a:t>
            </a:r>
            <a:r>
              <a:rPr lang="en-US" altLang="en-US" sz="2200" dirty="0"/>
              <a:t>~</a:t>
            </a:r>
            <a:r>
              <a:rPr lang="el-GR" altLang="en-US" sz="2200" dirty="0"/>
              <a:t>250</a:t>
            </a:r>
            <a:r>
              <a:rPr lang="en-GB" altLang="en-US" sz="2200" dirty="0"/>
              <a:t>.</a:t>
            </a:r>
            <a:r>
              <a:rPr lang="el-GR" altLang="en-US" sz="2200" dirty="0"/>
              <a:t>000 μόρια αιμοσφαιρίνης.</a:t>
            </a:r>
            <a:endParaRPr lang="en-US" altLang="en-US" sz="2200" dirty="0"/>
          </a:p>
          <a:p>
            <a:pPr algn="just" eaLnBrk="1" hangingPunct="1"/>
            <a:r>
              <a:rPr lang="el-GR" altLang="en-US" sz="2200" dirty="0"/>
              <a:t>Κάθε μόριο αιμοσφαιρίνης</a:t>
            </a:r>
            <a:r>
              <a:rPr lang="en-GB" altLang="en-US" sz="2200" dirty="0"/>
              <a:t> </a:t>
            </a:r>
            <a:r>
              <a:rPr lang="el-GR" altLang="en-US" sz="2200" dirty="0"/>
              <a:t>μεταφέρει 4 μόρια</a:t>
            </a:r>
            <a:r>
              <a:rPr lang="en-GB" altLang="en-US" sz="2200" dirty="0"/>
              <a:t> </a:t>
            </a:r>
            <a:r>
              <a:rPr lang="el-GR" altLang="en-US" sz="2200" dirty="0"/>
              <a:t>οξυγόνου.</a:t>
            </a:r>
          </a:p>
        </p:txBody>
      </p:sp>
      <p:pic>
        <p:nvPicPr>
          <p:cNvPr id="16387" name="Picture 1">
            <a:extLst>
              <a:ext uri="{FF2B5EF4-FFF2-40B4-BE49-F238E27FC236}">
                <a16:creationId xmlns:a16="http://schemas.microsoft.com/office/drawing/2014/main" id="{75081C75-A5EA-45B0-A7B8-1E010BF5A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054" y="3238087"/>
            <a:ext cx="4483100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011C3039-957E-4B76-A728-921BD84AC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579" y="3236499"/>
            <a:ext cx="4481512" cy="341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>
            <a:extLst>
              <a:ext uri="{FF2B5EF4-FFF2-40B4-BE49-F238E27FC236}">
                <a16:creationId xmlns:a16="http://schemas.microsoft.com/office/drawing/2014/main" id="{7978FE3C-30A8-4598-BF06-15E27E74BDB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322363" y="549275"/>
            <a:ext cx="10044332" cy="2185988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el-GR" altLang="en-US" sz="2200" b="1" dirty="0"/>
              <a:t>Αναιμία</a:t>
            </a:r>
            <a:r>
              <a:rPr lang="el-GR" altLang="en-US" sz="2200" dirty="0"/>
              <a:t>: όταν έχουμε χαμηλό αριθμό ερυθρών αιμοσφαιρίων.</a:t>
            </a:r>
          </a:p>
          <a:p>
            <a:pPr marL="0" indent="0" algn="just">
              <a:buNone/>
              <a:defRPr/>
            </a:pPr>
            <a:r>
              <a:rPr lang="el-GR" altLang="en-US" sz="2200" dirty="0"/>
              <a:t>Μπορεί να οφείλεται: </a:t>
            </a:r>
          </a:p>
          <a:p>
            <a:pPr marL="533400" indent="-533400" algn="just">
              <a:buFontTx/>
              <a:buAutoNum type="arabicPeriod"/>
              <a:defRPr/>
            </a:pPr>
            <a:r>
              <a:rPr lang="el-GR" altLang="en-US" sz="2200" dirty="0"/>
              <a:t>Σε καταστροφή </a:t>
            </a:r>
            <a:r>
              <a:rPr lang="el-GR" altLang="en-US" sz="2200" dirty="0" err="1"/>
              <a:t>ερυθροκυττάρων</a:t>
            </a:r>
            <a:r>
              <a:rPr lang="el-GR" altLang="en-US" sz="2200" dirty="0"/>
              <a:t> με γρηγορότερο από τον κανονικό ρυθμό, αιμολυτικές αναιμίες</a:t>
            </a:r>
          </a:p>
          <a:p>
            <a:pPr marL="533400" indent="-533400" algn="just">
              <a:buFontTx/>
              <a:buAutoNum type="arabicPeriod"/>
              <a:defRPr/>
            </a:pPr>
            <a:r>
              <a:rPr lang="el-GR" altLang="en-US" sz="2200" dirty="0"/>
              <a:t>Σε παραγωγή </a:t>
            </a:r>
            <a:r>
              <a:rPr lang="el-GR" altLang="en-US" sz="2200" dirty="0" err="1"/>
              <a:t>ερυθροκυττάρων</a:t>
            </a:r>
            <a:r>
              <a:rPr lang="el-GR" altLang="en-US" sz="2200" dirty="0"/>
              <a:t> με χαμηλότερο από τον κανονικό ρυθμό </a:t>
            </a:r>
          </a:p>
          <a:p>
            <a:pPr marL="533400" indent="-533400">
              <a:buFontTx/>
              <a:buAutoNum type="arabicPeriod"/>
              <a:defRPr/>
            </a:pPr>
            <a:endParaRPr lang="el-GR" altLang="en-US" sz="2400" b="1" dirty="0"/>
          </a:p>
        </p:txBody>
      </p:sp>
      <p:pic>
        <p:nvPicPr>
          <p:cNvPr id="17411" name="Picture 7" descr="anemia_red_blood_cells">
            <a:extLst>
              <a:ext uri="{FF2B5EF4-FFF2-40B4-BE49-F238E27FC236}">
                <a16:creationId xmlns:a16="http://schemas.microsoft.com/office/drawing/2014/main" id="{177BF84B-195F-4C3F-B1AA-BDA8AAF0AB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36634" y="2802085"/>
            <a:ext cx="4791440" cy="38317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D90B534-6239-41D2-A4D7-EB73EFFDC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5751" y="629266"/>
            <a:ext cx="3667039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000" b="1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Λευκοκύττ</a:t>
            </a:r>
            <a:r>
              <a:rPr lang="en-US" altLang="en-US" sz="30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αρα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211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436" name="Picture 2">
            <a:extLst>
              <a:ext uri="{FF2B5EF4-FFF2-40B4-BE49-F238E27FC236}">
                <a16:creationId xmlns:a16="http://schemas.microsoft.com/office/drawing/2014/main" id="{E9441F96-47A8-4CDF-9987-36ED8FDA2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142" y="2208487"/>
            <a:ext cx="6064660" cy="244102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7">
            <a:extLst>
              <a:ext uri="{FF2B5EF4-FFF2-40B4-BE49-F238E27FC236}">
                <a16:creationId xmlns:a16="http://schemas.microsoft.com/office/drawing/2014/main" id="{4E4FD842-7A59-438F-9FA8-B36F1D1C1B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817875" y="1983545"/>
            <a:ext cx="4224070" cy="4234376"/>
          </a:xfrm>
        </p:spPr>
        <p:txBody>
          <a:bodyPr vert="horz" lIns="91440" tIns="45720" rIns="91440" bIns="45720" rtlCol="0">
            <a:normAutofit/>
          </a:bodyPr>
          <a:lstStyle/>
          <a:p>
            <a:pPr marL="0" algn="just">
              <a:defRPr/>
            </a:pPr>
            <a:r>
              <a:rPr lang="en-US" altLang="en-US" sz="2200" dirty="0" err="1"/>
              <a:t>Σε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κάθε</a:t>
            </a:r>
            <a:r>
              <a:rPr lang="en-US" altLang="en-US" sz="2200" dirty="0"/>
              <a:t> 1 mm</a:t>
            </a:r>
            <a:r>
              <a:rPr lang="en-US" altLang="en-US" sz="2200" baseline="30000" dirty="0"/>
              <a:t>3</a:t>
            </a:r>
            <a:r>
              <a:rPr lang="en-US" altLang="en-US" sz="2200" dirty="0"/>
              <a:t> α</a:t>
            </a:r>
            <a:r>
              <a:rPr lang="en-US" altLang="en-US" sz="2200" dirty="0" err="1"/>
              <a:t>ίμ</a:t>
            </a:r>
            <a:r>
              <a:rPr lang="en-US" altLang="en-US" sz="2200" dirty="0"/>
              <a:t>ατος υπάρχουν 5.000 – 10.000 λευκά αιμοσφαίρια.</a:t>
            </a:r>
          </a:p>
          <a:p>
            <a:pPr algn="just">
              <a:defRPr/>
            </a:pPr>
            <a:r>
              <a:rPr lang="en-US" altLang="en-US" sz="2200" dirty="0" err="1"/>
              <a:t>Σε</a:t>
            </a:r>
            <a:r>
              <a:rPr lang="en-US" altLang="en-US" sz="2200" dirty="0"/>
              <a:t> π</a:t>
            </a:r>
            <a:r>
              <a:rPr lang="en-US" altLang="en-US" sz="2200" dirty="0" err="1"/>
              <a:t>οιο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μέρος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του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σώμ</a:t>
            </a:r>
            <a:r>
              <a:rPr lang="en-US" altLang="en-US" sz="2200" dirty="0"/>
              <a:t>ατος παράγονται;</a:t>
            </a:r>
          </a:p>
          <a:p>
            <a:pPr marL="0" indent="0" algn="just">
              <a:buNone/>
              <a:defRPr/>
            </a:pPr>
            <a:r>
              <a:rPr lang="en-US" altLang="en-US" sz="2200" b="1" dirty="0"/>
              <a:t>Πα</a:t>
            </a:r>
            <a:r>
              <a:rPr lang="en-US" altLang="en-US" sz="2200" b="1" dirty="0" err="1"/>
              <a:t>ράγοντ</a:t>
            </a:r>
            <a:r>
              <a:rPr lang="en-US" altLang="en-US" sz="2200" b="1" dirty="0"/>
              <a:t>αι στο μυελό των οστών. </a:t>
            </a:r>
          </a:p>
          <a:p>
            <a:pPr algn="just">
              <a:defRPr/>
            </a:pPr>
            <a:r>
              <a:rPr lang="en-US" altLang="en-US" sz="2200" dirty="0" err="1"/>
              <a:t>Ποιος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είν</a:t>
            </a:r>
            <a:r>
              <a:rPr lang="en-US" altLang="en-US" sz="2200" dirty="0"/>
              <a:t>αι ο ρόλος τους;</a:t>
            </a:r>
          </a:p>
          <a:p>
            <a:pPr marL="0" indent="0" algn="just">
              <a:buNone/>
              <a:defRPr/>
            </a:pPr>
            <a:r>
              <a:rPr lang="en-US" altLang="en-US" sz="2200" b="1" dirty="0"/>
              <a:t>Ο </a:t>
            </a:r>
            <a:r>
              <a:rPr lang="en-US" altLang="en-US" sz="2200" b="1" dirty="0" err="1"/>
              <a:t>ρόλος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τους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είν</a:t>
            </a:r>
            <a:r>
              <a:rPr lang="en-US" altLang="en-US" sz="2200" b="1" dirty="0"/>
              <a:t>αι η άμυνα του οργανισμού.</a:t>
            </a:r>
          </a:p>
          <a:p>
            <a:pPr marL="577850">
              <a:defRPr/>
            </a:pPr>
            <a:endParaRPr lang="en-US" altLang="en-US" sz="1800" b="1" dirty="0"/>
          </a:p>
          <a:p>
            <a:pPr marL="577850">
              <a:defRPr/>
            </a:pPr>
            <a:endParaRPr lang="en-US" altLang="en-US" sz="1800" b="1" dirty="0"/>
          </a:p>
          <a:p>
            <a:pPr marL="577850">
              <a:defRPr/>
            </a:pP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4">
            <a:extLst>
              <a:ext uri="{FF2B5EF4-FFF2-40B4-BE49-F238E27FC236}">
                <a16:creationId xmlns:a16="http://schemas.microsoft.com/office/drawing/2014/main" id="{0D0DF192-A733-41B8-825D-007572D02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0510" y="643467"/>
            <a:ext cx="687098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E2785E80-807A-406F-A984-F88941FD4D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7" y="543147"/>
            <a:ext cx="10905066" cy="56338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altLang="en-US" sz="2200" u="sng" dirty="0"/>
              <a:t>Ποια είναι τα είδη των λευκών αιμοσφαιρίων και ποιος ο ρόλος τους;</a:t>
            </a:r>
          </a:p>
          <a:p>
            <a:pPr marL="0" indent="0" algn="just">
              <a:buNone/>
            </a:pPr>
            <a:r>
              <a:rPr lang="el-GR" altLang="en-US" sz="2200" b="1" dirty="0"/>
              <a:t>(α) Μονοπύρηνα </a:t>
            </a:r>
            <a:r>
              <a:rPr lang="el-GR" altLang="en-US" sz="2200" b="1" dirty="0" err="1"/>
              <a:t>μακροφάγα</a:t>
            </a:r>
            <a:r>
              <a:rPr lang="el-GR" altLang="en-US" sz="2200" dirty="0"/>
              <a:t>: </a:t>
            </a:r>
            <a:r>
              <a:rPr lang="el-GR" altLang="en-US" sz="2200" dirty="0" err="1"/>
              <a:t>φαγοκυτταρώνουν</a:t>
            </a:r>
            <a:r>
              <a:rPr lang="el-GR" altLang="en-US" sz="2200" dirty="0"/>
              <a:t> ξένα κύτταρα με αμοιβαδοειδές κινήσεις και μπορούν να μεταναστεύουν από το αίμα σε διάφορους ιστούς. Ζουν από 2 μήνες μέχρι και μερικά χρόνια.</a:t>
            </a:r>
          </a:p>
          <a:p>
            <a:pPr marL="0" indent="0" algn="just">
              <a:buNone/>
            </a:pPr>
            <a:r>
              <a:rPr lang="el-GR" altLang="en-US" sz="2200" b="1" dirty="0"/>
              <a:t>(β) Πολυμορφοπύρηνα: </a:t>
            </a:r>
            <a:r>
              <a:rPr lang="el-GR" altLang="en-US" sz="2200" dirty="0" err="1"/>
              <a:t>φαγοκυτταρώνουν</a:t>
            </a:r>
            <a:r>
              <a:rPr lang="el-GR" altLang="en-US" sz="2200" dirty="0"/>
              <a:t> ξένα κύτταρα και τοξικές ουσίες. Δεν ζουν πάνω από μια βδομάδα</a:t>
            </a:r>
            <a:endParaRPr lang="el-GR" altLang="en-US" sz="2200" b="1" dirty="0"/>
          </a:p>
          <a:p>
            <a:pPr marL="0" indent="0" algn="just">
              <a:buNone/>
            </a:pPr>
            <a:r>
              <a:rPr lang="el-GR" altLang="en-US" sz="2200" dirty="0"/>
              <a:t>(Ουδετερόφιλα, </a:t>
            </a:r>
            <a:r>
              <a:rPr lang="en-GB" altLang="en-US" sz="2200" dirty="0"/>
              <a:t>*</a:t>
            </a:r>
            <a:r>
              <a:rPr lang="el-GR" altLang="en-US" sz="2200" dirty="0" err="1"/>
              <a:t>Βασεόφιλα</a:t>
            </a:r>
            <a:r>
              <a:rPr lang="el-GR" altLang="en-US" sz="2200" dirty="0"/>
              <a:t> και </a:t>
            </a:r>
            <a:r>
              <a:rPr lang="en-GB" altLang="en-US" sz="2200" dirty="0"/>
              <a:t>**</a:t>
            </a:r>
            <a:r>
              <a:rPr lang="el-GR" altLang="en-US" sz="2200" dirty="0" err="1"/>
              <a:t>Ηωσινόφιλα</a:t>
            </a:r>
            <a:r>
              <a:rPr lang="el-GR" altLang="en-US" sz="2200" dirty="0"/>
              <a:t>)</a:t>
            </a:r>
            <a:endParaRPr lang="en-GB" altLang="en-US" sz="2200" dirty="0"/>
          </a:p>
          <a:p>
            <a:pPr marL="0" indent="0" algn="just">
              <a:buNone/>
            </a:pPr>
            <a:r>
              <a:rPr lang="en-GB" altLang="en-US" sz="2200" b="1" dirty="0"/>
              <a:t>*</a:t>
            </a:r>
            <a:r>
              <a:rPr lang="el-GR" altLang="en-US" sz="2200" dirty="0"/>
              <a:t>παράγουν </a:t>
            </a:r>
            <a:r>
              <a:rPr lang="el-GR" altLang="en-US" sz="2200" dirty="0" err="1"/>
              <a:t>ισταμίνη</a:t>
            </a:r>
            <a:r>
              <a:rPr lang="el-GR" altLang="en-US" sz="2200" dirty="0"/>
              <a:t> που δρα κατά των μικροβίων</a:t>
            </a:r>
          </a:p>
          <a:p>
            <a:pPr marL="0" indent="0" algn="just">
              <a:buNone/>
            </a:pPr>
            <a:r>
              <a:rPr lang="el-GR" altLang="en-US" sz="2200" b="1" dirty="0"/>
              <a:t>**</a:t>
            </a:r>
            <a:r>
              <a:rPr lang="el-GR" altLang="en-US" sz="2200" dirty="0"/>
              <a:t>καταπολεμούν σχετικά μεγάλα σε μέγεθος εσωτερικά παράσιτα</a:t>
            </a:r>
          </a:p>
          <a:p>
            <a:pPr marL="0" indent="0" algn="just">
              <a:buNone/>
            </a:pPr>
            <a:r>
              <a:rPr lang="el-GR" altLang="en-US" sz="2200" b="1" dirty="0"/>
              <a:t>(γ) Λεμφοκύτταρα</a:t>
            </a:r>
            <a:r>
              <a:rPr lang="el-GR" altLang="en-US" sz="2200" dirty="0"/>
              <a:t>: διαφοροποιούνται σε Β - λεμφοκύτταρα υπεύθυνα για την παραγωγή αντισωμάτων και Τ-λεμφοκύτταρα </a:t>
            </a:r>
            <a:r>
              <a:rPr lang="en-GB" altLang="en-US" sz="2200" dirty="0"/>
              <a:t>(</a:t>
            </a:r>
            <a:r>
              <a:rPr lang="el-GR" altLang="en-US" sz="2200" dirty="0" err="1"/>
              <a:t>κυτταροτοξικά</a:t>
            </a:r>
            <a:r>
              <a:rPr lang="el-GR" altLang="en-US" sz="2200" dirty="0"/>
              <a:t>) για την εξουδετέρωση καρκινικών κυττάρων και κυττάρων που έχουν προσληφθεί από ιό. Όλα τα λεμφοκύτταρα προέρχονται από τους </a:t>
            </a:r>
            <a:r>
              <a:rPr lang="el-GR" altLang="en-US" sz="2200" dirty="0" err="1"/>
              <a:t>λεμφοβλάστες</a:t>
            </a:r>
            <a:r>
              <a:rPr lang="el-GR" altLang="en-US" sz="2200" dirty="0"/>
              <a:t> τα οποία δημιουργούνται από τα αρχέγονα αιμοποιητικά κύτταρα. Ζουν μερικούς μήνες – πολλά χρόνια (λεμφοκύτταρα μνήμης).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>
            <a:extLst>
              <a:ext uri="{FF2B5EF4-FFF2-40B4-BE49-F238E27FC236}">
                <a16:creationId xmlns:a16="http://schemas.microsoft.com/office/drawing/2014/main" id="{527AFC80-8612-4F59-9AA9-A0300CDEF05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94229" y="692150"/>
            <a:ext cx="9917722" cy="4032250"/>
          </a:xfrm>
        </p:spPr>
        <p:txBody>
          <a:bodyPr/>
          <a:lstStyle/>
          <a:p>
            <a:pPr marL="0" indent="0" algn="just">
              <a:buNone/>
            </a:pPr>
            <a:r>
              <a:rPr lang="el-GR" altLang="en-US" sz="2200" u="sng" dirty="0"/>
              <a:t>Λευχαιμία</a:t>
            </a:r>
            <a:r>
              <a:rPr lang="el-GR" altLang="en-US" sz="2200" dirty="0"/>
              <a:t> είναι η υπερπαραγωγή παθολογικών λευκών αιμοσφαιρίων που δεν επιτελούν τη φυσιολογική τους λειτουργία (καρκίνος του αίματος)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pic>
        <p:nvPicPr>
          <p:cNvPr id="21508" name="Content Placeholder 6">
            <a:extLst>
              <a:ext uri="{FF2B5EF4-FFF2-40B4-BE49-F238E27FC236}">
                <a16:creationId xmlns:a16="http://schemas.microsoft.com/office/drawing/2014/main" id="{4277EA7B-D7D6-4EA2-B931-03B5B5F4980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1666" y="1943100"/>
            <a:ext cx="5679269" cy="4169852"/>
          </a:xfrm>
        </p:spPr>
      </p:pic>
      <p:pic>
        <p:nvPicPr>
          <p:cNvPr id="21507" name="Picture 8" descr="leukemia">
            <a:extLst>
              <a:ext uri="{FF2B5EF4-FFF2-40B4-BE49-F238E27FC236}">
                <a16:creationId xmlns:a16="http://schemas.microsoft.com/office/drawing/2014/main" id="{FBF077FB-8655-490D-9707-F7F62F1FE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213" y="1943100"/>
            <a:ext cx="2917687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208752EC-B39D-4B30-BF42-00E703BD80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4760" y="804328"/>
            <a:ext cx="6091312" cy="12058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000" b="1" u="sng" dirty="0" err="1">
                <a:solidFill>
                  <a:srgbClr val="FEFFFF"/>
                </a:solidFill>
              </a:rPr>
              <a:t>Αιμο</a:t>
            </a:r>
            <a:r>
              <a:rPr lang="en-US" altLang="en-US" sz="3000" b="1" u="sng" dirty="0">
                <a:solidFill>
                  <a:srgbClr val="FEFFFF"/>
                </a:solidFill>
              </a:rPr>
              <a:t>πετάλια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35DEECF7-7BA8-4A79-B30D-83D64C974F5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82189" y="2345786"/>
            <a:ext cx="6235229" cy="432230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algn="just">
              <a:defRPr/>
            </a:pPr>
            <a:r>
              <a:rPr lang="en-US" sz="2200" dirty="0" err="1"/>
              <a:t>Σε</a:t>
            </a:r>
            <a:r>
              <a:rPr lang="en-US" sz="2200" dirty="0"/>
              <a:t> π</a:t>
            </a:r>
            <a:r>
              <a:rPr lang="en-US" sz="2200" dirty="0" err="1"/>
              <a:t>οιο</a:t>
            </a:r>
            <a:r>
              <a:rPr lang="en-US" sz="2200" dirty="0"/>
              <a:t> </a:t>
            </a:r>
            <a:r>
              <a:rPr lang="en-US" sz="2200" dirty="0" err="1"/>
              <a:t>μέρος</a:t>
            </a:r>
            <a:r>
              <a:rPr lang="en-US" sz="2200" dirty="0"/>
              <a:t> </a:t>
            </a:r>
            <a:r>
              <a:rPr lang="en-US" sz="2200" dirty="0" err="1"/>
              <a:t>του</a:t>
            </a:r>
            <a:r>
              <a:rPr lang="en-US" sz="2200" dirty="0"/>
              <a:t> </a:t>
            </a:r>
            <a:r>
              <a:rPr lang="en-US" sz="2200" dirty="0" err="1"/>
              <a:t>σώμ</a:t>
            </a:r>
            <a:r>
              <a:rPr lang="en-US" sz="2200" dirty="0"/>
              <a:t>ατος παράγονται τα αιμοπετάλια;</a:t>
            </a:r>
            <a:endParaRPr lang="en-US" altLang="en-US" sz="2200" dirty="0"/>
          </a:p>
          <a:p>
            <a:pPr marL="0" indent="0" algn="just">
              <a:buNone/>
              <a:defRPr/>
            </a:pPr>
            <a:r>
              <a:rPr lang="en-US" altLang="en-US" sz="2200" b="1" dirty="0"/>
              <a:t>Πα</a:t>
            </a:r>
            <a:r>
              <a:rPr lang="en-US" altLang="en-US" sz="2200" b="1" dirty="0" err="1"/>
              <a:t>ράγοντ</a:t>
            </a:r>
            <a:r>
              <a:rPr lang="en-US" altLang="en-US" sz="2200" b="1" dirty="0"/>
              <a:t>αι στο</a:t>
            </a:r>
            <a:r>
              <a:rPr lang="el-GR" altLang="en-US" sz="2200" b="1" dirty="0"/>
              <a:t>ν</a:t>
            </a:r>
            <a:r>
              <a:rPr lang="en-US" altLang="en-US" sz="2200" b="1" dirty="0"/>
              <a:t> μυελό των οστών, από τα αρχέγονα αιμοποιητικά κύτταρα τα οποία διαφοροποιούνται στα μεγακαρυοκύτταρα. </a:t>
            </a:r>
          </a:p>
          <a:p>
            <a:pPr marL="0" indent="0" algn="just">
              <a:buNone/>
              <a:defRPr/>
            </a:pPr>
            <a:r>
              <a:rPr lang="en-US" altLang="en-US" sz="2200" b="1" dirty="0"/>
              <a:t>Τα α</a:t>
            </a:r>
            <a:r>
              <a:rPr lang="en-US" altLang="en-US" sz="2200" b="1" dirty="0" err="1"/>
              <a:t>ιμο</a:t>
            </a:r>
            <a:r>
              <a:rPr lang="en-US" altLang="en-US" sz="2200" b="1" dirty="0"/>
              <a:t>πετάλια είναι θραύσματα των κυττάρων αυτών.</a:t>
            </a:r>
          </a:p>
          <a:p>
            <a:pPr algn="just">
              <a:defRPr/>
            </a:pPr>
            <a:r>
              <a:rPr lang="en-US" altLang="en-US" sz="2200" dirty="0" err="1"/>
              <a:t>Πόσο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ζουν</a:t>
            </a:r>
            <a:r>
              <a:rPr lang="en-US" altLang="en-US" sz="2200" dirty="0"/>
              <a:t>;</a:t>
            </a:r>
          </a:p>
          <a:p>
            <a:pPr marL="0" indent="0" algn="just">
              <a:buNone/>
              <a:defRPr/>
            </a:pPr>
            <a:r>
              <a:rPr lang="en-US" altLang="en-US" sz="2200" b="1" dirty="0" err="1"/>
              <a:t>Ζουν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γύρω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στις</a:t>
            </a:r>
            <a:r>
              <a:rPr lang="en-US" altLang="en-US" sz="2200" b="1" dirty="0"/>
              <a:t> 10 </a:t>
            </a:r>
            <a:r>
              <a:rPr lang="en-US" altLang="en-US" sz="2200" b="1" dirty="0" err="1"/>
              <a:t>μέρες</a:t>
            </a:r>
            <a:r>
              <a:rPr lang="en-US" altLang="en-US" sz="2200" b="1" dirty="0"/>
              <a:t> </a:t>
            </a:r>
          </a:p>
          <a:p>
            <a:pPr algn="just">
              <a:defRPr/>
            </a:pPr>
            <a:r>
              <a:rPr lang="en-US" sz="2200" dirty="0" err="1"/>
              <a:t>Πόσ</a:t>
            </a:r>
            <a:r>
              <a:rPr lang="en-US" sz="2200" dirty="0"/>
              <a:t>α αιμοπετάλια έχει ο άνθρωπος ανά mm</a:t>
            </a:r>
            <a:r>
              <a:rPr lang="en-US" sz="2200" baseline="30000" dirty="0"/>
              <a:t>3</a:t>
            </a:r>
            <a:r>
              <a:rPr lang="en-US" sz="2200" dirty="0"/>
              <a:t>;</a:t>
            </a:r>
          </a:p>
          <a:p>
            <a:pPr marL="0" indent="0" algn="just">
              <a:buNone/>
              <a:defRPr/>
            </a:pPr>
            <a:r>
              <a:rPr lang="en-US" sz="2200" b="1" dirty="0" err="1"/>
              <a:t>Βρίσκοντ</a:t>
            </a:r>
            <a:r>
              <a:rPr lang="en-US" sz="2200" b="1" dirty="0"/>
              <a:t>αι σε μεγάλες ποσότητες στο αίμα, περίπου 300.000 αιμοπετάλια/mm</a:t>
            </a:r>
            <a:r>
              <a:rPr lang="en-US" sz="2200" b="1" baseline="30000" dirty="0"/>
              <a:t>3</a:t>
            </a:r>
          </a:p>
          <a:p>
            <a:pPr marL="0">
              <a:defRPr/>
            </a:pPr>
            <a:endParaRPr lang="en-US" altLang="en-US" sz="1700" b="1" dirty="0"/>
          </a:p>
        </p:txBody>
      </p:sp>
      <p:pic>
        <p:nvPicPr>
          <p:cNvPr id="22532" name="Picture 6" descr="180px-Bleeding_finger">
            <a:extLst>
              <a:ext uri="{FF2B5EF4-FFF2-40B4-BE49-F238E27FC236}">
                <a16:creationId xmlns:a16="http://schemas.microsoft.com/office/drawing/2014/main" id="{10FB7225-EFD8-4594-AFE2-3685DCE01238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706" y="733390"/>
            <a:ext cx="3343407" cy="250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3" name="Picture 8" descr="blood clot">
            <a:extLst>
              <a:ext uri="{FF2B5EF4-FFF2-40B4-BE49-F238E27FC236}">
                <a16:creationId xmlns:a16="http://schemas.microsoft.com/office/drawing/2014/main" id="{4B09AFD2-153D-4A9D-A710-525A2CE4F21A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706" y="3553888"/>
            <a:ext cx="3340358" cy="267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1A92E-B627-4E56-A296-09BD056D6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828800"/>
            <a:ext cx="4944151" cy="4395019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/>
              <a:t>Ποιος είναι ο ρόλος τους;</a:t>
            </a:r>
          </a:p>
          <a:p>
            <a:pPr marL="0" indent="0" algn="just">
              <a:buNone/>
              <a:defRPr/>
            </a:pPr>
            <a:r>
              <a:rPr lang="el-GR" altLang="en-US" sz="2200" b="1" dirty="0"/>
              <a:t>Η πήξη του αίματος για να εμποδιστεί η περαιτέρω απώλεια αίματος (αιμορραγία) στην περιοχή της βλάβης.</a:t>
            </a:r>
          </a:p>
          <a:p>
            <a:pPr>
              <a:defRPr/>
            </a:pPr>
            <a:endParaRPr lang="en-GB" sz="24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5" name="Picture 1">
            <a:extLst>
              <a:ext uri="{FF2B5EF4-FFF2-40B4-BE49-F238E27FC236}">
                <a16:creationId xmlns:a16="http://schemas.microsoft.com/office/drawing/2014/main" id="{C65A2CCC-6FF5-40AF-96F1-48370FBEA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0531" y="833418"/>
            <a:ext cx="2703886" cy="518791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C2F4CBFA-B385-4B16-B63B-29D40EBF7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698CE04-5039-4B4D-B676-5DDF946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13372" y="563918"/>
            <a:ext cx="4163968" cy="5978614"/>
            <a:chOff x="7513372" y="803186"/>
            <a:chExt cx="4163968" cy="5978614"/>
          </a:xfrm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A5B7FFC8-6FAA-4120-AC51-F1C9C825A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FF5B224B-4446-4B75-8B12-7FAFA8ED83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8">
              <a:extLst>
                <a:ext uri="{FF2B5EF4-FFF2-40B4-BE49-F238E27FC236}">
                  <a16:creationId xmlns:a16="http://schemas.microsoft.com/office/drawing/2014/main" id="{C807611F-497E-428E-9B8B-0192C7897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5">
            <a:extLst>
              <a:ext uri="{FF2B5EF4-FFF2-40B4-BE49-F238E27FC236}">
                <a16:creationId xmlns:a16="http://schemas.microsoft.com/office/drawing/2014/main" id="{86106A62-B5FF-4CF7-A2D2-9DC1506EAF7C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1132519"/>
            <a:ext cx="6300975" cy="4367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defRPr/>
            </a:pPr>
            <a:r>
              <a:rPr lang="en-US" altLang="en-US" sz="2200" dirty="0"/>
              <a:t>Κα</a:t>
            </a:r>
            <a:r>
              <a:rPr lang="en-US" altLang="en-US" sz="2200" dirty="0" err="1"/>
              <a:t>θημερινά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δημιουργούντ</a:t>
            </a:r>
            <a:r>
              <a:rPr lang="en-US" altLang="en-US" sz="2200" dirty="0"/>
              <a:t>αι πολλές μικροβλάβες στους ιστούς. </a:t>
            </a:r>
            <a:r>
              <a:rPr lang="en-US" altLang="en-US" sz="2200" dirty="0" err="1"/>
              <a:t>Ότ</a:t>
            </a:r>
            <a:r>
              <a:rPr lang="en-US" altLang="en-US" sz="2200" dirty="0"/>
              <a:t>αν συμβεί μια τέτοια βλάβη, τα τραυματισμένα κύτταρα απελευθερώνουν προϊόντα που ενεργοποιούν το μηχανισμό πήξης του αίματος. </a:t>
            </a:r>
          </a:p>
          <a:p>
            <a:pPr marL="0" algn="just">
              <a:defRPr/>
            </a:pPr>
            <a:r>
              <a:rPr lang="en-US" altLang="en-US" sz="2200" dirty="0"/>
              <a:t>Να π</a:t>
            </a:r>
            <a:r>
              <a:rPr lang="en-US" altLang="en-US" sz="2200" dirty="0" err="1"/>
              <a:t>εριγράψετε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τον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μηχ</a:t>
            </a:r>
            <a:r>
              <a:rPr lang="en-US" altLang="en-US" sz="2200" dirty="0"/>
              <a:t>ανισμό πήξης του αίματος.</a:t>
            </a:r>
          </a:p>
          <a:p>
            <a:pPr marL="0" indent="0" algn="just">
              <a:buNone/>
              <a:defRPr/>
            </a:pPr>
            <a:r>
              <a:rPr lang="en-US" altLang="en-US" sz="2200" b="1" dirty="0"/>
              <a:t>(α) </a:t>
            </a:r>
            <a:r>
              <a:rPr lang="en-US" altLang="en-US" sz="2200" b="1" dirty="0" err="1"/>
              <a:t>ενεργο</a:t>
            </a:r>
            <a:r>
              <a:rPr lang="en-US" altLang="en-US" sz="2200" b="1" dirty="0"/>
              <a:t>ποιούνται τα αιμοπετάλια στο σημείο της βλάβης</a:t>
            </a:r>
          </a:p>
          <a:p>
            <a:pPr marL="0" indent="0" algn="just">
              <a:buNone/>
              <a:defRPr/>
            </a:pPr>
            <a:r>
              <a:rPr lang="en-US" altLang="en-US" sz="2200" b="1" dirty="0"/>
              <a:t>(β) </a:t>
            </a:r>
            <a:r>
              <a:rPr lang="en-US" altLang="en-US" sz="2200" b="1" dirty="0" err="1"/>
              <a:t>μετ</a:t>
            </a:r>
            <a:r>
              <a:rPr lang="en-US" altLang="en-US" sz="2200" b="1" dirty="0"/>
              <a:t>ατρέπεται το ινωδογόνο σε ινώδες</a:t>
            </a:r>
          </a:p>
          <a:p>
            <a:pPr marL="0" indent="0" algn="just">
              <a:buNone/>
              <a:defRPr/>
            </a:pPr>
            <a:r>
              <a:rPr lang="en-US" altLang="en-US" sz="2200" b="1" dirty="0"/>
              <a:t>Τα α</a:t>
            </a:r>
            <a:r>
              <a:rPr lang="en-US" altLang="en-US" sz="2200" b="1" dirty="0" err="1"/>
              <a:t>ιμο</a:t>
            </a:r>
            <a:r>
              <a:rPr lang="en-US" altLang="en-US" sz="2200" b="1" dirty="0"/>
              <a:t>πετάλια και το ινώδες σχηματίζουν τους </a:t>
            </a:r>
            <a:r>
              <a:rPr lang="en-US" altLang="en-US" sz="2200" b="1" u="sng" dirty="0"/>
              <a:t>θρόμβους</a:t>
            </a:r>
            <a:r>
              <a:rPr lang="en-US" altLang="en-US" sz="2200" b="1" dirty="0"/>
              <a:t>, που φράζουν το τραυματισμένο αγγείο.</a:t>
            </a:r>
          </a:p>
          <a:p>
            <a:pPr algn="just">
              <a:defRPr/>
            </a:pPr>
            <a:r>
              <a:rPr lang="en-US" altLang="en-US" sz="2200" dirty="0" err="1"/>
              <a:t>Γι</a:t>
            </a:r>
            <a:r>
              <a:rPr lang="en-US" altLang="en-US" sz="2200" dirty="0"/>
              <a:t>α μικρές πληγές η διαδικασία ολοκληρώνεται σε 5 - 10 λεπτά.</a:t>
            </a:r>
          </a:p>
        </p:txBody>
      </p:sp>
      <p:pic>
        <p:nvPicPr>
          <p:cNvPr id="19" name="Picture 7" descr="blood clotting">
            <a:extLst>
              <a:ext uri="{FF2B5EF4-FFF2-40B4-BE49-F238E27FC236}">
                <a16:creationId xmlns:a16="http://schemas.microsoft.com/office/drawing/2014/main" id="{A018A4E0-FA66-4668-A0C9-CA27F2A36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21890" y="1476237"/>
            <a:ext cx="3268041" cy="326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55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A05BC167-BF22-4BD9-AEBC-9EE49FCA4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794" y="643467"/>
            <a:ext cx="7964412" cy="5571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880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214F396-392E-4A6E-AE2A-A358FCB464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4584" y="296955"/>
            <a:ext cx="4944152" cy="10729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000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Ομάδες</a:t>
            </a:r>
            <a:r>
              <a:rPr lang="en-US" altLang="en-US" sz="3000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α</a:t>
            </a:r>
            <a:r>
              <a:rPr lang="en-US" altLang="en-US" sz="3000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ίμ</a:t>
            </a:r>
            <a:r>
              <a:rPr lang="en-US" altLang="en-US" sz="3000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ατος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4B2B25D3-667F-4439-AD1D-640F2D44B7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48930" y="1369880"/>
            <a:ext cx="4744705" cy="485393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en-US" altLang="en-US" sz="2200" u="sng" dirty="0" err="1"/>
              <a:t>Ομάδ</a:t>
            </a:r>
            <a:r>
              <a:rPr lang="en-US" altLang="en-US" sz="2200" u="sng" dirty="0"/>
              <a:t>α αίματος</a:t>
            </a:r>
            <a:r>
              <a:rPr lang="en-US" altLang="en-US" sz="2200" dirty="0"/>
              <a:t>: είναι ο συνδυασμός αντιγόνων που φέρουν στην επιφάνεια τους τα ερυθροκύτταρα.</a:t>
            </a:r>
          </a:p>
          <a:p>
            <a:pPr marL="0" indent="0" algn="just">
              <a:buNone/>
            </a:pPr>
            <a:r>
              <a:rPr lang="en-US" altLang="en-US" sz="2200" b="1" u="sng" dirty="0" err="1"/>
              <a:t>Συγκολλητινογόν</a:t>
            </a:r>
            <a:r>
              <a:rPr lang="en-US" altLang="en-US" sz="2200" b="1" u="sng" dirty="0"/>
              <a:t>α</a:t>
            </a:r>
            <a:r>
              <a:rPr lang="en-US" altLang="en-US" sz="2200" u="sng" dirty="0"/>
              <a:t> (</a:t>
            </a:r>
            <a:r>
              <a:rPr lang="en-US" altLang="en-US" sz="2200" b="1" u="sng" dirty="0"/>
              <a:t>αντιγόνα</a:t>
            </a:r>
            <a:r>
              <a:rPr lang="en-US" altLang="en-US" sz="2200" u="sng" dirty="0"/>
              <a:t>)</a:t>
            </a:r>
            <a:r>
              <a:rPr lang="en-US" altLang="en-US" sz="2200" dirty="0"/>
              <a:t>: </a:t>
            </a:r>
            <a:r>
              <a:rPr lang="el-GR" altLang="en-US" sz="2200" dirty="0"/>
              <a:t>είναι </a:t>
            </a:r>
            <a:r>
              <a:rPr lang="en-US" altLang="en-US" sz="2200" dirty="0"/>
              <a:t>   πρωτεΐνες π</a:t>
            </a:r>
            <a:r>
              <a:rPr lang="en-US" altLang="en-US" sz="2200" dirty="0" err="1"/>
              <a:t>ου</a:t>
            </a:r>
            <a:r>
              <a:rPr lang="en-US" altLang="en-US" sz="2200" dirty="0"/>
              <a:t> β</a:t>
            </a:r>
            <a:r>
              <a:rPr lang="en-US" altLang="en-US" sz="2200" dirty="0" err="1"/>
              <a:t>ρίσκοντ</a:t>
            </a:r>
            <a:r>
              <a:rPr lang="en-US" altLang="en-US" sz="2200" dirty="0"/>
              <a:t>αι στις μεμβράνες των ερυθροκυττάρων και ενεργοποιούν τα λεμφοκύτταρα για παραγωγή αντισωμάτων.</a:t>
            </a:r>
          </a:p>
          <a:p>
            <a:pPr marL="0" indent="0" algn="just">
              <a:buNone/>
            </a:pPr>
            <a:r>
              <a:rPr lang="en-US" altLang="en-US" sz="2200" b="1" u="sng" dirty="0" err="1"/>
              <a:t>Συγκολλητίνες</a:t>
            </a:r>
            <a:r>
              <a:rPr lang="en-US" altLang="en-US" sz="2200" dirty="0"/>
              <a:t>: </a:t>
            </a:r>
            <a:r>
              <a:rPr lang="en-US" altLang="en-US" sz="2200" dirty="0" err="1"/>
              <a:t>είν</a:t>
            </a:r>
            <a:r>
              <a:rPr lang="en-US" altLang="en-US" sz="2200" dirty="0"/>
              <a:t>αι </a:t>
            </a:r>
            <a:r>
              <a:rPr lang="en-US" altLang="en-US" sz="2200" b="1" dirty="0"/>
              <a:t>αντισώματα</a:t>
            </a:r>
            <a:r>
              <a:rPr lang="en-US" altLang="en-US" sz="2200" dirty="0"/>
              <a:t> (πρωτεΐνες) που βρίσκονται στο πλάσμα του αίματος και έχουν στόχο την εξουδετέρωση των αντιγόνων (συμπληρωματική δομή ως προς το αντιγόνο).  </a:t>
            </a:r>
            <a:endParaRPr lang="en-US" altLang="en-US" sz="2200" u="sng" dirty="0"/>
          </a:p>
          <a:p>
            <a:endParaRPr lang="en-US" altLang="en-US" sz="1700" u="sng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628" name="Content Placeholder 2">
            <a:extLst>
              <a:ext uri="{FF2B5EF4-FFF2-40B4-BE49-F238E27FC236}">
                <a16:creationId xmlns:a16="http://schemas.microsoft.com/office/drawing/2014/main" id="{65BB3C3D-7106-4D5A-8987-D0302026678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740" y="833418"/>
            <a:ext cx="4383468" cy="5187917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>
            <a:extLst>
              <a:ext uri="{FF2B5EF4-FFF2-40B4-BE49-F238E27FC236}">
                <a16:creationId xmlns:a16="http://schemas.microsoft.com/office/drawing/2014/main" id="{A8BFA9DC-4349-4B5E-AD3E-0B2A167933A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340847" y="1052514"/>
            <a:ext cx="9510306" cy="1538287"/>
          </a:xfrm>
        </p:spPr>
        <p:txBody>
          <a:bodyPr/>
          <a:lstStyle/>
          <a:p>
            <a:pPr marL="0" indent="0" algn="just">
              <a:buNone/>
            </a:pPr>
            <a:r>
              <a:rPr lang="el-GR" altLang="en-US" sz="2200" dirty="0"/>
              <a:t>Η ομάδα αίματος καθορίζεται από την παρουσία ή μη των αντιγόνων Α και Β στην επιφάνεια των </a:t>
            </a:r>
            <a:r>
              <a:rPr lang="el-GR" altLang="en-US" sz="2200" dirty="0" err="1"/>
              <a:t>ερυθροκυττάρων</a:t>
            </a:r>
            <a:r>
              <a:rPr lang="el-GR" altLang="en-US" sz="2200" dirty="0"/>
              <a:t>.</a:t>
            </a:r>
          </a:p>
        </p:txBody>
      </p:sp>
      <p:pic>
        <p:nvPicPr>
          <p:cNvPr id="27651" name="Content Placeholder 6">
            <a:extLst>
              <a:ext uri="{FF2B5EF4-FFF2-40B4-BE49-F238E27FC236}">
                <a16:creationId xmlns:a16="http://schemas.microsoft.com/office/drawing/2014/main" id="{36321DBA-3005-47AE-8BCB-3ACF9D39F88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0847" y="2118189"/>
            <a:ext cx="9532532" cy="4298021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>
            <a:extLst>
              <a:ext uri="{FF2B5EF4-FFF2-40B4-BE49-F238E27FC236}">
                <a16:creationId xmlns:a16="http://schemas.microsoft.com/office/drawing/2014/main" id="{4E5FD9B2-706B-48A7-8BC8-9559C89EE4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9144" y="549276"/>
            <a:ext cx="10353821" cy="4741863"/>
          </a:xfrm>
        </p:spPr>
        <p:txBody>
          <a:bodyPr/>
          <a:lstStyle/>
          <a:p>
            <a:pPr algn="just" eaLnBrk="1" hangingPunct="1"/>
            <a:r>
              <a:rPr lang="el-GR" altLang="en-US" sz="2200" u="sng" dirty="0" err="1"/>
              <a:t>Αιμοδέκτης</a:t>
            </a:r>
            <a:r>
              <a:rPr lang="el-GR" altLang="en-US" sz="2200" dirty="0"/>
              <a:t> ονομάζεται το άτομο που δέχεται το αίμα.</a:t>
            </a:r>
          </a:p>
          <a:p>
            <a:pPr algn="just" eaLnBrk="1" hangingPunct="1"/>
            <a:r>
              <a:rPr lang="el-GR" altLang="en-US" sz="2200" u="sng" dirty="0"/>
              <a:t>Αιμοδότης</a:t>
            </a:r>
            <a:r>
              <a:rPr lang="el-GR" altLang="en-US" sz="2200" dirty="0"/>
              <a:t> ονομάζεται το άτομο που δίνει το αίμα.</a:t>
            </a:r>
          </a:p>
          <a:p>
            <a:pPr algn="just" eaLnBrk="1" hangingPunct="1"/>
            <a:r>
              <a:rPr lang="el-GR" altLang="en-US" sz="2200" dirty="0"/>
              <a:t>Τα άτομα κάθε ομάδας αίματος μπορούν να δώσουν αίμα στα άτομα ίδιας ομάδας αίματος.</a:t>
            </a:r>
          </a:p>
          <a:p>
            <a:pPr algn="just" eaLnBrk="1" hangingPunct="1"/>
            <a:r>
              <a:rPr lang="el-GR" altLang="en-US" sz="2200" dirty="0"/>
              <a:t>Σε περιπτώσεις ασυμβατότητας είναι δυνατό να έχουμε αντίδραση των αντισωμάτων του δέκτη με τα αντιγόνα του αίματος του δότη και έτσι να </a:t>
            </a:r>
            <a:r>
              <a:rPr lang="el-GR" altLang="en-US" sz="2200" dirty="0" err="1"/>
              <a:t>συγκολληθούν</a:t>
            </a:r>
            <a:r>
              <a:rPr lang="el-GR" altLang="en-US" sz="2200" dirty="0"/>
              <a:t> τα ερυθρά αιμοσφαίρια του δότη στο σώμα του δέκτη με αποτέλεσμα το θάνατο του δέκτη.</a:t>
            </a:r>
          </a:p>
        </p:txBody>
      </p:sp>
      <p:pic>
        <p:nvPicPr>
          <p:cNvPr id="28675" name="Picture 4">
            <a:extLst>
              <a:ext uri="{FF2B5EF4-FFF2-40B4-BE49-F238E27FC236}">
                <a16:creationId xmlns:a16="http://schemas.microsoft.com/office/drawing/2014/main" id="{974E92D8-1A51-4FA2-8F6D-8D540C60E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6" y="3429000"/>
            <a:ext cx="4917391" cy="3263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6" name="Text Box 5">
            <a:extLst>
              <a:ext uri="{FF2B5EF4-FFF2-40B4-BE49-F238E27FC236}">
                <a16:creationId xmlns:a16="http://schemas.microsoft.com/office/drawing/2014/main" id="{914C88B2-F745-4724-AE43-A8513FB43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720" y="3720020"/>
            <a:ext cx="5197280" cy="40011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 b="1" dirty="0"/>
              <a:t>Συγκόλληση των ερυθρών αιμοσφαιρίων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052BB854-8615-4445-86D1-09BD2DD1B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896" y="1223890"/>
            <a:ext cx="4141404" cy="3924886"/>
          </a:xfrm>
          <a:prstGeom prst="rect">
            <a:avLst/>
          </a:prstGeom>
          <a:noFill/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E7B31E30-4FBA-4C7B-8D5E-CCFA43B433D9}"/>
              </a:ext>
            </a:extLst>
          </p:cNvPr>
          <p:cNvSpPr txBox="1">
            <a:spLocks noChangeArrowheads="1"/>
          </p:cNvSpPr>
          <p:nvPr/>
        </p:nvSpPr>
        <p:spPr>
          <a:xfrm>
            <a:off x="783700" y="1093787"/>
            <a:ext cx="6047909" cy="46704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altLang="en-US" sz="2200" b="1" dirty="0" err="1"/>
              <a:t>Πανδότες</a:t>
            </a:r>
            <a:r>
              <a:rPr lang="el-GR" altLang="en-US" sz="2200" dirty="0"/>
              <a:t>: είναι τα άτομα της ομάδας Ο διότι μπορούν να δώσουν αίμα στα άτομα όλων των άλλων ομάδων αίματος (στη μεμβράνη των </a:t>
            </a:r>
            <a:r>
              <a:rPr lang="el-GR" altLang="en-US" sz="2200" dirty="0" err="1"/>
              <a:t>ερυθροκυττάτων</a:t>
            </a:r>
            <a:r>
              <a:rPr lang="el-GR" altLang="en-US" sz="2200" dirty="0"/>
              <a:t> τους δεν έχουν ούτε το αντιγόνο Α ούτε το αντιγόνο Β).</a:t>
            </a:r>
          </a:p>
          <a:p>
            <a:pPr algn="just"/>
            <a:r>
              <a:rPr lang="el-GR" altLang="en-US" sz="2200" b="1" dirty="0"/>
              <a:t>Πανδέκτες</a:t>
            </a:r>
            <a:r>
              <a:rPr lang="el-GR" altLang="en-US" sz="2200" dirty="0"/>
              <a:t>: είναι τα άτομα της ομάδας ΑΒ διότι μπορούν να δεχθούν αίμα οποιασδήποτε ομάδας αίματος (στο πλάσμα του αίματος τους δεν υπάρχουν αντισώματα </a:t>
            </a:r>
            <a:r>
              <a:rPr lang="el-GR" altLang="en-US" sz="2200" dirty="0" err="1"/>
              <a:t>αντι</a:t>
            </a:r>
            <a:r>
              <a:rPr lang="el-GR" altLang="en-US" sz="2200" dirty="0"/>
              <a:t>-Α ούτε </a:t>
            </a:r>
            <a:r>
              <a:rPr lang="el-GR" altLang="en-US" sz="2200" dirty="0" err="1"/>
              <a:t>αντι</a:t>
            </a:r>
            <a:r>
              <a:rPr lang="el-GR" altLang="en-US" sz="2200" dirty="0"/>
              <a:t> - Β). Επειδή όμως στη μεμβράνη των </a:t>
            </a:r>
            <a:r>
              <a:rPr lang="el-GR" altLang="en-US" sz="2200" dirty="0" err="1"/>
              <a:t>ερυθροκυττάρων</a:t>
            </a:r>
            <a:r>
              <a:rPr lang="el-GR" altLang="en-US" sz="2200" dirty="0"/>
              <a:t> τους  περιέχονται και τα δύο είδη αντιγόνων δεν μπορούν να δώσουν αίμα σε άτομα άλλης ομάδας εκτός της δικής τους. </a:t>
            </a:r>
            <a:endParaRPr lang="el-GR" alt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953245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D60B5034-B912-4760-B48A-C72054434C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336431"/>
            <a:ext cx="10515600" cy="4592731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b="1" dirty="0"/>
              <a:t>Παράγοντας </a:t>
            </a:r>
            <a:r>
              <a:rPr lang="en-US" altLang="en-US" sz="2200" b="1" dirty="0"/>
              <a:t>Rhesus</a:t>
            </a:r>
            <a:r>
              <a:rPr lang="el-GR" altLang="en-US" sz="2200" dirty="0"/>
              <a:t> είναι μια πρωτεΐνη που δρα σαν αντιγόνο και βρίσκεται στη κυτταρική μεμβράνη των ερυθρών αιμοσφαιρίων.</a:t>
            </a:r>
          </a:p>
          <a:p>
            <a:pPr algn="just" eaLnBrk="1" hangingPunct="1"/>
            <a:r>
              <a:rPr lang="el-GR" altLang="en-US" sz="2200" dirty="0"/>
              <a:t>Όταν το έχουμε στη μεμβράνη των κυττάρων μας, τότε λέμε ότι είμαστε ρέζους θετικό </a:t>
            </a:r>
            <a:r>
              <a:rPr lang="en-GB" altLang="en-US" sz="2200" dirty="0"/>
              <a:t>(Rh</a:t>
            </a:r>
            <a:r>
              <a:rPr lang="en-GB" altLang="en-US" sz="2200" baseline="30000" dirty="0"/>
              <a:t>+</a:t>
            </a:r>
            <a:r>
              <a:rPr lang="en-GB" altLang="en-US" sz="2200" dirty="0"/>
              <a:t>), </a:t>
            </a:r>
            <a:r>
              <a:rPr lang="el-GR" altLang="en-US" sz="2200" dirty="0"/>
              <a:t>ενώ όταν δεν το έχουμε, </a:t>
            </a:r>
            <a:r>
              <a:rPr lang="el-GR" altLang="en-US" sz="2200" dirty="0" err="1"/>
              <a:t>είμαστερέζους</a:t>
            </a:r>
            <a:r>
              <a:rPr lang="el-GR" altLang="en-US" sz="2200" dirty="0"/>
              <a:t> αρνητικό</a:t>
            </a:r>
            <a:r>
              <a:rPr lang="en-GB" altLang="en-US" sz="2200" dirty="0"/>
              <a:t> (Rh</a:t>
            </a:r>
            <a:r>
              <a:rPr lang="en-GB" altLang="en-US" sz="2200" baseline="30000" dirty="0"/>
              <a:t>-</a:t>
            </a:r>
            <a:r>
              <a:rPr lang="en-GB" altLang="en-US" sz="2200" dirty="0"/>
              <a:t>) </a:t>
            </a:r>
          </a:p>
          <a:p>
            <a:pPr algn="just" eaLnBrk="1" hangingPunct="1"/>
            <a:r>
              <a:rPr lang="el-GR" altLang="en-US" sz="2200" dirty="0"/>
              <a:t>Όταν δεν έχουμε το αντιγόνο </a:t>
            </a:r>
            <a:r>
              <a:rPr lang="en-US" altLang="en-US" sz="2200" dirty="0"/>
              <a:t>Rhesus</a:t>
            </a:r>
            <a:r>
              <a:rPr lang="el-GR" altLang="en-US" sz="2200" dirty="0"/>
              <a:t> δεν παράγουμε αντισώματα </a:t>
            </a:r>
            <a:r>
              <a:rPr lang="el-GR" altLang="en-US" sz="2200" dirty="0" err="1"/>
              <a:t>αντι</a:t>
            </a:r>
            <a:r>
              <a:rPr lang="el-GR" altLang="en-US" sz="2200" dirty="0"/>
              <a:t>- </a:t>
            </a:r>
            <a:r>
              <a:rPr lang="en-US" altLang="en-US" sz="2200" dirty="0"/>
              <a:t>Rhesus</a:t>
            </a:r>
            <a:r>
              <a:rPr lang="el-GR" altLang="en-US" sz="2200" dirty="0"/>
              <a:t> παρά μόνο αν το ανοσοποιητικό μας σύστημα βρεθεί αντιμέτωπο με αυτό το αντιγόνο.</a:t>
            </a:r>
          </a:p>
          <a:p>
            <a:pPr algn="just" eaLnBrk="1" hangingPunct="1"/>
            <a:r>
              <a:rPr lang="el-GR" altLang="en-US" sz="2200" dirty="0"/>
              <a:t>Άτομο με </a:t>
            </a:r>
            <a:r>
              <a:rPr lang="en-US" altLang="en-US" sz="2200" dirty="0"/>
              <a:t>Rh</a:t>
            </a:r>
            <a:r>
              <a:rPr lang="el-GR" altLang="en-US" sz="2200" baseline="30000" dirty="0"/>
              <a:t>+ </a:t>
            </a:r>
            <a:r>
              <a:rPr lang="el-GR" altLang="en-US" sz="2200" dirty="0"/>
              <a:t>μπορεί να πάρει αίμα </a:t>
            </a:r>
            <a:r>
              <a:rPr lang="en-US" altLang="en-US" sz="2200" dirty="0"/>
              <a:t>Rh</a:t>
            </a:r>
            <a:r>
              <a:rPr lang="el-GR" altLang="en-US" sz="2200" baseline="30000" dirty="0"/>
              <a:t>+</a:t>
            </a:r>
            <a:r>
              <a:rPr lang="el-GR" altLang="en-US" sz="2200" dirty="0"/>
              <a:t> ή </a:t>
            </a:r>
            <a:r>
              <a:rPr lang="en-US" altLang="en-US" sz="2200" dirty="0"/>
              <a:t>Rh</a:t>
            </a:r>
            <a:r>
              <a:rPr lang="en-US" altLang="en-US" sz="2200" baseline="30000" dirty="0"/>
              <a:t>-</a:t>
            </a:r>
            <a:r>
              <a:rPr lang="el-GR" altLang="en-US" sz="2200" baseline="30000" dirty="0"/>
              <a:t>  </a:t>
            </a:r>
          </a:p>
          <a:p>
            <a:pPr algn="just" eaLnBrk="1" hangingPunct="1"/>
            <a:r>
              <a:rPr lang="el-GR" altLang="en-US" sz="2200" dirty="0"/>
              <a:t>Άτομο με </a:t>
            </a:r>
            <a:r>
              <a:rPr lang="en-US" altLang="en-US" sz="2200" dirty="0"/>
              <a:t>Rh</a:t>
            </a:r>
            <a:r>
              <a:rPr lang="en-US" altLang="en-US" sz="2200" baseline="30000" dirty="0"/>
              <a:t>-</a:t>
            </a:r>
            <a:r>
              <a:rPr lang="el-GR" altLang="en-US" sz="2200" dirty="0"/>
              <a:t> πρέπει να πάρει αίμα </a:t>
            </a:r>
            <a:r>
              <a:rPr lang="en-US" altLang="en-US" sz="2200" dirty="0"/>
              <a:t>Rh</a:t>
            </a:r>
            <a:r>
              <a:rPr lang="en-US" altLang="en-US" sz="2200" baseline="30000" dirty="0"/>
              <a:t>-</a:t>
            </a:r>
            <a:r>
              <a:rPr lang="el-GR" altLang="en-US" sz="2200" dirty="0"/>
              <a:t>.</a:t>
            </a:r>
          </a:p>
          <a:p>
            <a:pPr algn="just" eaLnBrk="1" hangingPunct="1"/>
            <a:r>
              <a:rPr lang="el-GR" altLang="en-US" sz="2200" dirty="0"/>
              <a:t>Το </a:t>
            </a:r>
            <a:r>
              <a:rPr lang="en-US" altLang="en-US" sz="2200" dirty="0"/>
              <a:t>Rhesus</a:t>
            </a:r>
            <a:r>
              <a:rPr lang="el-GR" altLang="en-US" sz="2200" dirty="0"/>
              <a:t> έχει μεγάλη σημασία στις μεταμοσχεύσεις ιστών γιατί προκαλεί πολύ έντονη ανοσολογική αντίδραση του οργανισμού. </a:t>
            </a:r>
          </a:p>
          <a:p>
            <a:pPr eaLnBrk="1" hangingPunct="1"/>
            <a:endParaRPr lang="el-GR" altLang="en-US" sz="2200" baseline="30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Content Placeholder 6">
            <a:extLst>
              <a:ext uri="{FF2B5EF4-FFF2-40B4-BE49-F238E27FC236}">
                <a16:creationId xmlns:a16="http://schemas.microsoft.com/office/drawing/2014/main" id="{1EBE5829-D189-4ED5-80D1-DD43812FBEC7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1" y="316892"/>
            <a:ext cx="9016753" cy="6224215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80B2AA1-DAD4-4510-A09F-8F1364832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6807" y="544851"/>
            <a:ext cx="3387619" cy="8900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0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Κα</a:t>
            </a:r>
            <a:r>
              <a:rPr lang="en-US" altLang="en-US" sz="3000" b="1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ρδιά</a:t>
            </a:r>
            <a:endParaRPr lang="en-US" altLang="en-US" sz="3000" b="1" u="sng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9699" name="Rectangle 4">
            <a:extLst>
              <a:ext uri="{FF2B5EF4-FFF2-40B4-BE49-F238E27FC236}">
                <a16:creationId xmlns:a16="http://schemas.microsoft.com/office/drawing/2014/main" id="{F23B3ACA-9DEF-4CF6-9D48-3EFC016D8C6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84214" y="1828800"/>
            <a:ext cx="3670211" cy="4395019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US" altLang="en-US" sz="2200" dirty="0" err="1"/>
              <a:t>Είν</a:t>
            </a:r>
            <a:r>
              <a:rPr lang="en-US" altLang="en-US" sz="2200" dirty="0"/>
              <a:t>αι ένα κοίλο μυώδες όργανο σχήματος αντεστραμμένου κώνου, που λειτουργεί ως αντλία για την προώθηση του αίματος σε όλο το σώμα.</a:t>
            </a:r>
          </a:p>
          <a:p>
            <a:pPr algn="just"/>
            <a:r>
              <a:rPr lang="en-US" altLang="en-US" sz="2200" dirty="0" err="1"/>
              <a:t>Βρίσκετ</a:t>
            </a:r>
            <a:r>
              <a:rPr lang="en-US" altLang="en-US" sz="2200" dirty="0"/>
              <a:t>αι μέσα στη θωρακική κοιλότητα, πίσω από το στέρνο, με την κάτω πλευρά της στο ύψος του διαφράγματος.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772" name="Content Placeholder 2">
            <a:extLst>
              <a:ext uri="{FF2B5EF4-FFF2-40B4-BE49-F238E27FC236}">
                <a16:creationId xmlns:a16="http://schemas.microsoft.com/office/drawing/2014/main" id="{FEDFFD1F-C056-44A2-BD09-A2D48DD687D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62" y="1320611"/>
            <a:ext cx="6019331" cy="4213531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73B52C3C-4BBF-4E42-ABBC-AACC2CA718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7" y="928468"/>
            <a:ext cx="10905066" cy="5248495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el-GR" altLang="en-US" sz="2200" b="1" u="sng" dirty="0"/>
              <a:t>Χιτώνες της καρδιάς</a:t>
            </a:r>
          </a:p>
          <a:p>
            <a:pPr algn="just" eaLnBrk="1" hangingPunct="1"/>
            <a:r>
              <a:rPr lang="el-GR" altLang="en-US" sz="2200" dirty="0"/>
              <a:t>Η καρδιά αποτελείται από μυϊκό ιστό που ονομάζεται </a:t>
            </a:r>
            <a:r>
              <a:rPr lang="el-GR" altLang="en-US" sz="2200" b="1" dirty="0"/>
              <a:t>μυοκάρδιο </a:t>
            </a:r>
            <a:r>
              <a:rPr lang="el-GR" altLang="en-US" sz="2200" dirty="0"/>
              <a:t>(καρδιακός μυς). Με τη σύσπασή του, το αίμα απομακρύνεται από την καρδιά. Ανάμεσα στις μυϊκές ίνες υπάρχει συνδετικός ιστός και τριχοειδή αγγεία.</a:t>
            </a:r>
          </a:p>
          <a:p>
            <a:pPr algn="just" eaLnBrk="1" hangingPunct="1"/>
            <a:r>
              <a:rPr lang="el-GR" altLang="en-US" sz="2200" dirty="0"/>
              <a:t>Το μυοκάρδιο επενδύεται εσωτερικά από το </a:t>
            </a:r>
            <a:r>
              <a:rPr lang="el-GR" altLang="en-US" sz="2200" b="1" dirty="0"/>
              <a:t>ενδοκάρδιο</a:t>
            </a:r>
            <a:r>
              <a:rPr lang="el-GR" altLang="en-US" sz="2200" dirty="0"/>
              <a:t>,</a:t>
            </a:r>
            <a:r>
              <a:rPr lang="el-GR" altLang="en-US" sz="2200" b="1" dirty="0"/>
              <a:t> </a:t>
            </a:r>
            <a:r>
              <a:rPr lang="el-GR" altLang="en-US" sz="2200" dirty="0"/>
              <a:t>το οποίο αποτελείται από επιθήλιο και συνδετικό ιστό που περιέχει αιμοφόρα αγγεία και μυϊκές ίνες που ονομάζονται </a:t>
            </a:r>
            <a:r>
              <a:rPr lang="el-GR" altLang="en-US" sz="2200" b="1" dirty="0"/>
              <a:t>ίνες </a:t>
            </a:r>
            <a:r>
              <a:rPr lang="en-US" altLang="en-US" sz="2200" b="1" dirty="0"/>
              <a:t>Purkinje</a:t>
            </a:r>
            <a:r>
              <a:rPr lang="el-GR" altLang="en-US" sz="2200" dirty="0"/>
              <a:t>.</a:t>
            </a:r>
            <a:endParaRPr lang="en-GB" altLang="en-US" sz="2200" dirty="0"/>
          </a:p>
          <a:p>
            <a:pPr algn="just" eaLnBrk="1" hangingPunct="1"/>
            <a:r>
              <a:rPr lang="el-GR" altLang="en-US" sz="2200" dirty="0"/>
              <a:t>Το </a:t>
            </a:r>
            <a:r>
              <a:rPr lang="el-GR" altLang="en-US" sz="2200" b="1" dirty="0" err="1"/>
              <a:t>επικάρδιο</a:t>
            </a:r>
            <a:r>
              <a:rPr lang="el-GR" altLang="en-US" sz="2200" b="1" dirty="0"/>
              <a:t> </a:t>
            </a:r>
            <a:r>
              <a:rPr lang="el-GR" altLang="en-US" sz="2200" dirty="0"/>
              <a:t>είναι μεμβράνη συνδετικού ιστού που περιβάλλει το μυοκάρδιο και έχει προστατευτικό ρόλο. Αποτελεί το εσωτερικό μέρος ενός αναδιπλωμένου σάκου. Το εξωτερικό μέρος του σάκου ονομάζεται </a:t>
            </a:r>
            <a:r>
              <a:rPr lang="el-GR" altLang="en-US" sz="2200" b="1" dirty="0"/>
              <a:t>περικάρδιο</a:t>
            </a:r>
            <a:r>
              <a:rPr lang="el-GR" altLang="en-US" sz="2200" dirty="0"/>
              <a:t>.</a:t>
            </a:r>
          </a:p>
          <a:p>
            <a:pPr algn="just" eaLnBrk="1" hangingPunct="1"/>
            <a:r>
              <a:rPr lang="el-GR" altLang="en-US" sz="2200" dirty="0"/>
              <a:t>Ανάμεσα στο </a:t>
            </a:r>
            <a:r>
              <a:rPr lang="el-GR" altLang="en-US" sz="2200" dirty="0" err="1"/>
              <a:t>επικάρδιο</a:t>
            </a:r>
            <a:r>
              <a:rPr lang="el-GR" altLang="en-US" sz="2200" dirty="0"/>
              <a:t> και το περικάρδιο σχηματίζεται η </a:t>
            </a:r>
            <a:r>
              <a:rPr lang="el-GR" altLang="en-US" sz="2200" b="1" dirty="0"/>
              <a:t>περικαρδιακή κοιλότητα</a:t>
            </a:r>
            <a:r>
              <a:rPr lang="el-GR" altLang="en-US" sz="2200" dirty="0"/>
              <a:t>, η οποία περιέχει μικρή ποσότητα υγρού ώστε να περιορίζονται οι τριβές.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0" descr="heartMikis2">
            <a:extLst>
              <a:ext uri="{FF2B5EF4-FFF2-40B4-BE49-F238E27FC236}">
                <a16:creationId xmlns:a16="http://schemas.microsoft.com/office/drawing/2014/main" id="{5922C577-4209-46FF-9810-0B32D07D542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6920" y="234165"/>
            <a:ext cx="7158160" cy="6389669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1CA5E42-372D-4197-A04C-50C42DEF49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32155" y="1728708"/>
            <a:ext cx="4067080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000" b="1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Κοιλότητες</a:t>
            </a:r>
            <a:r>
              <a:rPr lang="en-US" altLang="en-US" sz="30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n-US" sz="3000" b="1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της</a:t>
            </a:r>
            <a:r>
              <a:rPr lang="en-US" altLang="en-US" sz="30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κα</a:t>
            </a:r>
            <a:r>
              <a:rPr lang="en-US" altLang="en-US" sz="3000" b="1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ρδιάς</a:t>
            </a:r>
            <a:endParaRPr lang="en-US" altLang="en-US" sz="3000" b="1" u="sng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211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844" name="Picture 7" descr="καρδια 1">
            <a:extLst>
              <a:ext uri="{FF2B5EF4-FFF2-40B4-BE49-F238E27FC236}">
                <a16:creationId xmlns:a16="http://schemas.microsoft.com/office/drawing/2014/main" id="{73D40777-690E-4E07-A277-F01CFDB8613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73" y="804665"/>
            <a:ext cx="5328598" cy="5248670"/>
          </a:xfrm>
          <a:prstGeom prst="rect">
            <a:avLst/>
          </a:prstGeom>
          <a:effectLst/>
        </p:spPr>
      </p:pic>
      <p:sp>
        <p:nvSpPr>
          <p:cNvPr id="34819" name="Rectangle 4">
            <a:extLst>
              <a:ext uri="{FF2B5EF4-FFF2-40B4-BE49-F238E27FC236}">
                <a16:creationId xmlns:a16="http://schemas.microsoft.com/office/drawing/2014/main" id="{EFE90E90-1C8C-4B44-8E74-6EA6363FC50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045753" y="3167270"/>
            <a:ext cx="3667036" cy="305065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  <a:defRPr/>
            </a:pPr>
            <a:r>
              <a:rPr lang="en-US" altLang="en-US" sz="2200" dirty="0" err="1"/>
              <a:t>Το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εσωτερικό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της</a:t>
            </a:r>
            <a:r>
              <a:rPr lang="en-US" altLang="en-US" sz="2200" dirty="0"/>
              <a:t> κα</a:t>
            </a:r>
            <a:r>
              <a:rPr lang="en-US" altLang="en-US" sz="2200" dirty="0" err="1"/>
              <a:t>ρδιάς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χωρίζετ</a:t>
            </a:r>
            <a:r>
              <a:rPr lang="en-US" altLang="en-US" sz="2200" dirty="0"/>
              <a:t>αι σε 4 κοιλότητες ή θαλάμους.</a:t>
            </a:r>
          </a:p>
          <a:p>
            <a:pPr>
              <a:defRPr/>
            </a:pPr>
            <a:endParaRPr lang="en-US" altLang="en-US" sz="1800" dirty="0"/>
          </a:p>
          <a:p>
            <a:pPr>
              <a:defRPr/>
            </a:pPr>
            <a:endParaRPr lang="en-US" altLang="en-US" sz="1800" dirty="0"/>
          </a:p>
          <a:p>
            <a:pPr>
              <a:defRPr/>
            </a:pPr>
            <a:endParaRPr lang="en-US" altLang="en-US" sz="1800" dirty="0"/>
          </a:p>
          <a:p>
            <a:pPr>
              <a:defRPr/>
            </a:pPr>
            <a:endParaRPr lang="en-US" altLang="en-US" sz="1800" dirty="0"/>
          </a:p>
          <a:p>
            <a:pPr>
              <a:defRPr/>
            </a:pPr>
            <a:endParaRPr lang="en-US" altLang="en-US" sz="1800" dirty="0"/>
          </a:p>
          <a:p>
            <a:pPr>
              <a:defRPr/>
            </a:pPr>
            <a:endParaRPr lang="en-US" altLang="en-US" sz="1800" dirty="0"/>
          </a:p>
          <a:p>
            <a:pPr>
              <a:defRPr/>
            </a:pPr>
            <a:endParaRPr lang="en-US" altLang="en-US" sz="1800" dirty="0"/>
          </a:p>
          <a:p>
            <a:pPr>
              <a:defRPr/>
            </a:pPr>
            <a:endParaRPr lang="en-US" altLang="en-US" sz="1800" dirty="0"/>
          </a:p>
          <a:p>
            <a:pPr>
              <a:defRPr/>
            </a:pP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>
            <a:extLst>
              <a:ext uri="{FF2B5EF4-FFF2-40B4-BE49-F238E27FC236}">
                <a16:creationId xmlns:a16="http://schemas.microsoft.com/office/drawing/2014/main" id="{CD6D6BCC-1768-4EAB-939B-5A238B20800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15926" y="333375"/>
            <a:ext cx="10522634" cy="5111750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el-GR" altLang="en-US" sz="2200" dirty="0"/>
              <a:t>Οι 4 αυτές κοιλότητες αποτελούν τα μέρη της καρδιάς:</a:t>
            </a:r>
          </a:p>
          <a:p>
            <a:pPr marL="533400" indent="-533400" algn="just">
              <a:buNone/>
              <a:defRPr/>
            </a:pPr>
            <a:r>
              <a:rPr lang="el-GR" altLang="en-US" sz="2200" dirty="0"/>
              <a:t>α)   Δύο </a:t>
            </a:r>
            <a:r>
              <a:rPr lang="el-GR" altLang="en-US" sz="2200" b="1" dirty="0"/>
              <a:t>κόλποι</a:t>
            </a:r>
            <a:r>
              <a:rPr lang="el-GR" altLang="en-US" sz="2200" dirty="0"/>
              <a:t> (δεξιός και αριστερός): οι δύο μικρότερες και με λεπτότερα τοιχώματα κοιλότητες που βρίσκονται προς τα πάνω.</a:t>
            </a:r>
          </a:p>
          <a:p>
            <a:pPr marL="533400" indent="-533400" algn="just">
              <a:buNone/>
              <a:defRPr/>
            </a:pPr>
            <a:r>
              <a:rPr lang="el-GR" altLang="en-US" sz="2200" dirty="0"/>
              <a:t>β)   Δύο </a:t>
            </a:r>
            <a:r>
              <a:rPr lang="el-GR" altLang="en-US" sz="2200" b="1" dirty="0"/>
              <a:t>κοιλίες </a:t>
            </a:r>
            <a:r>
              <a:rPr lang="el-GR" altLang="en-US" sz="2200" dirty="0"/>
              <a:t>(δεξιά και αριστερή): οι δύο μεγαλύτερες και με παχύτερα τοιχώματα κοιλότητες που βρίσκονται προς τα κάτω. </a:t>
            </a:r>
          </a:p>
          <a:p>
            <a:pPr marL="533400" indent="-533400">
              <a:buNone/>
              <a:defRPr/>
            </a:pPr>
            <a:endParaRPr lang="el-GR" altLang="en-US" sz="2400" dirty="0"/>
          </a:p>
        </p:txBody>
      </p:sp>
      <p:pic>
        <p:nvPicPr>
          <p:cNvPr id="36867" name="Picture 4">
            <a:extLst>
              <a:ext uri="{FF2B5EF4-FFF2-40B4-BE49-F238E27FC236}">
                <a16:creationId xmlns:a16="http://schemas.microsoft.com/office/drawing/2014/main" id="{8F62B727-6EAA-4F3E-9015-631DFC558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0" y="2314475"/>
            <a:ext cx="4867422" cy="42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Box 5">
            <a:extLst>
              <a:ext uri="{FF2B5EF4-FFF2-40B4-BE49-F238E27FC236}">
                <a16:creationId xmlns:a16="http://schemas.microsoft.com/office/drawing/2014/main" id="{66561055-3280-4751-9263-19FCC8F74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658" y="2871665"/>
            <a:ext cx="4038623" cy="2123658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l-GR" altLang="en-US" sz="2200" dirty="0">
                <a:latin typeface="+mn-lt"/>
                <a:cs typeface="+mn-cs"/>
              </a:rPr>
              <a:t>Οι δύο κόλποι χωρίζονται με το </a:t>
            </a:r>
            <a:r>
              <a:rPr lang="el-GR" altLang="en-US" sz="2200" b="1" dirty="0" err="1">
                <a:latin typeface="+mn-lt"/>
                <a:cs typeface="+mn-cs"/>
              </a:rPr>
              <a:t>μεσοκολπικό</a:t>
            </a:r>
            <a:r>
              <a:rPr lang="el-GR" altLang="en-US" sz="2200" b="1" dirty="0">
                <a:latin typeface="+mn-lt"/>
                <a:cs typeface="+mn-cs"/>
              </a:rPr>
              <a:t> διάφραγμα </a:t>
            </a:r>
            <a:r>
              <a:rPr lang="el-GR" altLang="en-US" sz="2200" dirty="0">
                <a:latin typeface="+mn-lt"/>
                <a:cs typeface="+mn-cs"/>
              </a:rPr>
              <a:t>και οι δύο κοιλίες με το </a:t>
            </a:r>
            <a:r>
              <a:rPr lang="el-GR" altLang="en-US" sz="2200" b="1" dirty="0" err="1">
                <a:latin typeface="+mn-lt"/>
                <a:cs typeface="+mn-cs"/>
              </a:rPr>
              <a:t>μεσοκοιλιακό</a:t>
            </a:r>
            <a:r>
              <a:rPr lang="el-GR" altLang="en-US" sz="2200" b="1" dirty="0">
                <a:latin typeface="+mn-lt"/>
                <a:cs typeface="+mn-cs"/>
              </a:rPr>
              <a:t> διάφραγμα</a:t>
            </a:r>
            <a:r>
              <a:rPr lang="el-GR" altLang="en-US" sz="2200" dirty="0">
                <a:latin typeface="+mn-lt"/>
                <a:cs typeface="+mn-cs"/>
              </a:rPr>
              <a:t>. Το αριστερό μέρος ουδέποτε επικοινωνεί με το δεξιό.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8761D9-DBE4-45A1-AB5D-38331EC65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52" y="2256864"/>
            <a:ext cx="4949533" cy="21236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defRPr/>
            </a:pPr>
            <a:r>
              <a:rPr lang="el-GR" altLang="en-US" sz="2200" dirty="0">
                <a:latin typeface="+mn-lt"/>
              </a:rPr>
              <a:t> Άρα, η καρδιά αποτελείται από δύο ξεχωριστά τμήματα, το αριστερό και το δεξιό μισό, που δρουν ως </a:t>
            </a:r>
            <a:r>
              <a:rPr lang="el-GR" altLang="en-US" sz="2200" b="1" dirty="0">
                <a:latin typeface="+mn-lt"/>
              </a:rPr>
              <a:t>αντλίες</a:t>
            </a:r>
            <a:r>
              <a:rPr lang="el-GR" altLang="en-US" sz="2200" dirty="0">
                <a:latin typeface="+mn-lt"/>
              </a:rPr>
              <a:t>.</a:t>
            </a:r>
          </a:p>
          <a:p>
            <a:pPr algn="just" eaLnBrk="1" hangingPunct="1">
              <a:spcBef>
                <a:spcPct val="0"/>
              </a:spcBef>
              <a:defRPr/>
            </a:pPr>
            <a:r>
              <a:rPr lang="el-GR" altLang="en-US" sz="2200" dirty="0">
                <a:latin typeface="+mn-lt"/>
              </a:rPr>
              <a:t> Το δεξιό μισό προωθεί το αίμα προς τους πνεύμονες, ενώ το αριστερό μισό προς το υπόλοιπο σώμα.</a:t>
            </a:r>
            <a:endParaRPr lang="en-US" altLang="en-US" sz="2200" dirty="0">
              <a:latin typeface="+mn-lt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7057CE6C-02DC-4434-B177-AE35CA929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73" y="567397"/>
            <a:ext cx="6124742" cy="572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720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DBAB23-4996-45C3-9FCD-58FA21D6D0F0}"/>
              </a:ext>
            </a:extLst>
          </p:cNvPr>
          <p:cNvSpPr txBox="1"/>
          <p:nvPr/>
        </p:nvSpPr>
        <p:spPr>
          <a:xfrm>
            <a:off x="958506" y="800392"/>
            <a:ext cx="10264697" cy="1212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3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Επ</a:t>
            </a:r>
            <a:r>
              <a:rPr lang="en-US" altLang="en-US" sz="3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ικοινωνί</a:t>
            </a:r>
            <a:r>
              <a:rPr lang="en-US" altLang="en-US" sz="3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 στην καρδιά</a:t>
            </a:r>
          </a:p>
        </p:txBody>
      </p:sp>
      <p:sp>
        <p:nvSpPr>
          <p:cNvPr id="37890" name="TextBox 4">
            <a:extLst>
              <a:ext uri="{FF2B5EF4-FFF2-40B4-BE49-F238E27FC236}">
                <a16:creationId xmlns:a16="http://schemas.microsoft.com/office/drawing/2014/main" id="{B98A1D35-5E4A-44A2-B634-55C7FC0F4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322" y="2234452"/>
            <a:ext cx="10103881" cy="38231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n-US" altLang="en-US" sz="2200" dirty="0">
              <a:latin typeface="+mn-lt"/>
              <a:cs typeface="+mn-cs"/>
            </a:endParaRPr>
          </a:p>
          <a:p>
            <a:pPr indent="-2286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  <a:cs typeface="+mn-cs"/>
              </a:rPr>
              <a:t> Ο α</a:t>
            </a:r>
            <a:r>
              <a:rPr lang="en-US" altLang="en-US" sz="2200" dirty="0" err="1">
                <a:latin typeface="+mn-lt"/>
                <a:cs typeface="+mn-cs"/>
              </a:rPr>
              <a:t>ριστερός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κόλ</a:t>
            </a:r>
            <a:r>
              <a:rPr lang="en-US" altLang="en-US" sz="2200" dirty="0">
                <a:latin typeface="+mn-lt"/>
                <a:cs typeface="+mn-cs"/>
              </a:rPr>
              <a:t>πος επικοινωνεί μέσω ενός ανοίγματος (κολποκοιλιακό στόμιο) με την αριστερή κοιλία.</a:t>
            </a:r>
          </a:p>
          <a:p>
            <a:pPr indent="-2286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Στο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στόμιο</a:t>
            </a:r>
            <a:r>
              <a:rPr lang="en-US" altLang="en-US" sz="2200" dirty="0">
                <a:latin typeface="+mn-lt"/>
                <a:cs typeface="+mn-cs"/>
              </a:rPr>
              <a:t> β</a:t>
            </a:r>
            <a:r>
              <a:rPr lang="en-US" altLang="en-US" sz="2200" dirty="0" err="1">
                <a:latin typeface="+mn-lt"/>
                <a:cs typeface="+mn-cs"/>
              </a:rPr>
              <a:t>ρίσκετ</a:t>
            </a:r>
            <a:r>
              <a:rPr lang="en-US" altLang="en-US" sz="2200" dirty="0">
                <a:latin typeface="+mn-lt"/>
                <a:cs typeface="+mn-cs"/>
              </a:rPr>
              <a:t>αι η </a:t>
            </a:r>
            <a:r>
              <a:rPr lang="en-US" altLang="en-US" sz="2200" b="1" dirty="0">
                <a:latin typeface="+mn-lt"/>
                <a:cs typeface="+mn-cs"/>
              </a:rPr>
              <a:t>διγλώχινη ή μιτροειδής βαλβίδα</a:t>
            </a:r>
            <a:r>
              <a:rPr lang="en-US" altLang="en-US" sz="2200" dirty="0">
                <a:latin typeface="+mn-lt"/>
                <a:cs typeface="+mn-cs"/>
              </a:rPr>
              <a:t>.</a:t>
            </a:r>
          </a:p>
          <a:p>
            <a:pPr indent="-2286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  <a:cs typeface="+mn-cs"/>
              </a:rPr>
              <a:t> Επ</a:t>
            </a:r>
            <a:r>
              <a:rPr lang="en-US" altLang="en-US" sz="2200" dirty="0" err="1">
                <a:latin typeface="+mn-lt"/>
                <a:cs typeface="+mn-cs"/>
              </a:rPr>
              <a:t>ιτρέ</a:t>
            </a:r>
            <a:r>
              <a:rPr lang="en-US" altLang="en-US" sz="2200" dirty="0">
                <a:latin typeface="+mn-lt"/>
                <a:cs typeface="+mn-cs"/>
              </a:rPr>
              <a:t>πει τη ροή του αίματος μόνο από τον κόλπο προς την κοιλία.</a:t>
            </a:r>
          </a:p>
          <a:p>
            <a:pPr indent="-2286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  <a:cs typeface="+mn-cs"/>
              </a:rPr>
              <a:t> Ο </a:t>
            </a:r>
            <a:r>
              <a:rPr lang="en-US" altLang="en-US" sz="2200" dirty="0" err="1">
                <a:latin typeface="+mn-lt"/>
                <a:cs typeface="+mn-cs"/>
              </a:rPr>
              <a:t>δεξιός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κόλ</a:t>
            </a:r>
            <a:r>
              <a:rPr lang="en-US" altLang="en-US" sz="2200" dirty="0">
                <a:latin typeface="+mn-lt"/>
                <a:cs typeface="+mn-cs"/>
              </a:rPr>
              <a:t>πος επικοινωνεί μέσω ενός ανοίγματος  (κολποκοιλιακό στόμιο) με τη δεξιά κοιλία.</a:t>
            </a:r>
          </a:p>
          <a:p>
            <a:pPr indent="-2286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Στο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στόμιο</a:t>
            </a:r>
            <a:r>
              <a:rPr lang="en-US" altLang="en-US" sz="2200" dirty="0">
                <a:latin typeface="+mn-lt"/>
                <a:cs typeface="+mn-cs"/>
              </a:rPr>
              <a:t> β</a:t>
            </a:r>
            <a:r>
              <a:rPr lang="en-US" altLang="en-US" sz="2200" dirty="0" err="1">
                <a:latin typeface="+mn-lt"/>
                <a:cs typeface="+mn-cs"/>
              </a:rPr>
              <a:t>ρίσκετ</a:t>
            </a:r>
            <a:r>
              <a:rPr lang="en-US" altLang="en-US" sz="2200" dirty="0">
                <a:latin typeface="+mn-lt"/>
                <a:cs typeface="+mn-cs"/>
              </a:rPr>
              <a:t>αι η </a:t>
            </a:r>
            <a:r>
              <a:rPr lang="en-US" altLang="en-US" sz="2200" b="1" dirty="0">
                <a:latin typeface="+mn-lt"/>
                <a:cs typeface="+mn-cs"/>
              </a:rPr>
              <a:t>τριγλώχινη βαλβίδα</a:t>
            </a:r>
            <a:r>
              <a:rPr lang="en-US" altLang="en-US" sz="2200" dirty="0">
                <a:latin typeface="+mn-lt"/>
                <a:cs typeface="+mn-cs"/>
              </a:rPr>
              <a:t>.</a:t>
            </a:r>
          </a:p>
          <a:p>
            <a:pPr indent="-2286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  <a:cs typeface="+mn-cs"/>
              </a:rPr>
              <a:t> Επ</a:t>
            </a:r>
            <a:r>
              <a:rPr lang="en-US" altLang="en-US" sz="2200" dirty="0" err="1">
                <a:latin typeface="+mn-lt"/>
                <a:cs typeface="+mn-cs"/>
              </a:rPr>
              <a:t>ιτρέ</a:t>
            </a:r>
            <a:r>
              <a:rPr lang="en-US" altLang="en-US" sz="2200" dirty="0">
                <a:latin typeface="+mn-lt"/>
                <a:cs typeface="+mn-cs"/>
              </a:rPr>
              <a:t>πει τη ροή του αίματος μόνο από τον κόλπο προς την κοιλία.</a:t>
            </a:r>
          </a:p>
          <a:p>
            <a:pPr indent="-2286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Οι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τενόντιες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χορδές</a:t>
            </a:r>
            <a:r>
              <a:rPr lang="en-US" altLang="en-US" sz="2200" dirty="0">
                <a:latin typeface="+mn-lt"/>
                <a:cs typeface="+mn-cs"/>
              </a:rPr>
              <a:t> β</a:t>
            </a:r>
            <a:r>
              <a:rPr lang="en-US" altLang="en-US" sz="2200" dirty="0" err="1">
                <a:latin typeface="+mn-lt"/>
                <a:cs typeface="+mn-cs"/>
              </a:rPr>
              <a:t>ρίσκοντ</a:t>
            </a:r>
            <a:r>
              <a:rPr lang="en-US" altLang="en-US" sz="2200" dirty="0">
                <a:latin typeface="+mn-lt"/>
                <a:cs typeface="+mn-cs"/>
              </a:rPr>
              <a:t>αι στις κολποκοιλιακές βαλβίδες και τις συγκρατούν για να μη γυρίζουν προς την πλευρά του κόλπου (προέκταση των θηλοειδών μυών στο κάτω μέρος των κοιλιών).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5" descr="heartMikis4">
            <a:extLst>
              <a:ext uri="{FF2B5EF4-FFF2-40B4-BE49-F238E27FC236}">
                <a16:creationId xmlns:a16="http://schemas.microsoft.com/office/drawing/2014/main" id="{56804341-65FA-4580-A27D-715C07AF2D56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145" y="274638"/>
            <a:ext cx="7066127" cy="6309042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584CE70-05BC-4A3D-9BFB-342237873300}"/>
              </a:ext>
            </a:extLst>
          </p:cNvPr>
          <p:cNvSpPr txBox="1">
            <a:spLocks noChangeArrowheads="1"/>
          </p:cNvSpPr>
          <p:nvPr/>
        </p:nvSpPr>
        <p:spPr>
          <a:xfrm>
            <a:off x="958506" y="800392"/>
            <a:ext cx="10264697" cy="1212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en-US" sz="30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Μηχ</a:t>
            </a:r>
            <a:r>
              <a:rPr lang="en-US" altLang="en-US" sz="3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ανισμός διέγερσης της καρδιάς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916F068-1D63-470A-959F-83CF1AD4E386}"/>
              </a:ext>
            </a:extLst>
          </p:cNvPr>
          <p:cNvSpPr txBox="1">
            <a:spLocks noChangeArrowheads="1"/>
          </p:cNvSpPr>
          <p:nvPr/>
        </p:nvSpPr>
        <p:spPr>
          <a:xfrm>
            <a:off x="1367624" y="2490436"/>
            <a:ext cx="9956868" cy="4022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en-US" sz="2200" dirty="0"/>
              <a:t>Ο ………………</a:t>
            </a:r>
            <a:r>
              <a:rPr lang="el-GR" altLang="en-US" sz="2200" dirty="0"/>
              <a:t>…….</a:t>
            </a:r>
            <a:r>
              <a:rPr lang="en-US" altLang="en-US" sz="2200" dirty="0"/>
              <a:t>…..</a:t>
            </a:r>
            <a:r>
              <a:rPr lang="en-US" altLang="en-US" sz="2200" b="1" dirty="0"/>
              <a:t> </a:t>
            </a:r>
            <a:r>
              <a:rPr lang="en-US" altLang="en-US" sz="2200" dirty="0" err="1"/>
              <a:t>είν</a:t>
            </a:r>
            <a:r>
              <a:rPr lang="en-US" altLang="en-US" sz="2200" dirty="0"/>
              <a:t>αι ένα μικρό τμήμα εξειδικευμένου μυϊκού ιστού που εντοπίζεται στο άνω πρόσθιο τοίχωμα του δεξιού κόλπου και δρα ως ο φυσιολογικός βηματοδότης της καρδιάς. </a:t>
            </a:r>
            <a:r>
              <a:rPr lang="en-US" altLang="en-US" sz="2200" dirty="0" err="1"/>
              <a:t>Αρχικά</a:t>
            </a:r>
            <a:r>
              <a:rPr lang="en-US" altLang="en-US" sz="2200" dirty="0"/>
              <a:t> η </a:t>
            </a:r>
            <a:r>
              <a:rPr lang="en-US" altLang="en-US" sz="2200" dirty="0" err="1"/>
              <a:t>διέγερση</a:t>
            </a:r>
            <a:r>
              <a:rPr lang="en-US" altLang="en-US" sz="2200" dirty="0"/>
              <a:t> (</a:t>
            </a:r>
            <a:r>
              <a:rPr lang="en-US" altLang="en-US" sz="2200" b="1" dirty="0" err="1"/>
              <a:t>ώση</a:t>
            </a:r>
            <a:r>
              <a:rPr lang="en-US" altLang="en-US" sz="2200" dirty="0"/>
              <a:t>) </a:t>
            </a:r>
            <a:r>
              <a:rPr lang="en-US" altLang="en-US" sz="2200" dirty="0" err="1"/>
              <a:t>μετ</a:t>
            </a:r>
            <a:r>
              <a:rPr lang="en-US" altLang="en-US" sz="2200" dirty="0"/>
              <a:t>αδίδεται σε όλες τις μυικές ίνες  των ……………..</a:t>
            </a:r>
            <a:r>
              <a:rPr lang="en-US" altLang="en-US" sz="2200" b="1" dirty="0"/>
              <a:t> </a:t>
            </a:r>
            <a:r>
              <a:rPr lang="en-US" altLang="en-US" sz="2200" dirty="0"/>
              <a:t>και π</a:t>
            </a:r>
            <a:r>
              <a:rPr lang="en-US" altLang="en-US" sz="2200" dirty="0" err="1"/>
              <a:t>ροκ</a:t>
            </a:r>
            <a:r>
              <a:rPr lang="en-US" altLang="en-US" sz="2200" dirty="0"/>
              <a:t>αλεί την ταυτόχρονη συστολή τους. </a:t>
            </a:r>
            <a:endParaRPr lang="en-US" altLang="en-US" sz="2200" b="1" dirty="0"/>
          </a:p>
          <a:p>
            <a:pPr algn="just"/>
            <a:r>
              <a:rPr lang="en-US" altLang="en-US" sz="2200" dirty="0" err="1"/>
              <a:t>Οι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κόλ</a:t>
            </a:r>
            <a:r>
              <a:rPr lang="en-US" altLang="en-US" sz="2200" dirty="0"/>
              <a:t>ποι χωρίζονται από τις κοιλίες με συνδετικό ιστό, ο οποίος δεν μπορεί να μεταδώσει τη διέγερση.</a:t>
            </a:r>
          </a:p>
          <a:p>
            <a:pPr algn="just"/>
            <a:r>
              <a:rPr lang="en-US" altLang="en-US" sz="2200" dirty="0"/>
              <a:t>Η </a:t>
            </a:r>
            <a:r>
              <a:rPr lang="en-US" altLang="en-US" sz="2200" dirty="0" err="1"/>
              <a:t>μετάδοση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της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διέγερσης</a:t>
            </a:r>
            <a:r>
              <a:rPr lang="en-US" altLang="en-US" sz="2200" dirty="0"/>
              <a:t> π</a:t>
            </a:r>
            <a:r>
              <a:rPr lang="en-US" altLang="en-US" sz="2200" dirty="0" err="1"/>
              <a:t>ρος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τις</a:t>
            </a:r>
            <a:r>
              <a:rPr lang="en-US" altLang="en-US" sz="2200" dirty="0"/>
              <a:t> …</a:t>
            </a:r>
            <a:r>
              <a:rPr lang="el-GR" altLang="en-US" sz="2200" dirty="0"/>
              <a:t>….</a:t>
            </a:r>
            <a:r>
              <a:rPr lang="en-US" altLang="en-US" sz="2200" dirty="0"/>
              <a:t>……………. </a:t>
            </a:r>
            <a:r>
              <a:rPr lang="en-US" altLang="en-US" sz="2200" dirty="0" err="1"/>
              <a:t>γίνετ</a:t>
            </a:r>
            <a:r>
              <a:rPr lang="en-US" altLang="en-US" sz="2200" dirty="0"/>
              <a:t>αι μέσω ενός άλλου εξειδικευμένου μυϊκού ιστού, του …………</a:t>
            </a:r>
            <a:r>
              <a:rPr lang="el-GR" altLang="en-US" sz="2200" dirty="0"/>
              <a:t>……………………</a:t>
            </a:r>
            <a:r>
              <a:rPr lang="en-US" altLang="en-US" sz="2200" dirty="0"/>
              <a:t>………………..</a:t>
            </a:r>
            <a:r>
              <a:rPr lang="en-US" altLang="en-US" sz="2200" b="1" dirty="0"/>
              <a:t>. </a:t>
            </a:r>
            <a:r>
              <a:rPr lang="en-US" altLang="en-US" sz="2200" dirty="0"/>
              <a:t>Η </a:t>
            </a:r>
            <a:r>
              <a:rPr lang="en-US" altLang="en-US" sz="2200" dirty="0" err="1"/>
              <a:t>διέγερση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φτάνει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σε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όλ</a:t>
            </a:r>
            <a:r>
              <a:rPr lang="en-US" altLang="en-US" sz="2200" dirty="0"/>
              <a:t>α τα σημεία των κοιλιών με το </a:t>
            </a:r>
            <a:r>
              <a:rPr lang="en-US" altLang="en-US" sz="2200" b="1" dirty="0"/>
              <a:t>δεμάτιο του Hiss </a:t>
            </a:r>
            <a:r>
              <a:rPr lang="en-US" altLang="en-US" sz="2200" dirty="0"/>
              <a:t>που αποτελείται από τις </a:t>
            </a:r>
            <a:r>
              <a:rPr lang="en-US" altLang="en-US" sz="2200" b="1" dirty="0"/>
              <a:t>ίνες Purkinje</a:t>
            </a:r>
            <a:r>
              <a:rPr lang="en-US" altLang="en-US" sz="2200" dirty="0"/>
              <a:t>.</a:t>
            </a:r>
            <a:endParaRPr lang="en-US" altLang="en-US" sz="2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FCA31C-B0A1-441A-A80B-5C8132362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3193" y="2677813"/>
            <a:ext cx="21605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b="1" dirty="0">
                <a:solidFill>
                  <a:srgbClr val="FF0000"/>
                </a:solidFill>
              </a:rPr>
              <a:t>φλεβόκομβος</a:t>
            </a:r>
            <a:endParaRPr lang="en-GB" altLang="en-US" sz="2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ED2259-7687-4302-B844-A24C33A93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4611" y="3601072"/>
            <a:ext cx="1295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b="1" dirty="0">
                <a:solidFill>
                  <a:srgbClr val="FF0000"/>
                </a:solidFill>
              </a:rPr>
              <a:t>κόλπων</a:t>
            </a:r>
            <a:endParaRPr lang="en-GB" altLang="en-US" sz="2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D3245D-4712-4A49-92CD-AF9D48FC6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4958" y="4724059"/>
            <a:ext cx="12239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b="1" dirty="0">
                <a:solidFill>
                  <a:srgbClr val="FF0000"/>
                </a:solidFill>
              </a:rPr>
              <a:t>κοιλίες</a:t>
            </a:r>
            <a:endParaRPr lang="en-GB" altLang="en-US" sz="2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BEA5D-1AA2-45D9-AC5D-FD579BB87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6058" y="5068717"/>
            <a:ext cx="35369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b="1" dirty="0">
                <a:solidFill>
                  <a:srgbClr val="FF0000"/>
                </a:solidFill>
              </a:rPr>
              <a:t>κολποκοιλιακού κόμβου</a:t>
            </a:r>
            <a:endParaRPr lang="en-GB" alt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24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>
            <a:extLst>
              <a:ext uri="{FF2B5EF4-FFF2-40B4-BE49-F238E27FC236}">
                <a16:creationId xmlns:a16="http://schemas.microsoft.com/office/drawing/2014/main" id="{7C7F8F99-149D-413D-A008-C24E2A90B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34025"/>
            <a:ext cx="10515600" cy="82232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Ο </a:t>
            </a:r>
            <a:r>
              <a:rPr lang="en-US" altLang="en-US" sz="3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μηχ</a:t>
            </a:r>
            <a:r>
              <a:rPr lang="en-US" alt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ανισμός διέγερσης του μυοκαρδίου</a:t>
            </a: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EEC97141-6C90-4E0C-8D5C-B706C3D52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567" y="643466"/>
            <a:ext cx="8590865" cy="475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43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60E9A6ED-B880-44EA-8D60-C9D3C82C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64CF67C0-7DEF-4C32-9DE5-BCACC67A14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930" y="1404730"/>
            <a:ext cx="5360127" cy="4724358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Η μετάδοση της διέγερσης στις κοιλίες γίνεται ταχύτατα, με αποτέλεσμα οι κοιλίες να συστέλλονται σχεδόν ταυτόχρονα και με καθυστέρηση (150</a:t>
            </a:r>
            <a:r>
              <a:rPr lang="en-GB" altLang="en-US" sz="2200" dirty="0"/>
              <a:t> </a:t>
            </a:r>
            <a:r>
              <a:rPr lang="en-GB" altLang="en-US" sz="2200" dirty="0" err="1"/>
              <a:t>ms</a:t>
            </a:r>
            <a:r>
              <a:rPr lang="en-GB" altLang="en-US" sz="2200" dirty="0"/>
              <a:t>) </a:t>
            </a:r>
            <a:r>
              <a:rPr lang="el-GR" altLang="en-US" sz="2200" dirty="0"/>
              <a:t>από τη συστολή των κόλπων </a:t>
            </a:r>
          </a:p>
          <a:p>
            <a:pPr algn="just" eaLnBrk="1" hangingPunct="1"/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Ο </a:t>
            </a:r>
            <a:r>
              <a:rPr lang="el-GR" altLang="en-US" sz="2200" dirty="0" err="1"/>
              <a:t>φλεβοκόμβος</a:t>
            </a:r>
            <a:r>
              <a:rPr lang="el-GR" altLang="en-US" sz="2200" dirty="0"/>
              <a:t> και ο κολποκοιλιακός κόμβος τροφοδοτούνται με νευρώνες του Αυτόνομου Νευρικού Συστήματος (ΑΝΣ), Με αυτό τον τρόπο ο εγκέφαλος ελέγχει τη συχνότητα των παλμών της καρδιάς και την ένταση των συσπάσεων.</a:t>
            </a:r>
          </a:p>
        </p:txBody>
      </p:sp>
      <p:pic>
        <p:nvPicPr>
          <p:cNvPr id="44035" name="Picture 2">
            <a:extLst>
              <a:ext uri="{FF2B5EF4-FFF2-40B4-BE49-F238E27FC236}">
                <a16:creationId xmlns:a16="http://schemas.microsoft.com/office/drawing/2014/main" id="{8F098D98-4CC5-44EA-A44E-E72B78257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7" r="-1" b="8087"/>
          <a:stretch/>
        </p:blipFill>
        <p:spPr bwMode="auto">
          <a:xfrm>
            <a:off x="6182944" y="557189"/>
            <a:ext cx="5170852" cy="55718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75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058" name="Rectangle 2">
            <a:extLst>
              <a:ext uri="{FF2B5EF4-FFF2-40B4-BE49-F238E27FC236}">
                <a16:creationId xmlns:a16="http://schemas.microsoft.com/office/drawing/2014/main" id="{8D4FDCCE-5C5C-4955-9C7A-B8E7D1E50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000" u="sng" dirty="0" err="1">
                <a:solidFill>
                  <a:srgbClr val="FFFFFF"/>
                </a:solidFill>
              </a:rPr>
              <a:t>Αιμοφόρ</a:t>
            </a:r>
            <a:r>
              <a:rPr lang="en-US" altLang="en-US" sz="3000" u="sng" dirty="0">
                <a:solidFill>
                  <a:srgbClr val="FFFFFF"/>
                </a:solidFill>
              </a:rPr>
              <a:t>α αγγεία</a:t>
            </a:r>
          </a:p>
        </p:txBody>
      </p:sp>
      <p:sp>
        <p:nvSpPr>
          <p:cNvPr id="41987" name="Rectangle 4">
            <a:extLst>
              <a:ext uri="{FF2B5EF4-FFF2-40B4-BE49-F238E27FC236}">
                <a16:creationId xmlns:a16="http://schemas.microsoft.com/office/drawing/2014/main" id="{AA4EF01B-BA7D-4484-8206-0CC75812DC4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24904" y="2494450"/>
            <a:ext cx="4053545" cy="356315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  <a:defRPr/>
            </a:pPr>
            <a:r>
              <a:rPr lang="en-US" altLang="en-US" sz="2200" b="1" dirty="0"/>
              <a:t>Να </a:t>
            </a:r>
            <a:r>
              <a:rPr lang="en-US" altLang="en-US" sz="2200" b="1" dirty="0" err="1"/>
              <a:t>ονομάσετε</a:t>
            </a:r>
            <a:r>
              <a:rPr lang="en-US" altLang="en-US" sz="2200" b="1" dirty="0"/>
              <a:t> τα 3 </a:t>
            </a:r>
            <a:r>
              <a:rPr lang="en-US" altLang="en-US" sz="2200" b="1" dirty="0" err="1"/>
              <a:t>είδη</a:t>
            </a:r>
            <a:r>
              <a:rPr lang="en-US" altLang="en-US" sz="2200" b="1" dirty="0"/>
              <a:t> α</a:t>
            </a:r>
            <a:r>
              <a:rPr lang="en-US" altLang="en-US" sz="2200" b="1" dirty="0" err="1"/>
              <a:t>ιμοφόρων</a:t>
            </a:r>
            <a:r>
              <a:rPr lang="en-US" altLang="en-US" sz="2200" b="1" dirty="0"/>
              <a:t> α</a:t>
            </a:r>
            <a:r>
              <a:rPr lang="en-US" altLang="en-US" sz="2200" b="1" dirty="0" err="1"/>
              <a:t>γγείων</a:t>
            </a:r>
            <a:r>
              <a:rPr lang="en-US" altLang="en-US" sz="2200" b="1" dirty="0"/>
              <a:t>.</a:t>
            </a:r>
          </a:p>
          <a:p>
            <a:pPr marL="0" indent="0" algn="just">
              <a:buNone/>
              <a:defRPr/>
            </a:pPr>
            <a:r>
              <a:rPr lang="el-GR" altLang="en-US" sz="2200" b="1" dirty="0"/>
              <a:t>- </a:t>
            </a:r>
            <a:r>
              <a:rPr lang="en-US" altLang="en-US" sz="2200" b="1" dirty="0" err="1"/>
              <a:t>Αρτηρίες</a:t>
            </a:r>
            <a:endParaRPr lang="en-US" altLang="en-US" sz="2200" b="1" dirty="0"/>
          </a:p>
          <a:p>
            <a:pPr marL="0" indent="0" algn="just">
              <a:buNone/>
              <a:defRPr/>
            </a:pPr>
            <a:r>
              <a:rPr lang="el-GR" altLang="en-US" sz="2200" b="1" dirty="0"/>
              <a:t>- </a:t>
            </a:r>
            <a:r>
              <a:rPr lang="en-US" altLang="en-US" sz="2200" b="1" dirty="0" err="1"/>
              <a:t>Τριχοειδή</a:t>
            </a:r>
            <a:r>
              <a:rPr lang="en-US" altLang="en-US" sz="2200" b="1" dirty="0"/>
              <a:t> α</a:t>
            </a:r>
            <a:r>
              <a:rPr lang="en-US" altLang="en-US" sz="2200" b="1" dirty="0" err="1"/>
              <a:t>γγεί</a:t>
            </a:r>
            <a:r>
              <a:rPr lang="en-US" altLang="en-US" sz="2200" b="1" dirty="0"/>
              <a:t>α:</a:t>
            </a:r>
            <a:r>
              <a:rPr lang="en-US" altLang="en-US" sz="2200" dirty="0"/>
              <a:t> σχηματίζουν ένα ευρύτατο δίκτυο σε όλους τους ιστούς </a:t>
            </a:r>
          </a:p>
          <a:p>
            <a:pPr marL="0" indent="0" algn="just">
              <a:buNone/>
              <a:defRPr/>
            </a:pPr>
            <a:r>
              <a:rPr lang="el-GR" altLang="en-US" sz="2200" b="1" dirty="0"/>
              <a:t>- </a:t>
            </a:r>
            <a:r>
              <a:rPr lang="en-US" altLang="en-US" sz="2200" b="1" dirty="0" err="1"/>
              <a:t>Φλέ</a:t>
            </a:r>
            <a:r>
              <a:rPr lang="en-US" altLang="en-US" sz="2200" b="1" dirty="0"/>
              <a:t>βες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A46EFD5-0B45-4D56-8A61-7ECBAFA7851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/>
          <a:srcRect t="10333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F5897CCA-486C-491C-B4C1-5E5C95A82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82" name="Title 1">
            <a:extLst>
              <a:ext uri="{FF2B5EF4-FFF2-40B4-BE49-F238E27FC236}">
                <a16:creationId xmlns:a16="http://schemas.microsoft.com/office/drawing/2014/main" id="{97E3DBA8-51B0-4042-B9D2-0308C3594D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1988" y="385474"/>
            <a:ext cx="6356606" cy="1843283"/>
          </a:xfrm>
        </p:spPr>
        <p:txBody>
          <a:bodyPr>
            <a:normAutofit/>
          </a:bodyPr>
          <a:lstStyle/>
          <a:p>
            <a:r>
              <a:rPr lang="el-GR" altLang="en-US" sz="3000" b="1" u="sng" dirty="0"/>
              <a:t>Αρτηρίες</a:t>
            </a:r>
            <a:endParaRPr lang="en-GB" altLang="en-US" sz="30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CF424-302F-41D4-BEBE-33FF2A9A6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987" y="1856936"/>
            <a:ext cx="6358432" cy="427215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Γιατί οι αρτηρίες ονομάζονται </a:t>
            </a:r>
            <a:r>
              <a:rPr lang="el-GR" sz="2200" dirty="0" err="1"/>
              <a:t>απαγωγά</a:t>
            </a:r>
            <a:r>
              <a:rPr lang="el-GR" sz="2200" dirty="0"/>
              <a:t> αγγεία;</a:t>
            </a:r>
          </a:p>
          <a:p>
            <a:pPr marL="0" indent="0" algn="just">
              <a:buNone/>
              <a:defRPr/>
            </a:pPr>
            <a:r>
              <a:rPr lang="el-GR" sz="2200" dirty="0"/>
              <a:t>Διότι είναι</a:t>
            </a:r>
            <a:r>
              <a:rPr lang="el-GR" altLang="en-US" sz="2200" dirty="0"/>
              <a:t> αγγεία που μεταφέρουν το αίμα </a:t>
            </a:r>
            <a:r>
              <a:rPr lang="el-GR" altLang="en-US" sz="2200" b="1" dirty="0"/>
              <a:t>από </a:t>
            </a:r>
            <a:r>
              <a:rPr lang="el-GR" altLang="en-US" sz="2200" dirty="0"/>
              <a:t>την καρδιά προς όλο το σώμα.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altLang="en-US" sz="2200" dirty="0"/>
              <a:t>Πώς εξασφαλίζεται η ροή του αίματος στις αρτηρίες;</a:t>
            </a:r>
          </a:p>
          <a:p>
            <a:pPr marL="0" indent="0" algn="just">
              <a:buNone/>
              <a:defRPr/>
            </a:pPr>
            <a:r>
              <a:rPr lang="el-GR" altLang="en-US" sz="2200" dirty="0"/>
              <a:t>Η ροή του αίματος στις αρτηρίες εξασφαλίζεται με την πίεση που έχει το αίμα μετά την έξοδο του από την καρδιά (αρτηριακή πίεση). </a:t>
            </a:r>
          </a:p>
          <a:p>
            <a:pPr marL="0" indent="0">
              <a:buNone/>
              <a:defRPr/>
            </a:pPr>
            <a:endParaRPr lang="el-GR" altLang="en-US" sz="2000" dirty="0"/>
          </a:p>
          <a:p>
            <a:pPr marL="0" indent="0">
              <a:buNone/>
              <a:defRPr/>
            </a:pPr>
            <a:endParaRPr lang="el-GR" sz="2000" dirty="0"/>
          </a:p>
          <a:p>
            <a:pPr>
              <a:buFont typeface="Wingdings" panose="05000000000000000000" pitchFamily="2" charset="2"/>
              <a:buChar char="Ø"/>
              <a:defRPr/>
            </a:pPr>
            <a:endParaRPr lang="en-GB" sz="2000" dirty="0"/>
          </a:p>
        </p:txBody>
      </p:sp>
      <p:pic>
        <p:nvPicPr>
          <p:cNvPr id="46084" name="Picture 4">
            <a:extLst>
              <a:ext uri="{FF2B5EF4-FFF2-40B4-BE49-F238E27FC236}">
                <a16:creationId xmlns:a16="http://schemas.microsoft.com/office/drawing/2014/main" id="{147EBFA7-0BB5-413B-AA7E-0FF1F6849F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0" r="7360" b="1"/>
          <a:stretch/>
        </p:blipFill>
        <p:spPr bwMode="auto">
          <a:xfrm>
            <a:off x="7556409" y="557190"/>
            <a:ext cx="3995928" cy="55718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>
            <a:extLst>
              <a:ext uri="{FF2B5EF4-FFF2-40B4-BE49-F238E27FC236}">
                <a16:creationId xmlns:a16="http://schemas.microsoft.com/office/drawing/2014/main" id="{64987418-F370-469A-82CF-95E67B952B9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74825" y="1125415"/>
            <a:ext cx="8713788" cy="5190978"/>
          </a:xfrm>
        </p:spPr>
        <p:txBody>
          <a:bodyPr/>
          <a:lstStyle/>
          <a:p>
            <a:pPr marL="0" indent="0" algn="just">
              <a:buNone/>
            </a:pPr>
            <a:r>
              <a:rPr lang="el-GR" altLang="en-US" sz="2200" dirty="0"/>
              <a:t>Τα τοιχώματα των αρτηριών και των φλεβών αποτελούνται από τρεις βασικές στοιβάδες.</a:t>
            </a:r>
          </a:p>
          <a:p>
            <a:pPr marL="0" indent="0" algn="just">
              <a:buNone/>
            </a:pPr>
            <a:r>
              <a:rPr lang="el-GR" altLang="en-US" sz="2200" dirty="0"/>
              <a:t>(α) Εσωτερικά τα αιμοφόρα αγγεία επενδύονται με </a:t>
            </a:r>
            <a:r>
              <a:rPr lang="el-GR" altLang="en-US" sz="2200" b="1" dirty="0"/>
              <a:t>ενδοθήλιο</a:t>
            </a:r>
            <a:r>
              <a:rPr lang="el-GR" altLang="en-US" sz="2200" dirty="0"/>
              <a:t> (</a:t>
            </a:r>
            <a:r>
              <a:rPr lang="el-GR" altLang="en-US" sz="2200" dirty="0" err="1"/>
              <a:t>μονόστοιβο</a:t>
            </a:r>
            <a:r>
              <a:rPr lang="el-GR" altLang="en-US" sz="2200" dirty="0"/>
              <a:t> επιθήλιο) που καλύπτεται από τη βασική μεμβράνη (συνδετικό ιστό).</a:t>
            </a:r>
          </a:p>
          <a:p>
            <a:pPr marL="0" indent="0" algn="just">
              <a:buNone/>
            </a:pPr>
            <a:r>
              <a:rPr lang="el-GR" altLang="en-US" sz="2200" dirty="0"/>
              <a:t>(β) Η </a:t>
            </a:r>
            <a:r>
              <a:rPr lang="el-GR" altLang="en-US" sz="2200" b="1" dirty="0"/>
              <a:t>μεσαία στοιβάδα </a:t>
            </a:r>
            <a:r>
              <a:rPr lang="el-GR" altLang="en-US" sz="2200" dirty="0"/>
              <a:t>αποτελείται από </a:t>
            </a:r>
            <a:r>
              <a:rPr lang="el-GR" altLang="en-US" sz="2200" b="1" dirty="0"/>
              <a:t>λείες </a:t>
            </a:r>
            <a:r>
              <a:rPr lang="el-GR" altLang="en-US" sz="2200" b="1" dirty="0" err="1"/>
              <a:t>μυικές</a:t>
            </a:r>
            <a:r>
              <a:rPr lang="el-GR" altLang="en-US" sz="2200" b="1" dirty="0"/>
              <a:t> ίνες,</a:t>
            </a:r>
            <a:r>
              <a:rPr lang="el-GR" altLang="en-US" sz="2200" dirty="0"/>
              <a:t> </a:t>
            </a:r>
            <a:r>
              <a:rPr lang="el-GR" altLang="en-US" sz="2200" b="1" dirty="0"/>
              <a:t>ελαστικές ίνες </a:t>
            </a:r>
            <a:r>
              <a:rPr lang="el-GR" altLang="en-US" sz="2200" dirty="0"/>
              <a:t>και </a:t>
            </a:r>
            <a:r>
              <a:rPr lang="el-GR" altLang="en-US" sz="2200" b="1" dirty="0"/>
              <a:t>κολλαγόνο</a:t>
            </a:r>
            <a:r>
              <a:rPr lang="el-GR" altLang="en-US" sz="2200" dirty="0"/>
              <a:t>. Στις αρτηρίες είναι παχύτερη (προσδίδει ελαστικότητα). Η ύπαρξη του μυϊκού ιστού μέσω της νεύρωσης του από ίνες του ΑΝΣ επιτρέπει τον έλεγχο της διαμέτρου των αγγείων.</a:t>
            </a:r>
          </a:p>
          <a:p>
            <a:pPr marL="0" indent="0" algn="just">
              <a:buNone/>
            </a:pPr>
            <a:r>
              <a:rPr lang="el-GR" altLang="en-US" sz="2200" dirty="0"/>
              <a:t>(γ) </a:t>
            </a:r>
            <a:r>
              <a:rPr lang="el-GR" altLang="en-US" sz="2200" b="1" dirty="0"/>
              <a:t>Εξωτερικά</a:t>
            </a:r>
            <a:r>
              <a:rPr lang="el-GR" altLang="en-US" sz="2200" dirty="0"/>
              <a:t> υπάρχει ένα στρώμα </a:t>
            </a:r>
            <a:r>
              <a:rPr lang="el-GR" altLang="en-US" sz="2200" b="1" dirty="0"/>
              <a:t>συνδετικού ιστού </a:t>
            </a:r>
            <a:r>
              <a:rPr lang="el-GR" altLang="en-US" sz="2200" dirty="0"/>
              <a:t>που περιέχει νευρικές απολήξεις και τριχοειδή. Προστατεύει τα αγγεία και τα συνδέει με τους </a:t>
            </a:r>
            <a:r>
              <a:rPr lang="el-GR" altLang="en-US" sz="2200" dirty="0" err="1"/>
              <a:t>περιβάλλοντες</a:t>
            </a:r>
            <a:r>
              <a:rPr lang="el-GR" altLang="en-US" sz="2200" dirty="0"/>
              <a:t> ιστούς.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15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154" name="Picture 4">
            <a:extLst>
              <a:ext uri="{FF2B5EF4-FFF2-40B4-BE49-F238E27FC236}">
                <a16:creationId xmlns:a16="http://schemas.microsoft.com/office/drawing/2014/main" id="{40FA73D7-B491-4A57-B109-7AC8617E9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1378" y="643467"/>
            <a:ext cx="780924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>
            <a:extLst>
              <a:ext uri="{FF2B5EF4-FFF2-40B4-BE49-F238E27FC236}">
                <a16:creationId xmlns:a16="http://schemas.microsoft.com/office/drawing/2014/main" id="{95AC004C-BBC8-4C49-BA30-9AF3786F57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9144" y="404813"/>
            <a:ext cx="10002129" cy="572135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Σε ποια αγγεία διακλαδίζονται οι αρτηρίες όσο απομακρύνονται από την καρδιά και σε ποια αγγεία θα καταλήξουν αυτά με τη σειρά τους; </a:t>
            </a:r>
            <a:endParaRPr lang="el-GR" altLang="en-US" sz="2200" dirty="0"/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dirty="0"/>
              <a:t>Οι </a:t>
            </a:r>
            <a:r>
              <a:rPr lang="el-GR" altLang="en-US" sz="2200" b="1" dirty="0"/>
              <a:t>αρτηρίες</a:t>
            </a:r>
            <a:r>
              <a:rPr lang="el-GR" altLang="en-US" sz="2200" dirty="0"/>
              <a:t> όσο απομακρύνονται από την καρδιά, διακλαδίζονται για να σχηματίσουν μικρότερες αρτηρίες, τα </a:t>
            </a:r>
            <a:r>
              <a:rPr lang="el-GR" altLang="en-US" sz="2200" b="1" u="sng" dirty="0" err="1"/>
              <a:t>αρτηρίδια</a:t>
            </a:r>
            <a:r>
              <a:rPr lang="el-GR" altLang="en-US" sz="2200" dirty="0"/>
              <a:t> και αυτά με τη σειρά τους θα καταλήξουν στα </a:t>
            </a:r>
            <a:r>
              <a:rPr lang="el-GR" altLang="en-US" sz="2200" b="1" dirty="0"/>
              <a:t>τριχοειδή.</a:t>
            </a:r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dirty="0"/>
              <a:t>Τα </a:t>
            </a:r>
            <a:r>
              <a:rPr lang="el-GR" altLang="en-US" sz="2200" dirty="0" err="1"/>
              <a:t>αρτηρίδια</a:t>
            </a:r>
            <a:r>
              <a:rPr lang="el-GR" altLang="en-US" sz="2200" dirty="0"/>
              <a:t> έχουν λεπτότερα τοιχώματα από τις αρτηρίες (ενδοθήλιο, μερικές μυϊκές ίνες και λίγο συνδετικό ιστό).</a:t>
            </a:r>
          </a:p>
          <a:p>
            <a:pPr marL="0" indent="0">
              <a:buNone/>
              <a:defRPr/>
            </a:pPr>
            <a:endParaRPr lang="el-GR" altLang="en-US" sz="2200" dirty="0"/>
          </a:p>
        </p:txBody>
      </p:sp>
      <p:pic>
        <p:nvPicPr>
          <p:cNvPr id="50179" name="Content Placeholder 6">
            <a:extLst>
              <a:ext uri="{FF2B5EF4-FFF2-40B4-BE49-F238E27FC236}">
                <a16:creationId xmlns:a16="http://schemas.microsoft.com/office/drawing/2014/main" id="{22E861FD-292A-4BAD-AEAC-FAFBE0DB837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0771" y="3230299"/>
            <a:ext cx="4203234" cy="32228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7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02" name="Title 1">
            <a:extLst>
              <a:ext uri="{FF2B5EF4-FFF2-40B4-BE49-F238E27FC236}">
                <a16:creationId xmlns:a16="http://schemas.microsoft.com/office/drawing/2014/main" id="{4F813C09-E171-48C1-BEC7-5DA72DE3B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3467" y="640080"/>
            <a:ext cx="3096427" cy="5613236"/>
          </a:xfrm>
        </p:spPr>
        <p:txBody>
          <a:bodyPr anchor="ctr">
            <a:normAutofit/>
          </a:bodyPr>
          <a:lstStyle/>
          <a:p>
            <a:r>
              <a:rPr lang="el-GR" altLang="en-US" sz="3000" b="1" u="sng" dirty="0">
                <a:solidFill>
                  <a:srgbClr val="FFFFFF"/>
                </a:solidFill>
              </a:rPr>
              <a:t>Τριχοειδή αιμοφόρα αγγεία</a:t>
            </a:r>
            <a:endParaRPr lang="en-GB" altLang="en-US" sz="3000" b="1" u="sng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E40A7-5DD2-48AE-A182-E80724F9B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3362" y="1084858"/>
            <a:ext cx="7493838" cy="2488335"/>
          </a:xfrm>
        </p:spPr>
        <p:txBody>
          <a:bodyPr anchor="ctr">
            <a:normAutofit/>
          </a:bodyPr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Τα </a:t>
            </a:r>
            <a:r>
              <a:rPr lang="el-GR" sz="2200" b="1" dirty="0"/>
              <a:t>τριχοειδή αγγεία</a:t>
            </a:r>
            <a:r>
              <a:rPr lang="el-GR" sz="2200" dirty="0"/>
              <a:t> έχουν την απλούστερη δομή από όλα τα αγγεία. Από τι αποτελείται το τοίχωμά τους; </a:t>
            </a:r>
          </a:p>
          <a:p>
            <a:pPr marL="0" indent="0" algn="just">
              <a:buNone/>
              <a:defRPr/>
            </a:pPr>
            <a:r>
              <a:rPr lang="el-GR" sz="2200" dirty="0"/>
              <a:t>Αποτελείται μόνο από </a:t>
            </a:r>
            <a:r>
              <a:rPr lang="el-GR" sz="2200" dirty="0" err="1"/>
              <a:t>μονόστοιβο</a:t>
            </a:r>
            <a:r>
              <a:rPr lang="el-GR" sz="2200" dirty="0"/>
              <a:t> ενδοθήλιο.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Πού γίνεται η ανταλλαγή ουσιών μεταξύ του σώματος και του αίματος;</a:t>
            </a:r>
          </a:p>
          <a:p>
            <a:pPr marL="0" indent="0" algn="just">
              <a:buNone/>
              <a:defRPr/>
            </a:pPr>
            <a:r>
              <a:rPr lang="el-GR" sz="2200" dirty="0"/>
              <a:t>Γίνεται μόνο όταν το αίμα περνάει από τα τριχοειδή αγγεία.</a:t>
            </a:r>
            <a:endParaRPr lang="en-GB" sz="2200" dirty="0"/>
          </a:p>
          <a:p>
            <a:pPr marL="0" indent="0">
              <a:buNone/>
              <a:defRPr/>
            </a:pPr>
            <a:endParaRPr lang="el-GR" sz="2000" dirty="0"/>
          </a:p>
          <a:p>
            <a:pPr marL="0" indent="0">
              <a:buNone/>
              <a:defRPr/>
            </a:pPr>
            <a:endParaRPr lang="en-GB" sz="2000" dirty="0"/>
          </a:p>
          <a:p>
            <a:pPr>
              <a:defRPr/>
            </a:pPr>
            <a:endParaRPr lang="en-GB" sz="2000" dirty="0"/>
          </a:p>
        </p:txBody>
      </p:sp>
      <p:pic>
        <p:nvPicPr>
          <p:cNvPr id="51204" name="Picture 6">
            <a:extLst>
              <a:ext uri="{FF2B5EF4-FFF2-40B4-BE49-F238E27FC236}">
                <a16:creationId xmlns:a16="http://schemas.microsoft.com/office/drawing/2014/main" id="{45FBFC87-3846-4649-B536-B3762DEB4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7608" y="3446698"/>
            <a:ext cx="5087614" cy="248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C075FA3-AB31-4178-B067-F9EBECE60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151" y="834887"/>
            <a:ext cx="4014797" cy="53889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2286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  <a:cs typeface="+mn-cs"/>
              </a:rPr>
              <a:t>Η </a:t>
            </a:r>
            <a:r>
              <a:rPr lang="en-US" altLang="en-US" sz="2200" dirty="0" err="1">
                <a:latin typeface="+mn-lt"/>
                <a:cs typeface="+mn-cs"/>
              </a:rPr>
              <a:t>εσωτερική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διάμετρος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των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τριχοειδών</a:t>
            </a:r>
            <a:r>
              <a:rPr lang="en-US" altLang="en-US" sz="2200" dirty="0">
                <a:latin typeface="+mn-lt"/>
                <a:cs typeface="+mn-cs"/>
              </a:rPr>
              <a:t> α</a:t>
            </a:r>
            <a:r>
              <a:rPr lang="en-US" altLang="en-US" sz="2200" dirty="0" err="1">
                <a:latin typeface="+mn-lt"/>
                <a:cs typeface="+mn-cs"/>
              </a:rPr>
              <a:t>γγείων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είν</a:t>
            </a:r>
            <a:r>
              <a:rPr lang="en-US" altLang="en-US" sz="2200" dirty="0">
                <a:latin typeface="+mn-lt"/>
                <a:cs typeface="+mn-cs"/>
              </a:rPr>
              <a:t>αι πολύ μικρή (8μm) και τα ερυθρά αιμοσφαίρια (έχουν διάμετρο 5 -7μm) περνάνε ένα-ένα μέσα από τα τριχοειδή αγγεία. </a:t>
            </a:r>
            <a:r>
              <a:rPr lang="en-US" altLang="en-US" sz="2200" dirty="0" err="1">
                <a:latin typeface="+mn-lt"/>
                <a:cs typeface="+mn-cs"/>
              </a:rPr>
              <a:t>Σε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τι</a:t>
            </a:r>
            <a:r>
              <a:rPr lang="en-US" altLang="en-US" sz="2200" dirty="0">
                <a:latin typeface="+mn-lt"/>
                <a:cs typeface="+mn-cs"/>
              </a:rPr>
              <a:t> </a:t>
            </a:r>
            <a:r>
              <a:rPr lang="en-US" altLang="en-US" sz="2200" dirty="0" err="1">
                <a:latin typeface="+mn-lt"/>
                <a:cs typeface="+mn-cs"/>
              </a:rPr>
              <a:t>εξυ</a:t>
            </a:r>
            <a:r>
              <a:rPr lang="en-US" altLang="en-US" sz="2200" dirty="0">
                <a:latin typeface="+mn-lt"/>
                <a:cs typeface="+mn-cs"/>
              </a:rPr>
              <a:t>πηρετεί αυτό;</a:t>
            </a:r>
          </a:p>
          <a:p>
            <a:pPr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200" b="1" dirty="0" err="1">
                <a:latin typeface="+mn-lt"/>
                <a:cs typeface="+mn-cs"/>
              </a:rPr>
              <a:t>Διευκολύνετ</a:t>
            </a:r>
            <a:r>
              <a:rPr lang="en-US" altLang="en-US" sz="2200" b="1" dirty="0">
                <a:latin typeface="+mn-lt"/>
                <a:cs typeface="+mn-cs"/>
              </a:rPr>
              <a:t>αι η διάχυση αερίων και ουσιών έξω από τα τριχοειδή προς το περιβάλλον (υγρό των ιστών) και αντίστροφα </a:t>
            </a:r>
          </a:p>
          <a:p>
            <a:pPr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200" b="1" dirty="0" err="1">
                <a:latin typeface="+mn-lt"/>
                <a:cs typeface="+mn-cs"/>
              </a:rPr>
              <a:t>Μικρή</a:t>
            </a:r>
            <a:r>
              <a:rPr lang="en-US" altLang="en-US" sz="2200" b="1" dirty="0">
                <a:latin typeface="+mn-lt"/>
                <a:cs typeface="+mn-cs"/>
              </a:rPr>
              <a:t> απ</a:t>
            </a:r>
            <a:r>
              <a:rPr lang="en-US" altLang="en-US" sz="2200" b="1" dirty="0" err="1">
                <a:latin typeface="+mn-lt"/>
                <a:cs typeface="+mn-cs"/>
              </a:rPr>
              <a:t>όστ</a:t>
            </a:r>
            <a:r>
              <a:rPr lang="en-US" altLang="en-US" sz="2200" b="1" dirty="0">
                <a:latin typeface="+mn-lt"/>
                <a:cs typeface="+mn-cs"/>
              </a:rPr>
              <a:t>αση και λεπτά τοιχώματα.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226" name="Content Placeholder 4">
            <a:extLst>
              <a:ext uri="{FF2B5EF4-FFF2-40B4-BE49-F238E27FC236}">
                <a16:creationId xmlns:a16="http://schemas.microsoft.com/office/drawing/2014/main" id="{A22F82DE-5869-44D1-8B01-8F5B4AD1C3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7" b="1"/>
          <a:stretch/>
        </p:blipFill>
        <p:spPr>
          <a:xfrm>
            <a:off x="5405862" y="1079853"/>
            <a:ext cx="6019331" cy="469504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9">
            <a:extLst>
              <a:ext uri="{FF2B5EF4-FFF2-40B4-BE49-F238E27FC236}">
                <a16:creationId xmlns:a16="http://schemas.microsoft.com/office/drawing/2014/main" id="{12F466C5-7A52-4135-8623-6397B79C581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322363" y="914400"/>
            <a:ext cx="5219114" cy="5754689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Με ποιον τρόπο ελέγχεται η είσοδος του αίματος στα τριχοειδή;</a:t>
            </a:r>
          </a:p>
          <a:p>
            <a:pPr marL="0" indent="0" algn="just">
              <a:buNone/>
              <a:defRPr/>
            </a:pPr>
            <a:r>
              <a:rPr lang="el-GR" altLang="en-US" sz="2200" dirty="0"/>
              <a:t>Η είσοδος του αίματος στα τριχοειδή ελέγχεται από </a:t>
            </a:r>
            <a:r>
              <a:rPr lang="el-GR" altLang="en-US" sz="2200" dirty="0" err="1"/>
              <a:t>προτριχοειδικούς</a:t>
            </a:r>
            <a:r>
              <a:rPr lang="el-GR" altLang="en-US" sz="2200" dirty="0"/>
              <a:t> σφιγκτήρες (λεία μυϊκή ίνα).</a:t>
            </a:r>
            <a:endParaRPr lang="en-GB" sz="2200" dirty="0"/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Με ποιους τρόπους ο οργανισμός ελέγχει τον ρυθμό ανταλλαγής των ουσιών;</a:t>
            </a:r>
          </a:p>
          <a:p>
            <a:pPr marL="0" indent="0" algn="just">
              <a:buNone/>
              <a:defRPr/>
            </a:pPr>
            <a:r>
              <a:rPr lang="el-GR" altLang="en-US" sz="2200" dirty="0"/>
              <a:t>Συστέλλοντας τους σφιγκτήρες, ο οργανισμός μπορεί να περιορίζει το ποσό του αίματος που εισέρχεται στο δίκτυο τριχοειδών και έτσι να ελέγχει το ρυθμό ανταλλαγής των ουσιών σε ένα ιστό.</a:t>
            </a:r>
            <a:endParaRPr lang="el-GR" altLang="en-US" sz="2400" dirty="0"/>
          </a:p>
        </p:txBody>
      </p:sp>
      <p:pic>
        <p:nvPicPr>
          <p:cNvPr id="53251" name="Picture 4">
            <a:extLst>
              <a:ext uri="{FF2B5EF4-FFF2-40B4-BE49-F238E27FC236}">
                <a16:creationId xmlns:a16="http://schemas.microsoft.com/office/drawing/2014/main" id="{E13C1A01-414F-4BBB-9258-5C198C57E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808" y="333376"/>
            <a:ext cx="4411662" cy="633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7F998581-DC87-4872-B226-8E33C3D52F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12543"/>
            <a:ext cx="10515600" cy="1578146"/>
          </a:xfrm>
        </p:spPr>
        <p:txBody>
          <a:bodyPr>
            <a:normAutofit/>
          </a:bodyPr>
          <a:lstStyle/>
          <a:p>
            <a:r>
              <a:rPr lang="el-GR" altLang="en-US" sz="3000" b="1" u="sng" dirty="0"/>
              <a:t>Φλέβες</a:t>
            </a:r>
            <a:endParaRPr lang="en-GB" altLang="en-US" sz="30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32E50-D285-4B60-B40B-22825ECE6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551" y="1690689"/>
            <a:ext cx="10016197" cy="4435474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el-GR" sz="2200" dirty="0"/>
              <a:t>Από τα τριχοειδή αρχίζουν τα .................................., τα οποία στη συνέχεια σχηματίζουν τις </a:t>
            </a:r>
            <a:r>
              <a:rPr lang="el-GR" sz="2200" b="1" dirty="0"/>
              <a:t>φλέβες</a:t>
            </a:r>
            <a:r>
              <a:rPr lang="el-GR" sz="2200" dirty="0"/>
              <a:t>, μεταφέροντας το αίμα……………………………………………………… (</a:t>
            </a:r>
            <a:r>
              <a:rPr lang="el-GR" sz="2200" b="1" dirty="0"/>
              <a:t>προσαγωγά αγγεία</a:t>
            </a:r>
            <a:r>
              <a:rPr lang="el-GR" sz="2200" dirty="0"/>
              <a:t>).</a:t>
            </a:r>
            <a:endParaRPr lang="en-GB" sz="2200" dirty="0"/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Τα τοιχώματα των φλεβών, όπως και των αρτηριών, αποτελούνται από ενδοθήλιο, μυϊκό και συνδετικό ιστό. Σε τι διαφέρουν από τις αρτηρίες ως προς το τοίχωμά τους;</a:t>
            </a:r>
          </a:p>
          <a:p>
            <a:pPr marL="0" indent="0" algn="just">
              <a:buNone/>
              <a:defRPr/>
            </a:pPr>
            <a:r>
              <a:rPr lang="el-GR" sz="2200" dirty="0"/>
              <a:t>Το ποσό των μυϊκών ινών είναι αρκετά μικρότερο στις φλέβες (οι φλέβες έχουν λεπτότερα τοιχώματα από τις αρτηρίες). </a:t>
            </a:r>
            <a:endParaRPr lang="en-GB" sz="2200" dirty="0"/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Τι έχουν οι φλέβες στο εσωτερικό τους και σε τι εξυπηρετούν οι δομές αυτές;</a:t>
            </a:r>
          </a:p>
          <a:p>
            <a:pPr marL="0" indent="0" algn="just">
              <a:buNone/>
              <a:defRPr/>
            </a:pPr>
            <a:r>
              <a:rPr lang="el-GR" sz="2200" dirty="0"/>
              <a:t>Βαλβίδες, που επιτρέπουν την κίνηση του αίματος μόνο προς την καρδιά.</a:t>
            </a:r>
            <a:endParaRPr lang="en-GB" sz="2200" dirty="0"/>
          </a:p>
          <a:p>
            <a:pPr marL="0" indent="0" algn="just">
              <a:buNone/>
              <a:defRPr/>
            </a:pPr>
            <a:r>
              <a:rPr lang="el-GR" altLang="en-US" dirty="0"/>
              <a:t>  </a:t>
            </a:r>
            <a:endParaRPr lang="el-GR" altLang="en-US" b="1" dirty="0"/>
          </a:p>
          <a:p>
            <a:pPr>
              <a:defRPr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D66A2-94BB-44D7-B4F9-DC1E9CB9D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7755" y="1474789"/>
            <a:ext cx="20875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dirty="0" err="1">
                <a:solidFill>
                  <a:srgbClr val="FF0000"/>
                </a:solidFill>
              </a:rPr>
              <a:t>φλεβίδια</a:t>
            </a:r>
            <a:endParaRPr lang="en-GB" altLang="en-US" sz="2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509174-A304-4C03-931D-1F05513C2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6145" y="1914418"/>
            <a:ext cx="45370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200" dirty="0">
                <a:solidFill>
                  <a:srgbClr val="FF0000"/>
                </a:solidFill>
              </a:rPr>
              <a:t>από όλο το σώμα προς την καρδιά</a:t>
            </a:r>
            <a:endParaRPr lang="en-GB" altLang="en-US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298" name="Picture 2">
            <a:extLst>
              <a:ext uri="{FF2B5EF4-FFF2-40B4-BE49-F238E27FC236}">
                <a16:creationId xmlns:a16="http://schemas.microsoft.com/office/drawing/2014/main" id="{681AF15E-E458-43F5-92AF-9C7F07913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4634" y="643467"/>
            <a:ext cx="8162732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22" name="Title 1">
            <a:extLst>
              <a:ext uri="{FF2B5EF4-FFF2-40B4-BE49-F238E27FC236}">
                <a16:creationId xmlns:a16="http://schemas.microsoft.com/office/drawing/2014/main" id="{3771B30E-0401-4A7F-9AE0-E638A0D96E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9560" y="224380"/>
            <a:ext cx="4560584" cy="1759868"/>
          </a:xfrm>
        </p:spPr>
        <p:txBody>
          <a:bodyPr anchor="ctr"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altLang="en-US" sz="2200" dirty="0"/>
              <a:t>Η πίεση του αίματος στις αρτηρίες είναι μεγάλη. Πώς αποσβένεται η πίεση καθώς το αίμα προωθείται από την καρδιά προς τις μεγάλες αρτηρίες και μετά στα τριχοειδή;</a:t>
            </a:r>
            <a:endParaRPr lang="en-GB" altLang="en-US" sz="2200" u="sng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B8E53-F69D-4262-A5C9-DDA9FC215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224322"/>
            <a:ext cx="4559425" cy="3622969"/>
          </a:xfrm>
        </p:spPr>
        <p:txBody>
          <a:bodyPr anchor="ctr">
            <a:normAutofit/>
          </a:bodyPr>
          <a:lstStyle/>
          <a:p>
            <a:pPr marL="0" indent="0" algn="just">
              <a:buNone/>
              <a:defRPr/>
            </a:pPr>
            <a:r>
              <a:rPr lang="el-GR" sz="2200" dirty="0"/>
              <a:t>Αποσβένεται λόγω: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l-GR" sz="2200" dirty="0"/>
              <a:t>της διαστολής των αρτηριών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l-GR" sz="2200" dirty="0"/>
              <a:t>της αντίστασης της ροής του αίματος κυρίως στα τριχοειδή (μικρή εγκάρσια διάμετρο).</a:t>
            </a:r>
          </a:p>
          <a:p>
            <a:pPr marL="0" indent="0">
              <a:buNone/>
              <a:defRPr/>
            </a:pPr>
            <a:endParaRPr lang="el-GR" sz="2000" dirty="0"/>
          </a:p>
          <a:p>
            <a:pPr marL="0" indent="0">
              <a:buNone/>
              <a:defRPr/>
            </a:pPr>
            <a:endParaRPr lang="en-GB" sz="2000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324" name="Picture 4">
            <a:extLst>
              <a:ext uri="{FF2B5EF4-FFF2-40B4-BE49-F238E27FC236}">
                <a16:creationId xmlns:a16="http://schemas.microsoft.com/office/drawing/2014/main" id="{F9853E2F-820A-427C-A2F3-52A00E7A05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5" r="-1" b="-1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EB5F8-9ABD-42FC-B0FE-DE49A3383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0" y="689318"/>
            <a:ext cx="4068417" cy="5534502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sz="2400" dirty="0"/>
              <a:t>Η πίεση του αίματος στα </a:t>
            </a:r>
            <a:r>
              <a:rPr lang="el-GR" sz="2400" dirty="0" err="1"/>
              <a:t>φλεβίδια</a:t>
            </a:r>
            <a:r>
              <a:rPr lang="el-GR" sz="2400" dirty="0"/>
              <a:t> είναι πολύ μικρή και όσο προχωράμε προς την καρδία σχεδόν μηδενίζεται. Πώς, λοιπόν, εξασφαλίζεται η ροή του αίματος προς την καρδιά; </a:t>
            </a:r>
          </a:p>
          <a:p>
            <a:pPr marL="0" indent="0" algn="just">
              <a:buNone/>
              <a:defRPr/>
            </a:pPr>
            <a:r>
              <a:rPr lang="el-GR" sz="2400" dirty="0"/>
              <a:t>Η ροή του αίματος προς την καρδία εξασφαλίζεται με: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l-GR" sz="2400" dirty="0"/>
              <a:t>τη σύσπαση των σκελετικών μυών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l-GR" sz="2400" dirty="0"/>
              <a:t>τις βαλβίδες (εμποδίζουν την παλινδρόμησή του)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l-GR" sz="2400" dirty="0"/>
              <a:t>την εισπνοή (διαστέλλονται τα αγγεία του θώρακα)</a:t>
            </a:r>
          </a:p>
          <a:p>
            <a:pPr marL="0" indent="0" algn="just">
              <a:buNone/>
              <a:defRPr/>
            </a:pPr>
            <a:r>
              <a:rPr lang="el-GR" sz="2400" dirty="0"/>
              <a:t>* Οι φλέβες έχουν μεγάλη εσωτερική διάμετρο → ελάχιστη αντίσταση</a:t>
            </a:r>
          </a:p>
          <a:p>
            <a:pPr marL="0" indent="0">
              <a:buNone/>
              <a:defRPr/>
            </a:pPr>
            <a:endParaRPr lang="en-GB" sz="14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347" name="Picture 2">
            <a:extLst>
              <a:ext uri="{FF2B5EF4-FFF2-40B4-BE49-F238E27FC236}">
                <a16:creationId xmlns:a16="http://schemas.microsoft.com/office/drawing/2014/main" id="{BEBE6D2E-3F7A-4C91-B57E-EBE224383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4032" y="807593"/>
            <a:ext cx="4722990" cy="523956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372" name="Straight Connector 70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FACB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370" name="Picture 2">
            <a:extLst>
              <a:ext uri="{FF2B5EF4-FFF2-40B4-BE49-F238E27FC236}">
                <a16:creationId xmlns:a16="http://schemas.microsoft.com/office/drawing/2014/main" id="{E1AE1449-1BE5-4038-B4E8-E2CA5D1FC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860" y="747941"/>
            <a:ext cx="4195857" cy="536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398" name="Rectangle 72">
            <a:extLst>
              <a:ext uri="{FF2B5EF4-FFF2-40B4-BE49-F238E27FC236}">
                <a16:creationId xmlns:a16="http://schemas.microsoft.com/office/drawing/2014/main" id="{AAAE94E3-A7DB-4868-B1E3-E497034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399" name="Group 7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91D9C-F5C2-4012-ADD5-20EC757C9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8" y="2330505"/>
            <a:ext cx="5505281" cy="3979585"/>
          </a:xfrm>
        </p:spPr>
        <p:txBody>
          <a:bodyPr anchor="ctr">
            <a:normAutofit/>
          </a:bodyPr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l-GR" sz="2200" dirty="0"/>
              <a:t>Σε περίπτωση αιμορραγίας, τα μυϊκά τοιχώματα των φλεβών </a:t>
            </a:r>
            <a:r>
              <a:rPr lang="el-GR" sz="2200" dirty="0" err="1"/>
              <a:t>συσπώνται</a:t>
            </a:r>
            <a:r>
              <a:rPr lang="el-GR" sz="2200" dirty="0"/>
              <a:t> αντανακλαστικά και οι φλέβες συστέλλονται διοχετεύοντας αίμα στις αρτηρίες. Πού αποσκοπεί αυτό; </a:t>
            </a:r>
          </a:p>
          <a:p>
            <a:pPr marL="0" indent="0" algn="just">
              <a:buNone/>
              <a:defRPr/>
            </a:pPr>
            <a:r>
              <a:rPr lang="el-GR" sz="2200" dirty="0"/>
              <a:t>Για να διατηρείται σταθερή η πίεση του αίματος στις αρτηρίες και η ροή του διαμέσου των τριχοειδών.</a:t>
            </a:r>
            <a:endParaRPr lang="en-GB" sz="2200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395" name="Picture 4">
            <a:extLst>
              <a:ext uri="{FF2B5EF4-FFF2-40B4-BE49-F238E27FC236}">
                <a16:creationId xmlns:a16="http://schemas.microsoft.com/office/drawing/2014/main" id="{2336E803-4D28-4163-9F76-B50C1E7F3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4327" y="581892"/>
            <a:ext cx="4055624" cy="25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396" name="Picture 1">
            <a:extLst>
              <a:ext uri="{FF2B5EF4-FFF2-40B4-BE49-F238E27FC236}">
                <a16:creationId xmlns:a16="http://schemas.microsoft.com/office/drawing/2014/main" id="{FF79D585-0B08-4A9E-A694-D1D9510FA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02515" y="3707894"/>
            <a:ext cx="3157385" cy="25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81" name="Rectangle 123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82" name="Rectangle 125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3479" name="Group 55">
            <a:extLst>
              <a:ext uri="{FF2B5EF4-FFF2-40B4-BE49-F238E27FC236}">
                <a16:creationId xmlns:a16="http://schemas.microsoft.com/office/drawing/2014/main" id="{B8EA3D70-71B4-4693-B05D-9113E70544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215762"/>
              </p:ext>
            </p:extLst>
          </p:nvPr>
        </p:nvGraphicFramePr>
        <p:xfrm>
          <a:off x="833438" y="684213"/>
          <a:ext cx="10523538" cy="5024748"/>
        </p:xfrm>
        <a:graphic>
          <a:graphicData uri="http://schemas.openxmlformats.org/drawingml/2006/table">
            <a:tbl>
              <a:tblPr/>
              <a:tblGrid>
                <a:gridCol w="3507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7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7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9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469" marR="81469" marT="40735" marB="40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Αρτηρίες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Φλέβες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9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Λειτουργία</a:t>
                      </a:r>
                    </a:p>
                  </a:txBody>
                  <a:tcPr marL="81469" marR="81469" marT="40735" marB="40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Απαγωγά αγγεία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Προσαγωγά αγγεία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9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Αίμα </a:t>
                      </a:r>
                    </a:p>
                  </a:txBody>
                  <a:tcPr marL="81469" marR="81469" marT="40735" marB="40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Οξυγονωμένο 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Φτωχό σε οξυγόνο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8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Τοίχωμα</a:t>
                      </a:r>
                    </a:p>
                  </a:txBody>
                  <a:tcPr marL="81469" marR="81469" marT="40735" marB="40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Παχύτερο και ελαστικό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Λεπτότερο, λιγότερο ελαστικό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09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Σφυγμός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Πίεση </a:t>
                      </a:r>
                    </a:p>
                  </a:txBody>
                  <a:tcPr marL="81469" marR="81469" marT="40735" marB="40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Έχουν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Μεγαλύτερη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Δεν έχουν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Μικρότερη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9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Διάμετρος</a:t>
                      </a:r>
                    </a:p>
                  </a:txBody>
                  <a:tcPr marL="81469" marR="81469" marT="40735" marB="40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Μικρότερη 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Μεγαλύτερη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9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Χωρητικότητα</a:t>
                      </a:r>
                    </a:p>
                  </a:txBody>
                  <a:tcPr marL="81469" marR="81469" marT="40735" marB="40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Μικρότερη 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Μεγαλύτερη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9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Βαλβίδες</a:t>
                      </a:r>
                    </a:p>
                  </a:txBody>
                  <a:tcPr marL="81469" marR="81469" marT="40735" marB="40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Δεν υπάρχουν 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Υπάρχουν 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58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Βάθος (που βρίσκονται)</a:t>
                      </a:r>
                    </a:p>
                  </a:txBody>
                  <a:tcPr marL="81469" marR="81469" marT="40735" marB="40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Μεγαλύτερο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Μικρότερο </a:t>
                      </a:r>
                    </a:p>
                  </a:txBody>
                  <a:tcPr marL="81469" marR="81469" marT="40735" marB="40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515D07B-AA5B-4F3E-AF1C-10CA966AC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613008"/>
              </p:ext>
            </p:extLst>
          </p:nvPr>
        </p:nvGraphicFramePr>
        <p:xfrm>
          <a:off x="833438" y="5768975"/>
          <a:ext cx="10523538" cy="404813"/>
        </p:xfrm>
        <a:graphic>
          <a:graphicData uri="http://schemas.openxmlformats.org/drawingml/2006/table">
            <a:tbl>
              <a:tblPr/>
              <a:tblGrid>
                <a:gridCol w="10523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4813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 marL="80975" marR="80975" marT="40465" marB="40465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CE902E0E-644F-4FD8-9DB1-AB23A7F70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3213" y="457518"/>
            <a:ext cx="9029114" cy="417512"/>
          </a:xfrm>
        </p:spPr>
        <p:txBody>
          <a:bodyPr>
            <a:noAutofit/>
          </a:bodyPr>
          <a:lstStyle/>
          <a:p>
            <a:pPr eaLnBrk="1" hangingPunct="1"/>
            <a:r>
              <a:rPr lang="el-GR" altLang="en-US" sz="3000" u="sng" dirty="0"/>
              <a:t>Πορεία του αίματος στο ανθρώπινο σώμα</a:t>
            </a:r>
          </a:p>
        </p:txBody>
      </p:sp>
      <p:sp>
        <p:nvSpPr>
          <p:cNvPr id="61443" name="Rectangle 4">
            <a:extLst>
              <a:ext uri="{FF2B5EF4-FFF2-40B4-BE49-F238E27FC236}">
                <a16:creationId xmlns:a16="http://schemas.microsoft.com/office/drawing/2014/main" id="{7CC8E571-9847-49AA-9F7F-D795F4CBE63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72197" y="1125415"/>
            <a:ext cx="10888394" cy="3887910"/>
          </a:xfrm>
        </p:spPr>
        <p:txBody>
          <a:bodyPr/>
          <a:lstStyle/>
          <a:p>
            <a:pPr algn="just" eaLnBrk="1" hangingPunct="1"/>
            <a:r>
              <a:rPr lang="el-GR" altLang="en-US" sz="2200" dirty="0"/>
              <a:t>Το φλεβικό αίμα (φτωχό σε Ο</a:t>
            </a:r>
            <a:r>
              <a:rPr lang="el-GR" altLang="en-US" sz="2200" baseline="-25000" dirty="0"/>
              <a:t>2</a:t>
            </a:r>
            <a:r>
              <a:rPr lang="el-GR" altLang="en-US" sz="2200" dirty="0"/>
              <a:t>) φτάνει στο δεξιό κόλπο μέσω της </a:t>
            </a:r>
            <a:r>
              <a:rPr lang="el-GR" altLang="en-US" sz="2200" b="1" dirty="0"/>
              <a:t>άνω </a:t>
            </a:r>
            <a:r>
              <a:rPr lang="el-GR" altLang="en-US" sz="2200" dirty="0"/>
              <a:t>και </a:t>
            </a:r>
            <a:r>
              <a:rPr lang="el-GR" altLang="en-US" sz="2200" b="1" dirty="0"/>
              <a:t>κάτω κοίλης φλέβας</a:t>
            </a:r>
            <a:r>
              <a:rPr lang="el-GR" altLang="en-US" sz="2200" dirty="0"/>
              <a:t>.</a:t>
            </a:r>
          </a:p>
          <a:p>
            <a:pPr algn="just" eaLnBrk="1" hangingPunct="1"/>
            <a:r>
              <a:rPr lang="el-GR" altLang="en-US" sz="2200" dirty="0"/>
              <a:t>Με τη σύσπαση του λεπτού τοιχώματος του κόλπου, το αίμα περνά στη δεξιά κοιλία μέσω της </a:t>
            </a:r>
            <a:r>
              <a:rPr lang="el-GR" altLang="en-US" sz="2200" b="1" dirty="0" err="1"/>
              <a:t>τριγλώχινης</a:t>
            </a:r>
            <a:r>
              <a:rPr lang="el-GR" altLang="en-US" sz="2200" b="1" dirty="0"/>
              <a:t> βαλβίδας.</a:t>
            </a:r>
          </a:p>
          <a:p>
            <a:pPr algn="just" eaLnBrk="1" hangingPunct="1"/>
            <a:r>
              <a:rPr lang="el-GR" altLang="en-US" sz="2200" dirty="0"/>
              <a:t>Η αυξημένη πίεση του αίματος ανοίγει τη </a:t>
            </a:r>
            <a:r>
              <a:rPr lang="el-GR" altLang="en-US" sz="2200" b="1" dirty="0"/>
              <a:t>μηνοειδή βαλβίδα</a:t>
            </a:r>
            <a:r>
              <a:rPr lang="el-GR" altLang="en-US" sz="2200" dirty="0"/>
              <a:t> και επομένως το αίμα ρέει από τη δεξιά κοιλία προς την </a:t>
            </a:r>
            <a:r>
              <a:rPr lang="el-GR" altLang="en-US" sz="2200" b="1" dirty="0"/>
              <a:t>πνευμονική αρτηρία</a:t>
            </a:r>
            <a:r>
              <a:rPr lang="el-GR" altLang="en-US" sz="2200" dirty="0"/>
              <a:t> και όχι αντίθετα.</a:t>
            </a:r>
          </a:p>
          <a:p>
            <a:pPr algn="just" eaLnBrk="1" hangingPunct="1">
              <a:buFontTx/>
              <a:buNone/>
            </a:pPr>
            <a:r>
              <a:rPr lang="el-GR" altLang="en-US" sz="2200" dirty="0"/>
              <a:t>*   Η πνευμονική αρτηρία αποτελεί εξαίρεση από τις άλλες αρτηρίες γιατί περιέχει αίμα πλούσιο σε </a:t>
            </a:r>
            <a:r>
              <a:rPr lang="en-US" altLang="en-US" sz="2200" dirty="0"/>
              <a:t>C</a:t>
            </a:r>
            <a:r>
              <a:rPr lang="el-GR" altLang="en-US" sz="2200" dirty="0"/>
              <a:t>Ο</a:t>
            </a:r>
            <a:r>
              <a:rPr lang="el-GR" altLang="en-US" sz="2200" baseline="-25000" dirty="0"/>
              <a:t>2</a:t>
            </a:r>
            <a:r>
              <a:rPr lang="el-GR" altLang="en-US" sz="2200" dirty="0"/>
              <a:t>. </a:t>
            </a:r>
          </a:p>
        </p:txBody>
      </p:sp>
      <p:pic>
        <p:nvPicPr>
          <p:cNvPr id="61444" name="Picture 2">
            <a:extLst>
              <a:ext uri="{FF2B5EF4-FFF2-40B4-BE49-F238E27FC236}">
                <a16:creationId xmlns:a16="http://schemas.microsoft.com/office/drawing/2014/main" id="{069E1AB7-30C0-4361-A7F1-F9C09F67D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4138613"/>
            <a:ext cx="7367588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 descr="heartMikis3">
            <a:extLst>
              <a:ext uri="{FF2B5EF4-FFF2-40B4-BE49-F238E27FC236}">
                <a16:creationId xmlns:a16="http://schemas.microsoft.com/office/drawing/2014/main" id="{87E327A1-7423-4695-8DA0-BF723919DC00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146" y="274638"/>
            <a:ext cx="7003104" cy="62527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70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493" name="Rectangle 72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89DD462A-B110-491E-9BB0-E29517547A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125415"/>
            <a:ext cx="10515600" cy="4803747"/>
          </a:xfrm>
        </p:spPr>
        <p:txBody>
          <a:bodyPr>
            <a:noAutofit/>
          </a:bodyPr>
          <a:lstStyle/>
          <a:p>
            <a:pPr algn="just" eaLnBrk="1" hangingPunct="1"/>
            <a:r>
              <a:rPr lang="el-GR" altLang="en-US" sz="2200" dirty="0"/>
              <a:t>Αφού οξυγονωθεί το αίμα στους πνεύμονες (ανταλλαγή αερίων) εισέρχεται στον αριστερό κόλπο μέσω των </a:t>
            </a:r>
            <a:r>
              <a:rPr lang="el-GR" altLang="en-US" sz="2200" b="1" dirty="0"/>
              <a:t>πνευμονικών φλεβών</a:t>
            </a:r>
            <a:r>
              <a:rPr lang="el-GR" altLang="en-US" sz="2200" dirty="0"/>
              <a:t>.</a:t>
            </a:r>
            <a:endParaRPr lang="en-US" altLang="en-US" sz="2200" dirty="0"/>
          </a:p>
          <a:p>
            <a:pPr algn="just" eaLnBrk="1" hangingPunct="1">
              <a:buFontTx/>
              <a:buNone/>
            </a:pPr>
            <a:r>
              <a:rPr lang="en-US" altLang="en-US" sz="2200" dirty="0"/>
              <a:t>*   </a:t>
            </a:r>
            <a:r>
              <a:rPr lang="el-GR" altLang="en-US" sz="2200" dirty="0"/>
              <a:t>Εξαίρεση αποτελούν και οι πνευμονικές φλέβες από τις άλλες φλέβες γιατί περιέχουν οξυγονωμένο αίμα.</a:t>
            </a:r>
          </a:p>
          <a:p>
            <a:pPr algn="just" eaLnBrk="1" hangingPunct="1"/>
            <a:r>
              <a:rPr lang="el-GR" altLang="en-US" sz="2200" dirty="0"/>
              <a:t>Το αίμα από τον αριστερό κόλπο εισέρχεται μέσω της </a:t>
            </a:r>
            <a:r>
              <a:rPr lang="el-GR" altLang="en-US" sz="2200" b="1" dirty="0"/>
              <a:t>διγλώχινης βαλβίδας</a:t>
            </a:r>
            <a:r>
              <a:rPr lang="el-GR" altLang="en-US" sz="2200" dirty="0"/>
              <a:t> στην αριστερή κοιλία. </a:t>
            </a:r>
          </a:p>
          <a:p>
            <a:pPr algn="just" eaLnBrk="1" hangingPunct="1"/>
            <a:r>
              <a:rPr lang="el-GR" altLang="en-US" sz="2200" dirty="0"/>
              <a:t>Με τη σύσπαση της αριστερής κοιλίας, ανοίγει η </a:t>
            </a:r>
            <a:r>
              <a:rPr lang="el-GR" altLang="en-US" sz="2200" b="1" dirty="0"/>
              <a:t>μηνοειδής βαλβίδα </a:t>
            </a:r>
            <a:r>
              <a:rPr lang="el-GR" altLang="en-US" sz="2200" dirty="0"/>
              <a:t>και το οξυγονωμένο αίμα προωθείται προς την αορτή.</a:t>
            </a:r>
          </a:p>
          <a:p>
            <a:pPr algn="just" eaLnBrk="1" hangingPunct="1"/>
            <a:r>
              <a:rPr lang="el-GR" altLang="en-US" sz="2200" dirty="0"/>
              <a:t>Παθήσεις των βαλβίδων όπως στένωση </a:t>
            </a:r>
            <a:r>
              <a:rPr lang="el-GR" altLang="en-US" sz="2200" dirty="0" err="1"/>
              <a:t>τριγλώχινης</a:t>
            </a:r>
            <a:r>
              <a:rPr lang="el-GR" altLang="en-US" sz="2200" dirty="0"/>
              <a:t>, πνευμονικής, αορτικού στομίου, μπορούν να δυσκολέψουν την προώθηση του αίματος ή να προκαλέσουν ανεπάρκεια ενός στομίου (παλινδρόμηση του αίματος) και να χρειαστεί χειρουργική επέμβαση.   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7" name="TextBox 1">
            <a:extLst>
              <a:ext uri="{FF2B5EF4-FFF2-40B4-BE49-F238E27FC236}">
                <a16:creationId xmlns:a16="http://schemas.microsoft.com/office/drawing/2014/main" id="{4E1FBF50-3EBD-481F-A808-9DFCFFD95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760" y="804328"/>
            <a:ext cx="6091312" cy="120582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3000" b="1" u="sng" dirty="0">
                <a:solidFill>
                  <a:srgbClr val="FEFFFF"/>
                </a:solidFill>
                <a:latin typeface="+mj-lt"/>
                <a:ea typeface="+mj-ea"/>
                <a:cs typeface="+mj-cs"/>
              </a:rPr>
              <a:t>Η </a:t>
            </a:r>
            <a:r>
              <a:rPr lang="en-US" altLang="en-US" sz="3000" b="1" u="sng" dirty="0" err="1">
                <a:solidFill>
                  <a:srgbClr val="FEFFFF"/>
                </a:solidFill>
                <a:latin typeface="+mj-lt"/>
                <a:ea typeface="+mj-ea"/>
                <a:cs typeface="+mj-cs"/>
              </a:rPr>
              <a:t>Κυκλοφορί</a:t>
            </a:r>
            <a:r>
              <a:rPr lang="en-US" altLang="en-US" sz="3000" b="1" u="sng" dirty="0">
                <a:solidFill>
                  <a:srgbClr val="FEFFFF"/>
                </a:solidFill>
                <a:latin typeface="+mj-lt"/>
                <a:ea typeface="+mj-ea"/>
                <a:cs typeface="+mj-cs"/>
              </a:rPr>
              <a:t>α του αίματος </a:t>
            </a:r>
          </a:p>
        </p:txBody>
      </p:sp>
      <p:sp>
        <p:nvSpPr>
          <p:cNvPr id="64514" name="Rectangle 11">
            <a:extLst>
              <a:ext uri="{FF2B5EF4-FFF2-40B4-BE49-F238E27FC236}">
                <a16:creationId xmlns:a16="http://schemas.microsoft.com/office/drawing/2014/main" id="{B5C9EE12-6D08-404B-9B31-018419EE5BA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82189" y="2345786"/>
            <a:ext cx="6436130" cy="43363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en-US" altLang="en-US" sz="2200" dirty="0"/>
              <a:t>(α) </a:t>
            </a:r>
            <a:r>
              <a:rPr lang="en-US" altLang="en-US" sz="2200" b="1" dirty="0" err="1"/>
              <a:t>Στεφ</a:t>
            </a:r>
            <a:r>
              <a:rPr lang="en-US" altLang="en-US" sz="2200" b="1" dirty="0"/>
              <a:t>ανιαία κυκλοφορία:</a:t>
            </a:r>
          </a:p>
          <a:p>
            <a:pPr algn="just"/>
            <a:r>
              <a:rPr lang="en-US" altLang="en-US" sz="2200" dirty="0"/>
              <a:t>Η κα</a:t>
            </a:r>
            <a:r>
              <a:rPr lang="en-US" altLang="en-US" sz="2200" dirty="0" err="1"/>
              <a:t>ρδιά</a:t>
            </a:r>
            <a:r>
              <a:rPr lang="en-US" altLang="en-US" sz="2200" dirty="0"/>
              <a:t> α</a:t>
            </a:r>
            <a:r>
              <a:rPr lang="en-US" altLang="en-US" sz="2200" dirty="0" err="1"/>
              <a:t>ιμ</a:t>
            </a:r>
            <a:r>
              <a:rPr lang="en-US" altLang="en-US" sz="2200" dirty="0"/>
              <a:t>ατώνεται από δύο </a:t>
            </a:r>
            <a:r>
              <a:rPr lang="en-US" altLang="en-US" sz="2200" u="sng" dirty="0"/>
              <a:t>στεφανιαίες αρτηρίες</a:t>
            </a:r>
            <a:r>
              <a:rPr lang="en-US" altLang="en-US" sz="2200" dirty="0"/>
              <a:t> (διακλαδώσεις της αορτής).</a:t>
            </a:r>
          </a:p>
          <a:p>
            <a:pPr algn="just"/>
            <a:r>
              <a:rPr lang="en-US" altLang="en-US" sz="2200" dirty="0"/>
              <a:t>Η α</a:t>
            </a:r>
            <a:r>
              <a:rPr lang="en-US" altLang="en-US" sz="2200" dirty="0" err="1"/>
              <a:t>ντ</a:t>
            </a:r>
            <a:r>
              <a:rPr lang="en-US" altLang="en-US" sz="2200" dirty="0"/>
              <a:t>αλλαγή αερίων και θρεπτικών ουσιών γίνεται στα τριχοειδή.</a:t>
            </a:r>
          </a:p>
          <a:p>
            <a:pPr algn="just"/>
            <a:r>
              <a:rPr lang="en-US" altLang="en-US" sz="2200" dirty="0" err="1"/>
              <a:t>Το</a:t>
            </a:r>
            <a:r>
              <a:rPr lang="en-US" altLang="en-US" sz="2200" dirty="0"/>
              <a:t> α</a:t>
            </a:r>
            <a:r>
              <a:rPr lang="en-US" altLang="en-US" sz="2200" dirty="0" err="1"/>
              <a:t>ίμ</a:t>
            </a:r>
            <a:r>
              <a:rPr lang="en-US" altLang="en-US" sz="2200" dirty="0"/>
              <a:t>α συνεχίζει την πορεία του στις καρδιακές φλέβες και καταλήγει στη μεγαλύτερη στεφανιαία φλέβα που ονομάζεται </a:t>
            </a:r>
            <a:r>
              <a:rPr lang="en-US" altLang="en-US" sz="2200" u="sng" dirty="0"/>
              <a:t>στεφανιαίος κόλπος</a:t>
            </a:r>
            <a:r>
              <a:rPr lang="en-US" altLang="en-US" sz="2200" dirty="0"/>
              <a:t>.</a:t>
            </a:r>
          </a:p>
          <a:p>
            <a:pPr algn="just"/>
            <a:r>
              <a:rPr lang="en-US" altLang="en-US" sz="2200" dirty="0"/>
              <a:t>Από </a:t>
            </a:r>
            <a:r>
              <a:rPr lang="en-US" altLang="en-US" sz="2200" dirty="0" err="1"/>
              <a:t>τον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στεφ</a:t>
            </a:r>
            <a:r>
              <a:rPr lang="en-US" altLang="en-US" sz="2200" dirty="0"/>
              <a:t>ανιαίο κόλπο το αίμα μεταφέρεται στο δεξιό κόλπο. </a:t>
            </a:r>
          </a:p>
          <a:p>
            <a:endParaRPr lang="en-US" altLang="en-US" sz="2000" dirty="0"/>
          </a:p>
          <a:p>
            <a:endParaRPr lang="en-US" altLang="en-US" sz="2000" dirty="0"/>
          </a:p>
        </p:txBody>
      </p:sp>
      <p:pic>
        <p:nvPicPr>
          <p:cNvPr id="64515" name="Picture 14" descr="f22-14a_coronary_circul_c">
            <a:extLst>
              <a:ext uri="{FF2B5EF4-FFF2-40B4-BE49-F238E27FC236}">
                <a16:creationId xmlns:a16="http://schemas.microsoft.com/office/drawing/2014/main" id="{4B967CE2-23F7-4DE1-A30E-F0B303513963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495" y="385662"/>
            <a:ext cx="4054767" cy="234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4516" name="Picture 15" descr="f22-14b_coronary_circul_c">
            <a:extLst>
              <a:ext uri="{FF2B5EF4-FFF2-40B4-BE49-F238E27FC236}">
                <a16:creationId xmlns:a16="http://schemas.microsoft.com/office/drawing/2014/main" id="{A6F9F5FE-19C2-4B2C-956B-44C89E8071B4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967" y="3254714"/>
            <a:ext cx="3743224" cy="304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>
            <a:extLst>
              <a:ext uri="{FF2B5EF4-FFF2-40B4-BE49-F238E27FC236}">
                <a16:creationId xmlns:a16="http://schemas.microsoft.com/office/drawing/2014/main" id="{094DF89E-41E9-45C9-9FB7-F78BF2B7C9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608" y="379828"/>
            <a:ext cx="4339375" cy="5843991"/>
          </a:xfrm>
        </p:spPr>
        <p:txBody>
          <a:bodyPr>
            <a:noAutofit/>
          </a:bodyPr>
          <a:lstStyle/>
          <a:p>
            <a:pPr algn="just" eaLnBrk="1" hangingPunct="1">
              <a:buFontTx/>
              <a:buNone/>
              <a:defRPr/>
            </a:pPr>
            <a:r>
              <a:rPr lang="el-GR" altLang="en-US" sz="2100" dirty="0">
                <a:cs typeface="Calibri" panose="020F0502020204030204" pitchFamily="34" charset="0"/>
              </a:rPr>
              <a:t>(β) </a:t>
            </a:r>
            <a:r>
              <a:rPr lang="el-GR" altLang="en-US" sz="2100" b="1" dirty="0">
                <a:cs typeface="Calibri" panose="020F0502020204030204" pitchFamily="34" charset="0"/>
              </a:rPr>
              <a:t>Συστηματική ή μεγάλη κυκλοφορία:</a:t>
            </a:r>
            <a:r>
              <a:rPr lang="el-GR" altLang="en-US" sz="2100" dirty="0">
                <a:cs typeface="Calibri" panose="020F0502020204030204" pitchFamily="34" charset="0"/>
              </a:rPr>
              <a:t> Από τον αριστερό κόλπο το οξυγονωμένο αίμα με τη συστολή των κόλπων εισέρχεται στην αριστερή κοιλία.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100" dirty="0">
                <a:cs typeface="Calibri" panose="020F0502020204030204" pitchFamily="34" charset="0"/>
              </a:rPr>
              <a:t>Με τη συστολή της αριστερής κοιλίας το οξυγονωμένο αίμα προωθείται στην αορτή.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100" dirty="0">
                <a:cs typeface="Calibri" panose="020F0502020204030204" pitchFamily="34" charset="0"/>
              </a:rPr>
              <a:t>Από την αορτή διακλαδίζονται όλες οι αρτηρίες του σώματος οι οποίες μεταφέρουν το αίμα σε όλους τους ιστούς.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100" dirty="0">
                <a:cs typeface="Calibri" panose="020F0502020204030204" pitchFamily="34" charset="0"/>
              </a:rPr>
              <a:t>Μετά την ανταλλαγή αερίων και ουσιών στα τριχοειδικά δίκτυα, το  αίμα μπαίνει στις φλέβες που το επιστρέφουν στην καρδιά με την άνω και κάτω κοίλη φλέβα.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100" dirty="0">
                <a:cs typeface="Calibri" panose="020F0502020204030204" pitchFamily="34" charset="0"/>
              </a:rPr>
              <a:t>Το αίμα επαναφέρεται στο δεξιό κόλπο της καρδιάς. 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539" name="Picture 4">
            <a:extLst>
              <a:ext uri="{FF2B5EF4-FFF2-40B4-BE49-F238E27FC236}">
                <a16:creationId xmlns:a16="http://schemas.microsoft.com/office/drawing/2014/main" id="{A42428C3-9F20-4DFA-92B3-72EE2F69C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0891" y="807593"/>
            <a:ext cx="6009273" cy="523956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F5897CCA-486C-491C-B4C1-5E5C95A82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562" name="Content Placeholder 2">
            <a:extLst>
              <a:ext uri="{FF2B5EF4-FFF2-40B4-BE49-F238E27FC236}">
                <a16:creationId xmlns:a16="http://schemas.microsoft.com/office/drawing/2014/main" id="{D3996B12-B5C2-421B-9F80-0FBB9E0A11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1987" y="967410"/>
            <a:ext cx="6358432" cy="5161678"/>
          </a:xfrm>
        </p:spPr>
        <p:txBody>
          <a:bodyPr>
            <a:noAutofit/>
          </a:bodyPr>
          <a:lstStyle/>
          <a:p>
            <a:pPr algn="just"/>
            <a:r>
              <a:rPr lang="el-GR" altLang="en-US" sz="2200" dirty="0">
                <a:cs typeface="Calibri" panose="020F0502020204030204" pitchFamily="34" charset="0"/>
              </a:rPr>
              <a:t>Η αορτή διακλαδίζεται στην θωρακική αορτή (</a:t>
            </a:r>
            <a:r>
              <a:rPr lang="el-GR" altLang="en-US" sz="2200" dirty="0" err="1">
                <a:cs typeface="Calibri" panose="020F0502020204030204" pitchFamily="34" charset="0"/>
              </a:rPr>
              <a:t>αιματώνουν</a:t>
            </a:r>
            <a:r>
              <a:rPr lang="el-GR" altLang="en-US" sz="2200" dirty="0">
                <a:cs typeface="Calibri" panose="020F0502020204030204" pitchFamily="34" charset="0"/>
              </a:rPr>
              <a:t> τα τοιχώματα και τα σπλάγχνα του θώρακα), την κοιλιακή αορτή και στις δύο κοινές λαγόνιες αρτηρίες (οι έσω </a:t>
            </a:r>
            <a:r>
              <a:rPr lang="el-GR" altLang="en-US" sz="2200" dirty="0" err="1">
                <a:cs typeface="Calibri" panose="020F0502020204030204" pitchFamily="34" charset="0"/>
              </a:rPr>
              <a:t>αιματώνουν</a:t>
            </a:r>
            <a:r>
              <a:rPr lang="el-GR" altLang="en-US" sz="2200" dirty="0">
                <a:cs typeface="Calibri" panose="020F0502020204030204" pitchFamily="34" charset="0"/>
              </a:rPr>
              <a:t> τα τοιχώματα και τα σπλάγχνα της λεκάνης, ενώ οι έξω </a:t>
            </a:r>
            <a:r>
              <a:rPr lang="el-GR" altLang="en-US" sz="2200" dirty="0" err="1">
                <a:cs typeface="Calibri" panose="020F0502020204030204" pitchFamily="34" charset="0"/>
              </a:rPr>
              <a:t>αιματώνουν</a:t>
            </a:r>
            <a:r>
              <a:rPr lang="el-GR" altLang="en-US" sz="2200" dirty="0">
                <a:cs typeface="Calibri" panose="020F0502020204030204" pitchFamily="34" charset="0"/>
              </a:rPr>
              <a:t> τα κάτω άκρα).</a:t>
            </a:r>
          </a:p>
          <a:p>
            <a:pPr algn="just"/>
            <a:r>
              <a:rPr lang="el-GR" altLang="en-US" sz="2200" dirty="0">
                <a:cs typeface="Calibri" panose="020F0502020204030204" pitchFamily="34" charset="0"/>
              </a:rPr>
              <a:t>Η άνω κοίλη φλέβα συγκεντρώνει το αίμα από τις φλέβες της κεφαλής, του τραχήλου, των άνω άκρων και του θώρακα.</a:t>
            </a:r>
          </a:p>
          <a:p>
            <a:pPr algn="just"/>
            <a:r>
              <a:rPr lang="el-GR" altLang="en-US" sz="2200" dirty="0">
                <a:cs typeface="Calibri" panose="020F0502020204030204" pitchFamily="34" charset="0"/>
              </a:rPr>
              <a:t>Η κάτω κοίλη φλέβα συγκεντρώνει το αίμα από τις φλέβες των κάτω άκρων, της λεκάνης και ορισμένων οργάνων της κοιλιάς.</a:t>
            </a:r>
            <a:endParaRPr lang="en-GB" altLang="en-US" sz="2200" dirty="0">
              <a:cs typeface="Calibri" panose="020F0502020204030204" pitchFamily="34" charset="0"/>
            </a:endParaRPr>
          </a:p>
        </p:txBody>
      </p:sp>
      <p:pic>
        <p:nvPicPr>
          <p:cNvPr id="66563" name="Picture 2">
            <a:extLst>
              <a:ext uri="{FF2B5EF4-FFF2-40B4-BE49-F238E27FC236}">
                <a16:creationId xmlns:a16="http://schemas.microsoft.com/office/drawing/2014/main" id="{871CC510-7F94-4DDB-BC6D-B644E797A2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"/>
          <a:stretch/>
        </p:blipFill>
        <p:spPr bwMode="auto">
          <a:xfrm>
            <a:off x="7556409" y="557190"/>
            <a:ext cx="3995928" cy="55718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5">
            <a:extLst>
              <a:ext uri="{FF2B5EF4-FFF2-40B4-BE49-F238E27FC236}">
                <a16:creationId xmlns:a16="http://schemas.microsoft.com/office/drawing/2014/main" id="{D72A9390-D496-43F6-B331-1AEA868FF32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52025" y="1041009"/>
            <a:ext cx="9861451" cy="5140716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el-GR" altLang="en-US" sz="2200" b="1" dirty="0">
                <a:cs typeface="Calibri" panose="020F0502020204030204" pitchFamily="34" charset="0"/>
              </a:rPr>
              <a:t>(γ) Πυλαία κυκλοφορία:</a:t>
            </a:r>
            <a:r>
              <a:rPr lang="el-GR" altLang="en-US" sz="2200" dirty="0">
                <a:cs typeface="Calibri" panose="020F0502020204030204" pitchFamily="34" charset="0"/>
              </a:rPr>
              <a:t> Το αίμα που συγκεντρώνεται από μερικά όργανα του πεπτικού συστήματος, μεταφέρεται στο συκώτι (ήπαρ) με την </a:t>
            </a:r>
            <a:r>
              <a:rPr lang="el-GR" altLang="en-US" sz="2200" u="sng" dirty="0">
                <a:cs typeface="Calibri" panose="020F0502020204030204" pitchFamily="34" charset="0"/>
              </a:rPr>
              <a:t>πυλαία φλέβα</a:t>
            </a:r>
            <a:r>
              <a:rPr lang="el-GR" altLang="en-US" sz="2200" dirty="0">
                <a:cs typeface="Calibri" panose="020F0502020204030204" pitchFamily="34" charset="0"/>
              </a:rPr>
              <a:t>.</a:t>
            </a:r>
          </a:p>
          <a:p>
            <a:pPr marL="0" indent="0" algn="just">
              <a:buNone/>
              <a:defRPr/>
            </a:pPr>
            <a:r>
              <a:rPr lang="el-GR" altLang="en-US" sz="2200" dirty="0">
                <a:cs typeface="Calibri" panose="020F0502020204030204" pitchFamily="34" charset="0"/>
              </a:rPr>
              <a:t>* Το αίμα είναι πλούσιο σε θρεπτικά συστατικά λόγω της πέψης.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>
                <a:cs typeface="Calibri" panose="020F0502020204030204" pitchFamily="34" charset="0"/>
              </a:rPr>
              <a:t>Από το συκώτι, το αίμα συλλέγεται από τις ηπατικές φλέβες και καταλήγει στο δεξιό κόλπο της καρδιάς μέσω της κάτω κοίλης φλέβας.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>
                <a:cs typeface="Calibri" panose="020F0502020204030204" pitchFamily="34" charset="0"/>
              </a:rPr>
              <a:t>Τα τριχοειδικά δίκτυα του συκωτιού έχουν φλέβες και από τις δύο πλευρές.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>
                <a:cs typeface="Calibri" panose="020F0502020204030204" pitchFamily="34" charset="0"/>
              </a:rPr>
              <a:t>Το συκώτι τροφοδοτείται με αίμα πλούσιο σε οξυγόνο με την ηπατική αρτηρία.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610" name="Picture 4">
            <a:extLst>
              <a:ext uri="{FF2B5EF4-FFF2-40B4-BE49-F238E27FC236}">
                <a16:creationId xmlns:a16="http://schemas.microsoft.com/office/drawing/2014/main" id="{F135E6F4-8CA0-444C-927B-7135EEA36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1069" y="643467"/>
            <a:ext cx="656986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>
            <a:extLst>
              <a:ext uri="{FF2B5EF4-FFF2-40B4-BE49-F238E27FC236}">
                <a16:creationId xmlns:a16="http://schemas.microsoft.com/office/drawing/2014/main" id="{39DED5BE-47A8-4BA5-844B-205580BD9B6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4911" y="260350"/>
            <a:ext cx="11211951" cy="3525838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en-US" altLang="en-US" sz="2200" dirty="0">
                <a:cs typeface="Calibri" panose="020F0502020204030204" pitchFamily="34" charset="0"/>
              </a:rPr>
              <a:t>(</a:t>
            </a:r>
            <a:r>
              <a:rPr lang="el-GR" altLang="en-US" sz="2200" dirty="0">
                <a:cs typeface="Calibri" panose="020F0502020204030204" pitchFamily="34" charset="0"/>
              </a:rPr>
              <a:t>δ</a:t>
            </a:r>
            <a:r>
              <a:rPr lang="en-US" altLang="en-US" sz="2200" dirty="0">
                <a:cs typeface="Calibri" panose="020F0502020204030204" pitchFamily="34" charset="0"/>
              </a:rPr>
              <a:t>)</a:t>
            </a:r>
            <a:r>
              <a:rPr lang="el-GR" altLang="en-US" sz="2200" dirty="0">
                <a:cs typeface="Calibri" panose="020F0502020204030204" pitchFamily="34" charset="0"/>
              </a:rPr>
              <a:t> </a:t>
            </a:r>
            <a:r>
              <a:rPr lang="el-GR" altLang="en-US" sz="2200" b="1" dirty="0">
                <a:cs typeface="Calibri" panose="020F0502020204030204" pitchFamily="34" charset="0"/>
              </a:rPr>
              <a:t>Πνευμονική ή μικρή κυκλοφορία: </a:t>
            </a:r>
            <a:r>
              <a:rPr lang="el-GR" altLang="en-US" sz="2200" dirty="0">
                <a:cs typeface="Calibri" panose="020F0502020204030204" pitchFamily="34" charset="0"/>
              </a:rPr>
              <a:t>Στο δεξιό κόλπο της καρδιάς μαζεύεται όλο το φλεβικό αίμα (φτωχό σε οξυγόνο) του σώματος.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l-GR" altLang="en-US" sz="2200" dirty="0">
                <a:cs typeface="Calibri" panose="020F0502020204030204" pitchFamily="34" charset="0"/>
              </a:rPr>
              <a:t>Στη συνέχεια έρχεται στη δεξιά κοιλία με τη συστολή των κόλπων.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l-GR" altLang="en-US" sz="2200" dirty="0">
                <a:cs typeface="Calibri" panose="020F0502020204030204" pitchFamily="34" charset="0"/>
              </a:rPr>
              <a:t>Με τη συστολή της δεξιάς κοιλίας το αίμα προωθείται στην πνευμονική αρτηρία, η οποία διακλαδίζεται σε αριστερή και δεξιά (καταλήγουν στον αριστερό και δεξιό πνεύμονα αντίστοιχα). 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l-GR" altLang="en-US" sz="2200" dirty="0">
                <a:cs typeface="Calibri" panose="020F0502020204030204" pitchFamily="34" charset="0"/>
              </a:rPr>
              <a:t>Στο δίκτυο των τριχοειδών γίνεται η ανταλλαγή αερίων. 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l-GR" altLang="en-US" sz="2200" dirty="0">
                <a:cs typeface="Calibri" panose="020F0502020204030204" pitchFamily="34" charset="0"/>
              </a:rPr>
              <a:t>Μετά το αίμα (πλούσιο σε οξυγόνο) επιστρέφει με τις πνευμονικές φλέβες (δύο πνευμονικές φλέβες σε κάθε πνεύμονα) στον αριστερό κόλπο. </a:t>
            </a:r>
          </a:p>
        </p:txBody>
      </p:sp>
      <p:pic>
        <p:nvPicPr>
          <p:cNvPr id="69635" name="Picture 7">
            <a:extLst>
              <a:ext uri="{FF2B5EF4-FFF2-40B4-BE49-F238E27FC236}">
                <a16:creationId xmlns:a16="http://schemas.microsoft.com/office/drawing/2014/main" id="{746D09D1-F866-4EDB-96CC-8024C889B36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283" y="3786188"/>
            <a:ext cx="4507434" cy="2743469"/>
          </a:xfr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325440D5-0C5C-4F71-BD0D-B65A94FF96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6278" y="274638"/>
            <a:ext cx="8514522" cy="622300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n-US" sz="2600" b="1" u="sng" dirty="0"/>
              <a:t>Πίεση του αίματος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BD399022-EC5F-450F-96B2-427449A5DC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03513" y="896939"/>
            <a:ext cx="8607287" cy="5229225"/>
          </a:xfr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el-GR" altLang="en-US" sz="2200" dirty="0">
                <a:cs typeface="Calibri" panose="020F0502020204030204" pitchFamily="34" charset="0"/>
              </a:rPr>
              <a:t>Πίεση του αίματος είναι η υδροστατική πίεση που ασκεί το αίμα στα τοιχώματα των αιμοφόρων αγγείων και είναι πολύ μεγαλύτερη στις αρτηρίες παρά στις φλέβες.</a:t>
            </a:r>
          </a:p>
          <a:p>
            <a:pPr marL="0" indent="0" algn="just">
              <a:buNone/>
              <a:defRPr/>
            </a:pPr>
            <a:r>
              <a:rPr lang="el-GR" altLang="en-US" sz="2200" b="1" dirty="0">
                <a:cs typeface="Calibri" panose="020F0502020204030204" pitchFamily="34" charset="0"/>
              </a:rPr>
              <a:t>Αρτηριακή πίεση</a:t>
            </a:r>
            <a:r>
              <a:rPr lang="el-GR" altLang="en-US" sz="2200" dirty="0">
                <a:cs typeface="Calibri" panose="020F0502020204030204" pitchFamily="34" charset="0"/>
              </a:rPr>
              <a:t> είναι η πίεση του αίματος στις αρτηρίες της συστηματικής κυκλοφορίας και αυξομειώνεται κατά τη διάρκεια της καρδιακής λειτουργίας.</a:t>
            </a:r>
          </a:p>
        </p:txBody>
      </p:sp>
      <p:pic>
        <p:nvPicPr>
          <p:cNvPr id="70660" name="Picture 1">
            <a:extLst>
              <a:ext uri="{FF2B5EF4-FFF2-40B4-BE49-F238E27FC236}">
                <a16:creationId xmlns:a16="http://schemas.microsoft.com/office/drawing/2014/main" id="{DC034256-B29B-4FC3-B6BB-F0E521731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3170238"/>
            <a:ext cx="38576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1" name="TextBox 3">
            <a:extLst>
              <a:ext uri="{FF2B5EF4-FFF2-40B4-BE49-F238E27FC236}">
                <a16:creationId xmlns:a16="http://schemas.microsoft.com/office/drawing/2014/main" id="{2E9327B9-98FC-4962-9D51-6E0DCFD49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513" y="3169444"/>
            <a:ext cx="5003800" cy="280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l-GR" altLang="en-US" sz="2200" b="1" dirty="0">
                <a:latin typeface="+mn-lt"/>
                <a:cs typeface="Calibri" panose="020F0502020204030204" pitchFamily="34" charset="0"/>
              </a:rPr>
              <a:t>Συστολική πίεση </a:t>
            </a:r>
            <a:r>
              <a:rPr lang="el-GR" altLang="en-US" sz="2200" dirty="0">
                <a:latin typeface="+mn-lt"/>
                <a:cs typeface="Calibri" panose="020F0502020204030204" pitchFamily="34" charset="0"/>
              </a:rPr>
              <a:t>είναι η αρτηριακή πίεση που αναπτύσσεται κατά τη σύσπαση των κοιλιών και έχει τη μέγιστη τιμή (120 </a:t>
            </a:r>
            <a:r>
              <a:rPr lang="en-US" altLang="en-US" sz="2200" dirty="0">
                <a:latin typeface="+mn-lt"/>
                <a:cs typeface="Calibri" panose="020F0502020204030204" pitchFamily="34" charset="0"/>
              </a:rPr>
              <a:t>mm Hg).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l-GR" altLang="en-US" sz="2200" b="1" dirty="0">
                <a:latin typeface="+mn-lt"/>
                <a:cs typeface="Calibri" panose="020F0502020204030204" pitchFamily="34" charset="0"/>
              </a:rPr>
              <a:t>Διαστολική πίεση</a:t>
            </a:r>
            <a:r>
              <a:rPr lang="el-GR" altLang="en-US" sz="2200" dirty="0">
                <a:latin typeface="+mn-lt"/>
                <a:cs typeface="Calibri" panose="020F0502020204030204" pitchFamily="34" charset="0"/>
              </a:rPr>
              <a:t> είναι η αρτηριακή πίεση που αναπτύσσεται κατά την χαλάρωση των κοιλιών και έχει την ελάχιστη τιμή (80 </a:t>
            </a:r>
            <a:r>
              <a:rPr lang="en-US" altLang="en-US" sz="2200" dirty="0">
                <a:latin typeface="+mn-lt"/>
                <a:cs typeface="Calibri" panose="020F0502020204030204" pitchFamily="34" charset="0"/>
              </a:rPr>
              <a:t>mm Hg).</a:t>
            </a:r>
            <a:r>
              <a:rPr lang="el-GR" altLang="en-US" sz="2200" dirty="0">
                <a:latin typeface="+mn-lt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0662" name="TextBox 4">
            <a:extLst>
              <a:ext uri="{FF2B5EF4-FFF2-40B4-BE49-F238E27FC236}">
                <a16:creationId xmlns:a16="http://schemas.microsoft.com/office/drawing/2014/main" id="{80CA7E46-0371-405E-A833-7540D8BA7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665" y="5987775"/>
            <a:ext cx="5810526" cy="36933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 dirty="0">
                <a:cs typeface="Calibri" panose="020F0502020204030204" pitchFamily="34" charset="0"/>
              </a:rPr>
              <a:t>Οι τιμές διαφέρουν ανάλογα με το φύλο και την ηλικία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Content Placeholder 2">
            <a:extLst>
              <a:ext uri="{FF2B5EF4-FFF2-40B4-BE49-F238E27FC236}">
                <a16:creationId xmlns:a16="http://schemas.microsoft.com/office/drawing/2014/main" id="{B8A5B88B-A758-47B2-B003-FB8B2B4D9E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930" y="253218"/>
            <a:ext cx="4944151" cy="5970601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el-GR" altLang="en-US" sz="2200" dirty="0">
                <a:cs typeface="Calibri" panose="020F0502020204030204" pitchFamily="34" charset="0"/>
              </a:rPr>
              <a:t>Τι ονομάζουμε σφυγμό;</a:t>
            </a:r>
          </a:p>
          <a:p>
            <a:pPr marL="0" indent="0" algn="just">
              <a:buNone/>
              <a:defRPr/>
            </a:pPr>
            <a:r>
              <a:rPr lang="el-GR" altLang="en-US" sz="2200" b="1" dirty="0">
                <a:cs typeface="Calibri" panose="020F0502020204030204" pitchFamily="34" charset="0"/>
              </a:rPr>
              <a:t>Η είσοδος του αίματος στην αορτή προκαλεί τη διαστολή της. Μέχρι την επόμενη σύσπαση της αριστερής κοιλίας, η αορτή επανέρχεται στην αρχική της διάμετρο. </a:t>
            </a:r>
          </a:p>
          <a:p>
            <a:pPr marL="0" indent="0" algn="just">
              <a:buNone/>
              <a:defRPr/>
            </a:pPr>
            <a:r>
              <a:rPr lang="el-GR" altLang="en-US" sz="2200" b="1" dirty="0">
                <a:cs typeface="Calibri" panose="020F0502020204030204" pitchFamily="34" charset="0"/>
              </a:rPr>
              <a:t>Ο σφυγμός είναι η εναλλαγή στη διάμετρο της αορτής που μεταδίδεται κατά μήκος των τοιχωμάτων όλων των αρτηριών</a:t>
            </a:r>
            <a:endParaRPr lang="el-GR" altLang="en-US" sz="2400" b="1" dirty="0">
              <a:cs typeface="Calibri" panose="020F0502020204030204" pitchFamily="34" charset="0"/>
            </a:endParaRPr>
          </a:p>
          <a:p>
            <a:pPr>
              <a:defRPr/>
            </a:pPr>
            <a:endParaRPr lang="en-GB" altLang="en-US" sz="2400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684" name="Picture 2">
            <a:extLst>
              <a:ext uri="{FF2B5EF4-FFF2-40B4-BE49-F238E27FC236}">
                <a16:creationId xmlns:a16="http://schemas.microsoft.com/office/drawing/2014/main" id="{9A22BC16-1602-4B42-B9C2-965AC36E8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9364" y="833418"/>
            <a:ext cx="3886221" cy="518791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TextBox 1">
            <a:extLst>
              <a:ext uri="{FF2B5EF4-FFF2-40B4-BE49-F238E27FC236}">
                <a16:creationId xmlns:a16="http://schemas.microsoft.com/office/drawing/2014/main" id="{F9268CCA-A967-4301-A15E-6F01088BE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30" y="3973258"/>
            <a:ext cx="4821819" cy="2015936"/>
          </a:xfrm>
          <a:prstGeom prst="rect">
            <a:avLst/>
          </a:prstGeom>
          <a:noFill/>
          <a:ln w="1587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600"/>
              </a:spcAft>
            </a:pPr>
            <a:r>
              <a:rPr lang="el-GR" altLang="en-US" sz="2000" dirty="0">
                <a:cs typeface="Calibri" panose="020F0502020204030204" pitchFamily="34" charset="0"/>
              </a:rPr>
              <a:t>Οι δύο κοιλίες </a:t>
            </a:r>
            <a:r>
              <a:rPr lang="el-GR" altLang="en-US" sz="2000" dirty="0" err="1">
                <a:cs typeface="Calibri" panose="020F0502020204030204" pitchFamily="34" charset="0"/>
              </a:rPr>
              <a:t>συσπώνται</a:t>
            </a:r>
            <a:r>
              <a:rPr lang="el-GR" altLang="en-US" sz="2000" dirty="0">
                <a:cs typeface="Calibri" panose="020F0502020204030204" pitchFamily="34" charset="0"/>
              </a:rPr>
              <a:t> ταυτόχρονα και κάθε φορά, 70 </a:t>
            </a:r>
            <a:r>
              <a:rPr lang="en-GB" altLang="en-US" sz="2000" dirty="0">
                <a:cs typeface="Calibri" panose="020F0502020204030204" pitchFamily="34" charset="0"/>
              </a:rPr>
              <a:t>ml </a:t>
            </a:r>
            <a:r>
              <a:rPr lang="el-GR" altLang="en-US" sz="2000" dirty="0">
                <a:cs typeface="Calibri" panose="020F0502020204030204" pitchFamily="34" charset="0"/>
              </a:rPr>
              <a:t>αίματος φεύγουν από την κάθε κοιλία της καρδιάς προς την αντίστοιχη αρτηρία.</a:t>
            </a:r>
          </a:p>
          <a:p>
            <a:pPr algn="just">
              <a:spcBef>
                <a:spcPct val="0"/>
              </a:spcBef>
              <a:spcAft>
                <a:spcPts val="600"/>
              </a:spcAft>
            </a:pPr>
            <a:r>
              <a:rPr lang="el-GR" altLang="en-US" sz="2000" dirty="0">
                <a:cs typeface="Calibri" panose="020F0502020204030204" pitchFamily="34" charset="0"/>
              </a:rPr>
              <a:t>Ο όγκος αίματος που προωθείται ανά λεπτό, είναι περίπου 5</a:t>
            </a:r>
            <a:r>
              <a:rPr lang="en-GB" altLang="en-US" sz="2000" dirty="0">
                <a:cs typeface="Calibri" panose="020F0502020204030204" pitchFamily="34" charset="0"/>
              </a:rPr>
              <a:t>L</a:t>
            </a:r>
            <a:endParaRPr lang="el-GR" altLang="en-US" sz="2000" dirty="0"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TextBox 1">
            <a:extLst>
              <a:ext uri="{FF2B5EF4-FFF2-40B4-BE49-F238E27FC236}">
                <a16:creationId xmlns:a16="http://schemas.microsoft.com/office/drawing/2014/main" id="{48DD5545-90AF-4D1C-9E44-72DA38855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92" y="4069808"/>
            <a:ext cx="3955264" cy="185391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200" dirty="0" err="1">
                <a:latin typeface="+mn-lt"/>
                <a:cs typeface="+mn-cs"/>
              </a:rPr>
              <a:t>Σε</a:t>
            </a:r>
            <a:r>
              <a:rPr lang="en-US" altLang="en-US" sz="2200" dirty="0">
                <a:latin typeface="+mn-lt"/>
                <a:cs typeface="+mn-cs"/>
              </a:rPr>
              <a:t> π</a:t>
            </a:r>
            <a:r>
              <a:rPr lang="en-US" altLang="en-US" sz="2200" dirty="0" err="1">
                <a:latin typeface="+mn-lt"/>
                <a:cs typeface="+mn-cs"/>
              </a:rPr>
              <a:t>ερι</a:t>
            </a:r>
            <a:r>
              <a:rPr lang="en-US" altLang="en-US" sz="2200" dirty="0">
                <a:latin typeface="+mn-lt"/>
                <a:cs typeface="+mn-cs"/>
              </a:rPr>
              <a:t>πτώσεις ταχυκαρδίας η χρονική διάρκεια της καρδιακής παύλας μειώνεται και αυξάνεται ο ρυθμός της καρδίας (αυξάνεται ο όγκος του αίματος που προωθείται ανά λεπτό).</a:t>
            </a:r>
          </a:p>
        </p:txBody>
      </p:sp>
      <p:sp>
        <p:nvSpPr>
          <p:cNvPr id="72706" name="Rectangle 3">
            <a:extLst>
              <a:ext uri="{FF2B5EF4-FFF2-40B4-BE49-F238E27FC236}">
                <a16:creationId xmlns:a16="http://schemas.microsoft.com/office/drawing/2014/main" id="{7EF80211-BC50-4587-8093-B922623404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4214" y="211016"/>
            <a:ext cx="3955264" cy="342008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en-US" altLang="en-US" sz="2200" dirty="0"/>
              <a:t>Ο κα</a:t>
            </a:r>
            <a:r>
              <a:rPr lang="en-US" altLang="en-US" sz="2200" dirty="0" err="1"/>
              <a:t>ρδι</a:t>
            </a:r>
            <a:r>
              <a:rPr lang="en-US" altLang="en-US" sz="2200" dirty="0"/>
              <a:t>ακός κύκλος (παλμός) περιλαμβάνει:</a:t>
            </a:r>
          </a:p>
          <a:p>
            <a:pPr marL="0" indent="0" algn="just">
              <a:buNone/>
            </a:pPr>
            <a:r>
              <a:rPr lang="en-US" altLang="en-US" sz="2200" dirty="0"/>
              <a:t>α) </a:t>
            </a:r>
            <a:r>
              <a:rPr lang="en-US" altLang="en-US" sz="2200" dirty="0" err="1"/>
              <a:t>διέγερση</a:t>
            </a:r>
            <a:r>
              <a:rPr lang="en-US" altLang="en-US" sz="2200" dirty="0"/>
              <a:t> και </a:t>
            </a:r>
            <a:r>
              <a:rPr lang="en-US" altLang="en-US" sz="2200" dirty="0" err="1"/>
              <a:t>συστολή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κόλ</a:t>
            </a:r>
            <a:r>
              <a:rPr lang="en-US" altLang="en-US" sz="2200" dirty="0"/>
              <a:t>πων 0,1 sec</a:t>
            </a:r>
          </a:p>
          <a:p>
            <a:pPr marL="0" indent="0" algn="just">
              <a:buNone/>
            </a:pPr>
            <a:r>
              <a:rPr lang="en-US" altLang="en-US" sz="2200" dirty="0"/>
              <a:t>β) </a:t>
            </a:r>
            <a:r>
              <a:rPr lang="en-US" altLang="en-US" sz="2200" dirty="0" err="1"/>
              <a:t>διέγερση</a:t>
            </a:r>
            <a:r>
              <a:rPr lang="en-US" altLang="en-US" sz="2200" dirty="0"/>
              <a:t> και </a:t>
            </a:r>
            <a:r>
              <a:rPr lang="en-US" altLang="en-US" sz="2200" dirty="0" err="1"/>
              <a:t>συστολή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κοιλιών</a:t>
            </a:r>
            <a:r>
              <a:rPr lang="en-US" altLang="en-US" sz="2200" dirty="0"/>
              <a:t> 0,3 sec</a:t>
            </a:r>
          </a:p>
          <a:p>
            <a:pPr marL="0" indent="0" algn="just">
              <a:buNone/>
            </a:pPr>
            <a:r>
              <a:rPr lang="en-US" altLang="en-US" sz="2200" dirty="0"/>
              <a:t>γ) κα</a:t>
            </a:r>
            <a:r>
              <a:rPr lang="en-US" altLang="en-US" sz="2200" dirty="0" err="1"/>
              <a:t>ρδι</a:t>
            </a:r>
            <a:r>
              <a:rPr lang="en-US" altLang="en-US" sz="2200" dirty="0"/>
              <a:t>ακή παύλα 0,4 sec</a:t>
            </a:r>
          </a:p>
          <a:p>
            <a:pPr marL="0" indent="0" algn="just">
              <a:buNone/>
            </a:pPr>
            <a:r>
              <a:rPr lang="en-US" altLang="en-US" sz="2200" dirty="0" err="1"/>
              <a:t>Σύνολο</a:t>
            </a:r>
            <a:r>
              <a:rPr lang="en-US" altLang="en-US" sz="2200" dirty="0"/>
              <a:t> 0,8 sec  -  75 κα</a:t>
            </a:r>
            <a:r>
              <a:rPr lang="en-US" altLang="en-US" sz="2200" dirty="0" err="1"/>
              <a:t>ρδι</a:t>
            </a:r>
            <a:r>
              <a:rPr lang="en-US" altLang="en-US" sz="2200" dirty="0"/>
              <a:t>ακοί παλμοί/min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707" name="Picture 4" descr="palmos">
            <a:extLst>
              <a:ext uri="{FF2B5EF4-FFF2-40B4-BE49-F238E27FC236}">
                <a16:creationId xmlns:a16="http://schemas.microsoft.com/office/drawing/2014/main" id="{85F70DCF-8292-4FE9-BFFC-0D7BB56682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r="5227" b="2"/>
          <a:stretch/>
        </p:blipFill>
        <p:spPr bwMode="auto">
          <a:xfrm>
            <a:off x="5713001" y="807593"/>
            <a:ext cx="5405052" cy="523956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>
            <a:extLst>
              <a:ext uri="{FF2B5EF4-FFF2-40B4-BE49-F238E27FC236}">
                <a16:creationId xmlns:a16="http://schemas.microsoft.com/office/drawing/2014/main" id="{055CF790-73CD-4C9B-8D45-0F311472FCF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67618" y="2025747"/>
            <a:ext cx="4852182" cy="4100415"/>
          </a:xfrm>
        </p:spPr>
        <p:txBody>
          <a:bodyPr/>
          <a:lstStyle/>
          <a:p>
            <a:pPr algn="just" eaLnBrk="1" hangingPunct="1"/>
            <a:r>
              <a:rPr lang="el-GR" altLang="en-US" sz="2200" dirty="0">
                <a:cs typeface="Calibri" panose="020F0502020204030204" pitchFamily="34" charset="0"/>
              </a:rPr>
              <a:t>Η ρύθμιση της πίεσης του αίματος έχει μεγάλη σημασία.</a:t>
            </a:r>
          </a:p>
          <a:p>
            <a:pPr algn="just" eaLnBrk="1" hangingPunct="1"/>
            <a:endParaRPr lang="el-GR" altLang="en-US" sz="2200" dirty="0">
              <a:cs typeface="Calibri" panose="020F0502020204030204" pitchFamily="34" charset="0"/>
            </a:endParaRPr>
          </a:p>
          <a:p>
            <a:pPr algn="just" eaLnBrk="1" hangingPunct="1"/>
            <a:r>
              <a:rPr lang="el-GR" altLang="en-US" sz="2200" dirty="0">
                <a:cs typeface="Calibri" panose="020F0502020204030204" pitchFamily="34" charset="0"/>
              </a:rPr>
              <a:t>Οι μεγάλες αποκλίσεις προς τα κάτω (υπόταση) και προς τα πάνω (υπέρταση), όταν διατηρούνται για μεγάλο χρονικό διάστημα είναι επιβλαβείς για τον οργανισμό (εγκεφαλικό επεισόδιο).</a:t>
            </a:r>
          </a:p>
        </p:txBody>
      </p:sp>
      <p:pic>
        <p:nvPicPr>
          <p:cNvPr id="73731" name="Picture 6" descr="19224">
            <a:extLst>
              <a:ext uri="{FF2B5EF4-FFF2-40B4-BE49-F238E27FC236}">
                <a16:creationId xmlns:a16="http://schemas.microsoft.com/office/drawing/2014/main" id="{337519F0-C0E9-4345-B44F-E74D09BE150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0119" y="1395608"/>
            <a:ext cx="4339766" cy="3471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9">
            <a:extLst>
              <a:ext uri="{FF2B5EF4-FFF2-40B4-BE49-F238E27FC236}">
                <a16:creationId xmlns:a16="http://schemas.microsoft.com/office/drawing/2014/main" id="{1E3B44BB-4627-4716-97AE-CE67F496D3E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27651" y="258760"/>
            <a:ext cx="10257183" cy="352742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l-GR" altLang="en-US" sz="2400" b="1" u="sng" dirty="0"/>
              <a:t>Παθήσεις από παρεμβολές στο σύστημα διέγερσης της καρδιάς</a:t>
            </a:r>
          </a:p>
          <a:p>
            <a:pPr algn="just" eaLnBrk="1" hangingPunct="1"/>
            <a:r>
              <a:rPr lang="el-GR" altLang="en-US" sz="2200" b="1" dirty="0"/>
              <a:t>Αρρυθμία</a:t>
            </a:r>
            <a:r>
              <a:rPr lang="el-GR" altLang="en-US" sz="2200" dirty="0"/>
              <a:t> είναι η ανωμαλία κατά την οποία προκαλείται </a:t>
            </a:r>
            <a:r>
              <a:rPr lang="en-US" altLang="en-US" sz="2200" dirty="0"/>
              <a:t>"</a:t>
            </a:r>
            <a:r>
              <a:rPr lang="el-GR" altLang="en-US" sz="2200" dirty="0"/>
              <a:t>βραχυκύκλωμα</a:t>
            </a:r>
            <a:r>
              <a:rPr lang="en-US" altLang="en-US" sz="2200" dirty="0"/>
              <a:t>"</a:t>
            </a:r>
            <a:r>
              <a:rPr lang="el-GR" altLang="en-US" sz="2200" dirty="0"/>
              <a:t> στο ηλεκτρικό σύστημα διέγερσης της καρδιάς και η καρδιά </a:t>
            </a:r>
            <a:r>
              <a:rPr lang="el-GR" altLang="en-US" sz="2200" dirty="0" err="1"/>
              <a:t>συσπάται</a:t>
            </a:r>
            <a:r>
              <a:rPr lang="el-GR" altLang="en-US" sz="2200" dirty="0"/>
              <a:t> με ακανόνιστο τρόπο.</a:t>
            </a:r>
          </a:p>
          <a:p>
            <a:pPr algn="just" eaLnBrk="1" hangingPunct="1"/>
            <a:r>
              <a:rPr lang="el-GR" altLang="en-US" sz="2200" b="1" dirty="0"/>
              <a:t>Κοιλιακή μαρμαρυγή </a:t>
            </a:r>
            <a:r>
              <a:rPr lang="el-GR" altLang="en-US" sz="2200" dirty="0"/>
              <a:t>είναι ακραία περίπτωση αρρυθμίας, κατά την οποία παρατηρείται μη συντονισμένη σύσπαση πολλών διαφορετικών τμημάτων των κοιλιών (π.χ. λόγω ηλεκτροπληξίας), πράγμα που έχει ως αποτέλεσμα η καρδιά να μην αντλεί καθόλου αίμα. Προκαλεί ανακοπή και θάνατο μέσα σε λίγα λεπτά.</a:t>
            </a:r>
          </a:p>
        </p:txBody>
      </p:sp>
      <p:pic>
        <p:nvPicPr>
          <p:cNvPr id="74755" name="Picture 2">
            <a:extLst>
              <a:ext uri="{FF2B5EF4-FFF2-40B4-BE49-F238E27FC236}">
                <a16:creationId xmlns:a16="http://schemas.microsoft.com/office/drawing/2014/main" id="{C362C31F-E866-4900-A7F2-B0C978E76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577120"/>
            <a:ext cx="4176711" cy="302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TextBox 3">
            <a:extLst>
              <a:ext uri="{FF2B5EF4-FFF2-40B4-BE49-F238E27FC236}">
                <a16:creationId xmlns:a16="http://schemas.microsoft.com/office/drawing/2014/main" id="{99DBAC18-BEBB-42D4-B910-C5C2061F6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9" y="4076700"/>
            <a:ext cx="4008437" cy="144655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0"/>
              </a:spcBef>
              <a:buNone/>
            </a:pPr>
            <a:r>
              <a:rPr lang="el-GR" altLang="en-US" sz="2200" dirty="0">
                <a:latin typeface="+mn-lt"/>
                <a:cs typeface="+mn-cs"/>
              </a:rPr>
              <a:t>Η κοιλιακή μαρμαρυγή αναστρέφεται αν γίνει ηλεκτροσόκ με απινιδωτή (ειδική συσκευή) στα πρώτα 3-4 λεπτά.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60E9A6ED-B880-44EA-8D60-C9D3C82C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A17E4D94-3285-46EA-B75B-5A07DC029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8928" y="557190"/>
            <a:ext cx="7763551" cy="905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000" b="1" u="sng" dirty="0"/>
              <a:t>Πα</a:t>
            </a:r>
            <a:r>
              <a:rPr lang="en-US" altLang="en-US" sz="3000" b="1" u="sng" dirty="0" err="1"/>
              <a:t>θήσεις</a:t>
            </a:r>
            <a:r>
              <a:rPr lang="en-US" altLang="en-US" sz="3000" b="1" u="sng" dirty="0"/>
              <a:t> </a:t>
            </a:r>
            <a:r>
              <a:rPr lang="en-US" altLang="en-US" sz="3000" b="1" u="sng" dirty="0" err="1"/>
              <a:t>του</a:t>
            </a:r>
            <a:r>
              <a:rPr lang="en-US" altLang="en-US" sz="3000" b="1" u="sng" dirty="0"/>
              <a:t> </a:t>
            </a:r>
            <a:r>
              <a:rPr lang="en-US" altLang="en-US" sz="3000" b="1" u="sng" dirty="0" err="1"/>
              <a:t>κυκλοφορικού</a:t>
            </a:r>
            <a:r>
              <a:rPr lang="en-US" altLang="en-US" sz="3000" b="1" u="sng" dirty="0"/>
              <a:t> </a:t>
            </a:r>
            <a:r>
              <a:rPr lang="en-US" altLang="en-US" sz="3000" b="1" u="sng" dirty="0" err="1"/>
              <a:t>συστήμ</a:t>
            </a:r>
            <a:r>
              <a:rPr lang="en-US" altLang="en-US" sz="3000" b="1" u="sng" dirty="0"/>
              <a:t>ατος</a:t>
            </a:r>
          </a:p>
        </p:txBody>
      </p:sp>
      <p:sp>
        <p:nvSpPr>
          <p:cNvPr id="75778" name="Rectangle 5">
            <a:extLst>
              <a:ext uri="{FF2B5EF4-FFF2-40B4-BE49-F238E27FC236}">
                <a16:creationId xmlns:a16="http://schemas.microsoft.com/office/drawing/2014/main" id="{FAE46667-4FB2-4365-954F-91E7299161E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48931" y="1463040"/>
            <a:ext cx="6785540" cy="4666048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buClr>
                <a:srgbClr val="EB933D"/>
              </a:buClr>
            </a:pPr>
            <a:r>
              <a:rPr lang="en-US" altLang="en-US" sz="2200" b="1" dirty="0" err="1"/>
              <a:t>Αθηρωμ</a:t>
            </a:r>
            <a:r>
              <a:rPr lang="en-US" altLang="en-US" sz="2200" b="1" dirty="0"/>
              <a:t>ατικές πλάκες </a:t>
            </a:r>
            <a:r>
              <a:rPr lang="en-US" altLang="en-US" sz="2200" dirty="0"/>
              <a:t>είναι πλάκες που δημιουργούνται κάτω από το ενδοθήλιο των αρτηριών από εναπόθεση χοληστερίνης και κορεσμένων λιπαρών οξέων. </a:t>
            </a:r>
          </a:p>
          <a:p>
            <a:pPr algn="just">
              <a:buClr>
                <a:srgbClr val="EB933D"/>
              </a:buClr>
            </a:pPr>
            <a:r>
              <a:rPr lang="en-US" altLang="en-US" sz="2200" dirty="0" err="1"/>
              <a:t>Όσο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μεγ</a:t>
            </a:r>
            <a:r>
              <a:rPr lang="en-US" altLang="en-US" sz="2200" dirty="0"/>
              <a:t>αλώνουν αυτές οι πλάκες σε μέγεθος, τείνουν να μειώσουν το εσωτερικό του αυλού των αρτηριών → εμποδίζεται η ροή του αίματος</a:t>
            </a:r>
            <a:r>
              <a:rPr lang="el-GR" altLang="en-US" sz="2200" dirty="0"/>
              <a:t>.</a:t>
            </a:r>
            <a:endParaRPr lang="en-US" altLang="en-US" sz="2200" dirty="0"/>
          </a:p>
        </p:txBody>
      </p:sp>
      <p:pic>
        <p:nvPicPr>
          <p:cNvPr id="75780" name="Picture 7" descr="Αθηροσκλήρωση: Δείτε πώς γίνονται οι αρτηρίες σας (εικόνες) - Onmed.gr">
            <a:extLst>
              <a:ext uri="{FF2B5EF4-FFF2-40B4-BE49-F238E27FC236}">
                <a16:creationId xmlns:a16="http://schemas.microsoft.com/office/drawing/2014/main" id="{D1A34BD7-35FE-4F8F-8018-FEE27C8A87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" r="6138" b="2"/>
          <a:stretch/>
        </p:blipFill>
        <p:spPr bwMode="auto">
          <a:xfrm>
            <a:off x="7678969" y="569726"/>
            <a:ext cx="3619600" cy="390033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TextBox 4">
            <a:extLst>
              <a:ext uri="{FF2B5EF4-FFF2-40B4-BE49-F238E27FC236}">
                <a16:creationId xmlns:a16="http://schemas.microsoft.com/office/drawing/2014/main" id="{F3138C7A-92A5-46F9-B2CD-6ABA7D84C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383" y="4470059"/>
            <a:ext cx="10734685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ts val="600"/>
              </a:spcAft>
            </a:pPr>
            <a:r>
              <a:rPr lang="el-GR" altLang="en-US" sz="2200" dirty="0">
                <a:latin typeface="+mn-lt"/>
                <a:cs typeface="+mn-cs"/>
              </a:rPr>
              <a:t>Οι </a:t>
            </a:r>
            <a:r>
              <a:rPr lang="el-GR" altLang="en-US" sz="2200" dirty="0" err="1">
                <a:latin typeface="+mn-lt"/>
                <a:cs typeface="+mn-cs"/>
              </a:rPr>
              <a:t>αθηρωματικές</a:t>
            </a:r>
            <a:r>
              <a:rPr lang="el-GR" altLang="en-US" sz="2200" dirty="0">
                <a:latin typeface="+mn-lt"/>
                <a:cs typeface="+mn-cs"/>
              </a:rPr>
              <a:t> πλάκες μπορούν να προκαλέσουν τη δημιουργία θρόμβου, ο οποίος μπορεί να παρασυρθεί από τη ροή του αίματος και να φράξει κάποια αρτηρία. </a:t>
            </a:r>
          </a:p>
          <a:p>
            <a:pPr algn="just" eaLnBrk="1" hangingPunct="1">
              <a:spcBef>
                <a:spcPct val="0"/>
              </a:spcBef>
              <a:spcAft>
                <a:spcPts val="600"/>
              </a:spcAft>
            </a:pPr>
            <a:r>
              <a:rPr lang="el-GR" altLang="en-US" sz="2200" dirty="0">
                <a:latin typeface="+mn-lt"/>
                <a:cs typeface="+mn-cs"/>
              </a:rPr>
              <a:t>Οι αρτηρίες, με την πάροδο του χρόνου, χάνουν την ελαστικότητα τους λόγω εναπόθεσης ασβεστίου → αρτηριοσκλήρυνση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">
            <a:extLst>
              <a:ext uri="{FF2B5EF4-FFF2-40B4-BE49-F238E27FC236}">
                <a16:creationId xmlns:a16="http://schemas.microsoft.com/office/drawing/2014/main" id="{514968CA-81FE-49CD-8446-47B682AD6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33375"/>
            <a:ext cx="8953500" cy="632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5">
            <a:extLst>
              <a:ext uri="{FF2B5EF4-FFF2-40B4-BE49-F238E27FC236}">
                <a16:creationId xmlns:a16="http://schemas.microsoft.com/office/drawing/2014/main" id="{FEACB2E7-B42F-4354-A5EE-841DF07B534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97280" y="1423744"/>
            <a:ext cx="5070158" cy="4702420"/>
          </a:xfrm>
        </p:spPr>
        <p:txBody>
          <a:bodyPr/>
          <a:lstStyle/>
          <a:p>
            <a:pPr algn="just" eaLnBrk="1" hangingPunct="1"/>
            <a:r>
              <a:rPr lang="el-GR" altLang="en-US" sz="2200" b="1" dirty="0"/>
              <a:t>Ισχαιμία του μυοκαρδίου </a:t>
            </a:r>
            <a:r>
              <a:rPr lang="el-GR" altLang="en-US" sz="2200" dirty="0"/>
              <a:t>είναι η παρεμπόδιση της κανονικής ροής του αίματος και της αιμάτωσης του μυοκαρδίου από στένωση των αρτηριών που προκαλείται από </a:t>
            </a:r>
            <a:r>
              <a:rPr lang="el-GR" altLang="en-US" sz="2200" dirty="0" err="1"/>
              <a:t>αθηρωματικές</a:t>
            </a:r>
            <a:r>
              <a:rPr lang="el-GR" altLang="en-US" sz="2200" dirty="0"/>
              <a:t> πλάκες.</a:t>
            </a:r>
          </a:p>
          <a:p>
            <a:pPr algn="just" eaLnBrk="1" hangingPunct="1"/>
            <a:r>
              <a:rPr lang="el-GR" altLang="en-US" sz="2200" b="1" dirty="0"/>
              <a:t>Στηθάγχη </a:t>
            </a:r>
            <a:r>
              <a:rPr lang="el-GR" altLang="en-US" sz="2200" dirty="0"/>
              <a:t>είναι ισχυρός πόνος στο στήθος που προκαλείται από την ισχαιμία του μυοκαρδίου.</a:t>
            </a:r>
          </a:p>
          <a:p>
            <a:pPr algn="just" eaLnBrk="1" hangingPunct="1"/>
            <a:r>
              <a:rPr lang="el-GR" altLang="en-US" sz="2200" dirty="0"/>
              <a:t>Η</a:t>
            </a:r>
            <a:r>
              <a:rPr lang="el-GR" altLang="en-US" sz="2200" b="1" dirty="0"/>
              <a:t> ισχαιμία του εγκεφάλου </a:t>
            </a:r>
            <a:r>
              <a:rPr lang="el-GR" altLang="en-US" sz="2200" dirty="0"/>
              <a:t>μπορεί να επιφέρει απώλεια συνείδησης (λιποθυμία).</a:t>
            </a:r>
          </a:p>
        </p:txBody>
      </p:sp>
      <p:pic>
        <p:nvPicPr>
          <p:cNvPr id="77827" name="Picture 7" descr="18048">
            <a:extLst>
              <a:ext uri="{FF2B5EF4-FFF2-40B4-BE49-F238E27FC236}">
                <a16:creationId xmlns:a16="http://schemas.microsoft.com/office/drawing/2014/main" id="{C720496E-6945-4952-805E-840B00CEED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57486" y="1423744"/>
            <a:ext cx="4515613" cy="3612490"/>
          </a:xfr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5">
            <a:extLst>
              <a:ext uri="{FF2B5EF4-FFF2-40B4-BE49-F238E27FC236}">
                <a16:creationId xmlns:a16="http://schemas.microsoft.com/office/drawing/2014/main" id="{EBA2BF48-E3E3-43FC-931B-B31E744783B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92314" y="260350"/>
            <a:ext cx="8896080" cy="13287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altLang="en-US" sz="2200" b="1" dirty="0"/>
          </a:p>
          <a:p>
            <a:pPr marL="0" indent="0" algn="just">
              <a:buNone/>
            </a:pPr>
            <a:r>
              <a:rPr lang="el-GR" altLang="en-US" sz="2200" b="1" dirty="0"/>
              <a:t>Εγκεφαλικό επεισόδιο</a:t>
            </a:r>
            <a:r>
              <a:rPr lang="el-GR" altLang="en-US" sz="2200" dirty="0"/>
              <a:t> δημιουργείται όταν προκληθεί στένωση αρτηρίας του εγκεφάλου, με αποτέλεσμα μείωση της ροής του αίματος.</a:t>
            </a:r>
            <a:endParaRPr lang="el-GR" altLang="en-US" sz="2200" b="1" dirty="0"/>
          </a:p>
        </p:txBody>
      </p:sp>
      <p:pic>
        <p:nvPicPr>
          <p:cNvPr id="78851" name="Picture 9" descr="brain_attack_4v">
            <a:extLst>
              <a:ext uri="{FF2B5EF4-FFF2-40B4-BE49-F238E27FC236}">
                <a16:creationId xmlns:a16="http://schemas.microsoft.com/office/drawing/2014/main" id="{E3FD2DEE-B99B-4718-87FD-0CBE84D729FA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7523" y="1887979"/>
            <a:ext cx="4632581" cy="3706408"/>
          </a:xfr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4">
            <a:extLst>
              <a:ext uri="{FF2B5EF4-FFF2-40B4-BE49-F238E27FC236}">
                <a16:creationId xmlns:a16="http://schemas.microsoft.com/office/drawing/2014/main" id="{A6519B13-4BD1-4CCC-8817-55529552496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362221" y="2220204"/>
            <a:ext cx="4695018" cy="3849688"/>
          </a:xfrm>
        </p:spPr>
        <p:txBody>
          <a:bodyPr/>
          <a:lstStyle/>
          <a:p>
            <a:pPr marL="0" indent="0" algn="just">
              <a:buNone/>
            </a:pPr>
            <a:r>
              <a:rPr lang="el-GR" altLang="en-US" sz="2200" dirty="0"/>
              <a:t>Το </a:t>
            </a:r>
            <a:r>
              <a:rPr lang="el-GR" altLang="en-US" sz="2200" b="1" dirty="0"/>
              <a:t>έμφραγμα του μυοκαρδίου</a:t>
            </a:r>
            <a:r>
              <a:rPr lang="el-GR" altLang="en-US" sz="2200" dirty="0"/>
              <a:t> προκαλείται από το φράξιμο κάποιας αρτηρίας που </a:t>
            </a:r>
            <a:r>
              <a:rPr lang="el-GR" altLang="en-US" sz="2200" dirty="0" err="1"/>
              <a:t>αιματώνει</a:t>
            </a:r>
            <a:r>
              <a:rPr lang="el-GR" altLang="en-US" sz="2200" dirty="0"/>
              <a:t> την καρδιά και οδηγεί σε μη οξυγόνωση και νέκρωση τμήματος της καρδιάς.</a:t>
            </a:r>
          </a:p>
        </p:txBody>
      </p:sp>
      <p:pic>
        <p:nvPicPr>
          <p:cNvPr id="79875" name="Picture 6" descr="9377_3654_5">
            <a:extLst>
              <a:ext uri="{FF2B5EF4-FFF2-40B4-BE49-F238E27FC236}">
                <a16:creationId xmlns:a16="http://schemas.microsoft.com/office/drawing/2014/main" id="{ED18345E-9524-40A3-972A-6E75C23420B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9645" y="1497866"/>
            <a:ext cx="4695019" cy="3756369"/>
          </a:xfr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>
            <a:extLst>
              <a:ext uri="{FF2B5EF4-FFF2-40B4-BE49-F238E27FC236}">
                <a16:creationId xmlns:a16="http://schemas.microsoft.com/office/drawing/2014/main" id="{0E66606E-A2B4-47F2-A1CB-FF650A835B7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91175" y="963222"/>
            <a:ext cx="8975187" cy="528955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altLang="en-US" sz="2200" b="1" dirty="0"/>
              <a:t>Παράγοντες που ευθύνονται για το έμφραγμα είναι</a:t>
            </a:r>
            <a:r>
              <a:rPr lang="el-GR" altLang="en-US" sz="2200" dirty="0"/>
              <a:t>: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en-US" sz="2200" dirty="0"/>
              <a:t>η διατροφή πλούσια σε κορεσμένα (ζωικά) λίπη και γλυκά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en-US" sz="2200" dirty="0"/>
              <a:t>η υπέρταση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en-US" sz="2200" dirty="0"/>
              <a:t>το κάπνισμα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en-US" sz="2200" dirty="0"/>
              <a:t>η παχυσαρκία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en-US" sz="2200" dirty="0"/>
              <a:t>το άγχος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en-US" sz="2200" dirty="0"/>
              <a:t>η καθιστική ζωή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en-US" sz="2200" dirty="0"/>
              <a:t>ο διαβήτης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en-US" sz="2200" dirty="0"/>
              <a:t>η γενετική προδιάθεση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en-US" sz="2200" dirty="0"/>
              <a:t>μολύνσεις από ιούς και βακτήρια</a:t>
            </a:r>
          </a:p>
          <a:p>
            <a:pPr marL="0" indent="0">
              <a:buNone/>
              <a:defRPr/>
            </a:pPr>
            <a:r>
              <a:rPr lang="el-GR" altLang="en-US" sz="2200" dirty="0"/>
              <a:t> </a:t>
            </a:r>
          </a:p>
          <a:p>
            <a:pPr eaLnBrk="1" hangingPunct="1">
              <a:defRPr/>
            </a:pPr>
            <a:endParaRPr lang="el-GR" altLang="en-US" sz="2400" dirty="0"/>
          </a:p>
        </p:txBody>
      </p:sp>
      <p:pic>
        <p:nvPicPr>
          <p:cNvPr id="80899" name="Picture 9" descr="cholesterol">
            <a:extLst>
              <a:ext uri="{FF2B5EF4-FFF2-40B4-BE49-F238E27FC236}">
                <a16:creationId xmlns:a16="http://schemas.microsoft.com/office/drawing/2014/main" id="{0702EE97-D939-44D5-B495-7966CA3398ED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1002" y="2172591"/>
            <a:ext cx="4319471" cy="3454485"/>
          </a:xfr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5">
            <a:extLst>
              <a:ext uri="{FF2B5EF4-FFF2-40B4-BE49-F238E27FC236}">
                <a16:creationId xmlns:a16="http://schemas.microsoft.com/office/drawing/2014/main" id="{3BD99792-B1BF-4359-89A2-FD9425A6B8B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67618" y="188913"/>
            <a:ext cx="10185010" cy="5721350"/>
          </a:xfrm>
        </p:spPr>
        <p:txBody>
          <a:bodyPr/>
          <a:lstStyle/>
          <a:p>
            <a:pPr algn="just" eaLnBrk="1" hangingPunct="1"/>
            <a:r>
              <a:rPr lang="el-GR" altLang="en-US" sz="2200" dirty="0"/>
              <a:t>Το φράξιμο των στεφανιαίων αρτηριών μπορεί να αντιμετωπισθεί χειρουργικά με την </a:t>
            </a:r>
            <a:r>
              <a:rPr lang="el-GR" altLang="en-US" sz="2200" b="1" dirty="0"/>
              <a:t>παρακαμπτήριο επέμβαση</a:t>
            </a:r>
            <a:r>
              <a:rPr lang="el-GR" altLang="en-US" sz="2200" dirty="0"/>
              <a:t> (</a:t>
            </a:r>
            <a:r>
              <a:rPr lang="en-US" altLang="en-US" sz="2200" b="1" dirty="0"/>
              <a:t>by-pass</a:t>
            </a:r>
            <a:r>
              <a:rPr lang="en-US" altLang="en-US" sz="2200" dirty="0"/>
              <a:t>)</a:t>
            </a:r>
            <a:r>
              <a:rPr lang="el-GR" altLang="en-US" sz="2200" dirty="0"/>
              <a:t>. </a:t>
            </a:r>
          </a:p>
          <a:p>
            <a:pPr algn="just" eaLnBrk="1" hangingPunct="1"/>
            <a:r>
              <a:rPr lang="el-GR" altLang="en-US" sz="2200" dirty="0"/>
              <a:t>Ορισμένες φορές μπορεί να αντιμετωπισθεί συντηρητικά με τη μέθοδο </a:t>
            </a:r>
            <a:r>
              <a:rPr lang="en-US" altLang="en-US" sz="2200" dirty="0"/>
              <a:t>"</a:t>
            </a:r>
            <a:r>
              <a:rPr lang="el-GR" altLang="en-US" sz="2200" b="1" dirty="0"/>
              <a:t>μπαλονάκι</a:t>
            </a:r>
            <a:r>
              <a:rPr lang="en-US" altLang="en-US" sz="2200" dirty="0"/>
              <a:t>"</a:t>
            </a:r>
            <a:r>
              <a:rPr lang="el-GR" altLang="en-US" sz="2200" dirty="0"/>
              <a:t>. Στον αυλό της αρτηρίας εισάγεται ένας πολύ λεπτός σωλήνας που όταν φτάσει στο σημείο της στένωσης, η άκρη του φουσκώνει, με αποτέλεσμα να πιέζονται τα τοιχώματα της αρτηρίας μέχρι η διάμετρος της να φτάσει στα φυσιολογικά επίπεδα.</a:t>
            </a:r>
            <a:r>
              <a:rPr lang="en-US" altLang="en-US" sz="2200" dirty="0"/>
              <a:t> </a:t>
            </a:r>
            <a:endParaRPr lang="el-GR" altLang="en-US" sz="2200" dirty="0"/>
          </a:p>
          <a:p>
            <a:pPr eaLnBrk="1" hangingPunct="1"/>
            <a:endParaRPr lang="el-GR" altLang="en-US" sz="2400" dirty="0"/>
          </a:p>
        </p:txBody>
      </p:sp>
      <p:pic>
        <p:nvPicPr>
          <p:cNvPr id="81923" name="Picture 8" descr="CADbypass">
            <a:extLst>
              <a:ext uri="{FF2B5EF4-FFF2-40B4-BE49-F238E27FC236}">
                <a16:creationId xmlns:a16="http://schemas.microsoft.com/office/drawing/2014/main" id="{790419CB-D74F-4E99-93F4-F38D4DEA25C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6725" y="2500194"/>
            <a:ext cx="3016592" cy="3926006"/>
          </a:xfrm>
        </p:spPr>
      </p:pic>
      <p:pic>
        <p:nvPicPr>
          <p:cNvPr id="81924" name="Picture 9" descr="CADheart">
            <a:extLst>
              <a:ext uri="{FF2B5EF4-FFF2-40B4-BE49-F238E27FC236}">
                <a16:creationId xmlns:a16="http://schemas.microsoft.com/office/drawing/2014/main" id="{2567528F-DB97-464C-8685-2809231CB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6" y="2500195"/>
            <a:ext cx="3388986" cy="370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946" name="Picture 2">
            <a:extLst>
              <a:ext uri="{FF2B5EF4-FFF2-40B4-BE49-F238E27FC236}">
                <a16:creationId xmlns:a16="http://schemas.microsoft.com/office/drawing/2014/main" id="{D6E67E5F-96EA-4057-BB0E-FF750C801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5899" y="643467"/>
            <a:ext cx="458020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DAC8B-063E-4EDA-B621-5C4181178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  <a:defRPr/>
            </a:pPr>
            <a:r>
              <a:rPr lang="el-GR" sz="2000" b="1" dirty="0"/>
              <a:t>Βιβλιογραφία</a:t>
            </a:r>
            <a:r>
              <a:rPr lang="el-GR" sz="2000" dirty="0"/>
              <a:t>:</a:t>
            </a:r>
          </a:p>
          <a:p>
            <a:pPr marL="0" indent="0">
              <a:buNone/>
              <a:defRPr/>
            </a:pPr>
            <a:r>
              <a:rPr lang="el-GR" sz="2000" dirty="0"/>
              <a:t>Βιολογία Β΄ Λυκείου Προσανατολισμού Ειδική Έκδοση, ΥΑΠ (2017) </a:t>
            </a:r>
          </a:p>
          <a:p>
            <a:pPr marL="0" indent="0">
              <a:buNone/>
              <a:defRPr/>
            </a:pPr>
            <a:endParaRPr lang="el-GR" sz="2000" dirty="0"/>
          </a:p>
          <a:p>
            <a:pPr marL="0" indent="0">
              <a:buNone/>
              <a:defRPr/>
            </a:pPr>
            <a:endParaRPr lang="el-GR" sz="2000" dirty="0"/>
          </a:p>
          <a:p>
            <a:pPr marL="0" indent="0">
              <a:buNone/>
              <a:defRPr/>
            </a:pPr>
            <a:r>
              <a:rPr lang="el-GR" altLang="en-US" sz="2000" dirty="0"/>
              <a:t>Κάποιες φωτογραφίες έχουν παρθεί από το διαδίκτυο</a:t>
            </a:r>
          </a:p>
          <a:p>
            <a:pPr marL="0" indent="0">
              <a:buNone/>
              <a:defRPr/>
            </a:pPr>
            <a:r>
              <a:rPr lang="el-GR" altLang="en-US" sz="2000" dirty="0"/>
              <a:t>Οι παρουσιάσεις είναι μόνο για παιδαγωγικό σκοπό και όχι κερδοσκοπικό!</a:t>
            </a:r>
            <a:endParaRPr lang="en-GB" altLang="en-US" sz="2000" dirty="0"/>
          </a:p>
          <a:p>
            <a:pPr>
              <a:defRPr/>
            </a:pPr>
            <a:endParaRPr lang="en-GB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4039</Words>
  <Application>Microsoft Office PowerPoint</Application>
  <PresentationFormat>Widescreen</PresentationFormat>
  <Paragraphs>313</Paragraphs>
  <Slides>77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2" baseType="lpstr">
      <vt:lpstr>Arial</vt:lpstr>
      <vt:lpstr>Calibri</vt:lpstr>
      <vt:lpstr>Calibri Light</vt:lpstr>
      <vt:lpstr>Wingdings</vt:lpstr>
      <vt:lpstr>Office Theme</vt:lpstr>
      <vt:lpstr>Κυκλοφορικό Σύστημα</vt:lpstr>
      <vt:lpstr>PowerPoint Presentation</vt:lpstr>
      <vt:lpstr>PowerPoint Presentation</vt:lpstr>
      <vt:lpstr>Αίμα</vt:lpstr>
      <vt:lpstr>Λειτουργίες του αίματος</vt:lpstr>
      <vt:lpstr>PowerPoint Presentation</vt:lpstr>
      <vt:lpstr>Τα συστατικά του αίματος</vt:lpstr>
      <vt:lpstr>Πλάσμα</vt:lpstr>
      <vt:lpstr>Ερυθροκύτταρα (ερυθρά αιμοσφαίρια)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Λευκοκύτταρα</vt:lpstr>
      <vt:lpstr>PowerPoint Presentation</vt:lpstr>
      <vt:lpstr>PowerPoint Presentation</vt:lpstr>
      <vt:lpstr>PowerPoint Presentation</vt:lpstr>
      <vt:lpstr>Αιμοπετάλια</vt:lpstr>
      <vt:lpstr>PowerPoint Presentation</vt:lpstr>
      <vt:lpstr>PowerPoint Presentation</vt:lpstr>
      <vt:lpstr>PowerPoint Presentation</vt:lpstr>
      <vt:lpstr>Ομάδες αίματος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Καρδιά</vt:lpstr>
      <vt:lpstr>PowerPoint Presentation</vt:lpstr>
      <vt:lpstr>PowerPoint Presentation</vt:lpstr>
      <vt:lpstr>Κοιλότητες της καρδιάς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Αιμοφόρα αγγεία</vt:lpstr>
      <vt:lpstr>Αρτηρίες</vt:lpstr>
      <vt:lpstr>PowerPoint Presentation</vt:lpstr>
      <vt:lpstr>PowerPoint Presentation</vt:lpstr>
      <vt:lpstr>PowerPoint Presentation</vt:lpstr>
      <vt:lpstr>Τριχοειδή αιμοφόρα αγγεία</vt:lpstr>
      <vt:lpstr>PowerPoint Presentation</vt:lpstr>
      <vt:lpstr>PowerPoint Presentation</vt:lpstr>
      <vt:lpstr>Φλέβες</vt:lpstr>
      <vt:lpstr>PowerPoint Presentation</vt:lpstr>
      <vt:lpstr>Η πίεση του αίματος στις αρτηρίες είναι μεγάλη. Πώς αποσβένεται η πίεση καθώς το αίμα προωθείται από την καρδιά προς τις μεγάλες αρτηρίες και μετά στα τριχοειδή;</vt:lpstr>
      <vt:lpstr>PowerPoint Presentation</vt:lpstr>
      <vt:lpstr>PowerPoint Presentation</vt:lpstr>
      <vt:lpstr>PowerPoint Presentation</vt:lpstr>
      <vt:lpstr>PowerPoint Presentation</vt:lpstr>
      <vt:lpstr>Πορεία του αίματος στο ανθρώπινο σώμα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Πίεση του αίματος</vt:lpstr>
      <vt:lpstr>PowerPoint Presentation</vt:lpstr>
      <vt:lpstr>PowerPoint Presentation</vt:lpstr>
      <vt:lpstr>PowerPoint Presentation</vt:lpstr>
      <vt:lpstr>PowerPoint Presentation</vt:lpstr>
      <vt:lpstr>Παθήσεις του κυκλοφορικού συστήματος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Κυκλοφορικό Σύστημα</dc:title>
  <dc:creator>Ανδρονίκη  Κλώνη</dc:creator>
  <cp:lastModifiedBy>Andreas Panayides</cp:lastModifiedBy>
  <cp:revision>4</cp:revision>
  <dcterms:created xsi:type="dcterms:W3CDTF">2020-08-06T09:41:39Z</dcterms:created>
  <dcterms:modified xsi:type="dcterms:W3CDTF">2020-08-20T15:55:42Z</dcterms:modified>
</cp:coreProperties>
</file>